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329" r:id="rId2"/>
    <p:sldId id="400" r:id="rId3"/>
    <p:sldId id="401" r:id="rId4"/>
    <p:sldId id="330" r:id="rId5"/>
    <p:sldId id="331" r:id="rId6"/>
    <p:sldId id="363" r:id="rId7"/>
    <p:sldId id="364" r:id="rId8"/>
    <p:sldId id="365" r:id="rId9"/>
    <p:sldId id="389" r:id="rId10"/>
    <p:sldId id="390" r:id="rId11"/>
    <p:sldId id="391" r:id="rId12"/>
    <p:sldId id="392" r:id="rId13"/>
    <p:sldId id="393" r:id="rId14"/>
    <p:sldId id="394" r:id="rId15"/>
    <p:sldId id="395" r:id="rId16"/>
    <p:sldId id="396" r:id="rId17"/>
    <p:sldId id="397" r:id="rId18"/>
    <p:sldId id="398" r:id="rId19"/>
    <p:sldId id="337" r:id="rId20"/>
    <p:sldId id="379" r:id="rId21"/>
    <p:sldId id="380" r:id="rId22"/>
    <p:sldId id="381" r:id="rId23"/>
    <p:sldId id="382" r:id="rId24"/>
    <p:sldId id="383" r:id="rId25"/>
    <p:sldId id="387" r:id="rId26"/>
    <p:sldId id="334" r:id="rId27"/>
    <p:sldId id="333" r:id="rId28"/>
    <p:sldId id="358" r:id="rId29"/>
    <p:sldId id="359" r:id="rId30"/>
    <p:sldId id="362" r:id="rId31"/>
    <p:sldId id="369" r:id="rId32"/>
    <p:sldId id="366" r:id="rId33"/>
    <p:sldId id="388" r:id="rId34"/>
    <p:sldId id="378" r:id="rId35"/>
    <p:sldId id="375" r:id="rId36"/>
    <p:sldId id="376" r:id="rId37"/>
    <p:sldId id="377" r:id="rId38"/>
    <p:sldId id="360" r:id="rId39"/>
    <p:sldId id="361" r:id="rId40"/>
    <p:sldId id="367" r:id="rId41"/>
    <p:sldId id="368" r:id="rId42"/>
    <p:sldId id="370" r:id="rId43"/>
    <p:sldId id="371" r:id="rId44"/>
    <p:sldId id="373" r:id="rId45"/>
    <p:sldId id="374" r:id="rId46"/>
    <p:sldId id="402" r:id="rId47"/>
    <p:sldId id="399" r:id="rId48"/>
    <p:sldId id="403" r:id="rId49"/>
    <p:sldId id="407" r:id="rId50"/>
    <p:sldId id="404" r:id="rId5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C901"/>
    <a:srgbClr val="003296"/>
    <a:srgbClr val="6C1A00"/>
    <a:srgbClr val="FE9202"/>
    <a:srgbClr val="FF0000"/>
    <a:srgbClr val="1D3A00"/>
    <a:srgbClr val="E39A39"/>
    <a:srgbClr val="5EEC3C"/>
    <a:srgbClr val="FEA4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867" autoAdjust="0"/>
    <p:restoredTop sz="97491" autoAdjust="0"/>
  </p:normalViewPr>
  <p:slideViewPr>
    <p:cSldViewPr>
      <p:cViewPr varScale="1">
        <p:scale>
          <a:sx n="96" d="100"/>
          <a:sy n="96" d="100"/>
        </p:scale>
        <p:origin x="-828" y="-90"/>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microsoft.com/office/2015/10/relationships/revisionInfo" Target="revisionInfo.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file:///C:\Users\MOUNIR\Desktop\base%20de%20donnees%20giac1%202018v2.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MOUNIR\Desktop\PLAN%20DE%20FORMATION%20IMME%202019.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fr-FR" dirty="0"/>
              <a:t>SECTEURS INDUSTRIELS </a:t>
            </a:r>
            <a:r>
              <a:rPr lang="fr-FR" dirty="0" smtClean="0"/>
              <a:t>2014 EN CA</a:t>
            </a:r>
            <a:endParaRPr lang="fr-FR" dirty="0"/>
          </a:p>
        </c:rich>
      </c:tx>
      <c:layout/>
      <c:overlay val="0"/>
    </c:title>
    <c:autoTitleDeleted val="0"/>
    <c:view3D>
      <c:rotX val="15"/>
      <c:rotY val="0"/>
      <c:rAngAx val="0"/>
      <c:perspective val="30"/>
    </c:view3D>
    <c:floor>
      <c:thickness val="0"/>
    </c:floor>
    <c:sideWall>
      <c:thickness val="0"/>
    </c:sideWall>
    <c:backWall>
      <c:thickness val="0"/>
    </c:backWall>
    <c:plotArea>
      <c:layout>
        <c:manualLayout>
          <c:layoutTarget val="inner"/>
          <c:xMode val="edge"/>
          <c:yMode val="edge"/>
          <c:x val="9.5995132852078682E-2"/>
          <c:y val="0.19142465887416277"/>
          <c:w val="0.50832009297500524"/>
          <c:h val="0.80857534112583751"/>
        </c:manualLayout>
      </c:layout>
      <c:pie3DChart>
        <c:varyColors val="1"/>
        <c:ser>
          <c:idx val="0"/>
          <c:order val="0"/>
          <c:tx>
            <c:v>SECTEURS INDUSTRIELS 2014</c:v>
          </c:tx>
          <c:explosion val="25"/>
          <c:dLbls>
            <c:showLegendKey val="0"/>
            <c:showVal val="1"/>
            <c:showCatName val="0"/>
            <c:showSerName val="0"/>
            <c:showPercent val="0"/>
            <c:showBubbleSize val="0"/>
            <c:showLeaderLines val="1"/>
          </c:dLbls>
          <c:cat>
            <c:strRef>
              <c:f>'C:\Users\MOUNIR\ABDELHAK MOUNIR\etudes\cide sfer etude imme 2016\L INDUSTRIE AU MAROC2014\[Répertoire_Ed2015IMME.xlsx]EVOL 2014 2013'!$B$29:$B$33</c:f>
              <c:strCache>
                <c:ptCount val="5"/>
                <c:pt idx="0">
                  <c:v>IND AGRO ALIMENTAIRE</c:v>
                </c:pt>
                <c:pt idx="1">
                  <c:v>IND CHIMIQUE ET PARACHIMIQUE</c:v>
                </c:pt>
                <c:pt idx="2">
                  <c:v>IND ELECTRIQUE ET ELECTRONNIQUE</c:v>
                </c:pt>
                <c:pt idx="3">
                  <c:v>IND METALLIQUE ET MECANIQUE</c:v>
                </c:pt>
                <c:pt idx="4">
                  <c:v>IND  TEXTILE ET CUIR</c:v>
                </c:pt>
              </c:strCache>
            </c:strRef>
          </c:cat>
          <c:val>
            <c:numRef>
              <c:f>'C:\Users\MOUNIR\ABDELHAK MOUNIR\etudes\cide sfer etude imme 2016\L INDUSTRIE AU MAROC2014\[Répertoire_Ed2015IMME.xlsx]EVOL 2014 2013'!$C$29:$C$33</c:f>
              <c:numCache>
                <c:formatCode>General</c:formatCode>
                <c:ptCount val="5"/>
                <c:pt idx="0">
                  <c:v>112392</c:v>
                </c:pt>
                <c:pt idx="1">
                  <c:v>183500</c:v>
                </c:pt>
                <c:pt idx="2">
                  <c:v>31729</c:v>
                </c:pt>
                <c:pt idx="3">
                  <c:v>77493</c:v>
                </c:pt>
                <c:pt idx="4">
                  <c:v>24753</c:v>
                </c:pt>
              </c:numCache>
            </c:numRef>
          </c:val>
        </c:ser>
        <c:dLbls>
          <c:showLegendKey val="0"/>
          <c:showVal val="0"/>
          <c:showCatName val="0"/>
          <c:showSerName val="0"/>
          <c:showPercent val="0"/>
          <c:showBubbleSize val="0"/>
          <c:showLeaderLines val="1"/>
        </c:dLbls>
      </c:pie3DChart>
    </c:plotArea>
    <c:legend>
      <c:legendPos val="r"/>
      <c:layout/>
      <c:overlay val="0"/>
      <c:txPr>
        <a:bodyPr/>
        <a:lstStyle/>
        <a:p>
          <a:pPr rtl="0">
            <a:defRPr/>
          </a:pPr>
          <a:endParaRPr lang="fr-FR"/>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2.0948801813549581E-2"/>
          <c:y val="2.7133737277054776E-2"/>
          <c:w val="0.66658452943040192"/>
          <c:h val="0.92538222248809965"/>
        </c:manualLayout>
      </c:layout>
      <c:pie3DChart>
        <c:varyColors val="1"/>
        <c:ser>
          <c:idx val="0"/>
          <c:order val="0"/>
          <c:explosion val="25"/>
          <c:dLbls>
            <c:spPr>
              <a:effectLst>
                <a:innerShdw blurRad="63500" dist="50800" dir="13500000">
                  <a:prstClr val="black">
                    <a:alpha val="50000"/>
                  </a:prstClr>
                </a:innerShdw>
              </a:effectLst>
            </c:spPr>
            <c:dLblPos val="ctr"/>
            <c:showLegendKey val="0"/>
            <c:showVal val="1"/>
            <c:showCatName val="0"/>
            <c:showSerName val="0"/>
            <c:showPercent val="0"/>
            <c:showBubbleSize val="0"/>
            <c:showLeaderLines val="1"/>
          </c:dLbls>
          <c:cat>
            <c:strRef>
              <c:f>Feuil2!$A$4:$A$17</c:f>
              <c:strCache>
                <c:ptCount val="14"/>
                <c:pt idx="0">
                  <c:v>Technique</c:v>
                </c:pt>
                <c:pt idx="1">
                  <c:v>Sécurité - hygiène</c:v>
                </c:pt>
                <c:pt idx="2">
                  <c:v>Management</c:v>
                </c:pt>
                <c:pt idx="3">
                  <c:v>Qualité</c:v>
                </c:pt>
                <c:pt idx="4">
                  <c:v>Gestion des ressources humaines</c:v>
                </c:pt>
                <c:pt idx="5">
                  <c:v>Communication</c:v>
                </c:pt>
                <c:pt idx="6">
                  <c:v>Commerce et marketing</c:v>
                </c:pt>
                <c:pt idx="7">
                  <c:v>Informatique et systèmes d'information</c:v>
                </c:pt>
                <c:pt idx="8">
                  <c:v>Langues</c:v>
                </c:pt>
                <c:pt idx="9">
                  <c:v>Logistique</c:v>
                </c:pt>
                <c:pt idx="10">
                  <c:v>Finances et gestion financière</c:v>
                </c:pt>
                <c:pt idx="11">
                  <c:v>Environnement</c:v>
                </c:pt>
                <c:pt idx="12">
                  <c:v>Affaires juridiques</c:v>
                </c:pt>
                <c:pt idx="13">
                  <c:v>Alphabétisation fonctionnelle</c:v>
                </c:pt>
              </c:strCache>
            </c:strRef>
          </c:cat>
          <c:val>
            <c:numRef>
              <c:f>Feuil2!$F$4:$F$17</c:f>
              <c:numCache>
                <c:formatCode>General</c:formatCode>
                <c:ptCount val="14"/>
                <c:pt idx="0">
                  <c:v>2264</c:v>
                </c:pt>
                <c:pt idx="1">
                  <c:v>1490</c:v>
                </c:pt>
                <c:pt idx="2">
                  <c:v>1448</c:v>
                </c:pt>
                <c:pt idx="3">
                  <c:v>1032</c:v>
                </c:pt>
                <c:pt idx="4">
                  <c:v>730</c:v>
                </c:pt>
                <c:pt idx="5">
                  <c:v>557</c:v>
                </c:pt>
                <c:pt idx="6">
                  <c:v>499</c:v>
                </c:pt>
                <c:pt idx="7">
                  <c:v>493</c:v>
                </c:pt>
                <c:pt idx="8">
                  <c:v>393</c:v>
                </c:pt>
                <c:pt idx="9">
                  <c:v>366</c:v>
                </c:pt>
                <c:pt idx="10">
                  <c:v>320</c:v>
                </c:pt>
                <c:pt idx="11">
                  <c:v>82</c:v>
                </c:pt>
                <c:pt idx="12">
                  <c:v>54</c:v>
                </c:pt>
                <c:pt idx="13">
                  <c:v>20</c:v>
                </c:pt>
              </c:numCache>
            </c:numRef>
          </c:val>
        </c:ser>
        <c:dLbls>
          <c:showLegendKey val="0"/>
          <c:showVal val="0"/>
          <c:showCatName val="0"/>
          <c:showSerName val="0"/>
          <c:showPercent val="0"/>
          <c:showBubbleSize val="0"/>
          <c:showLeaderLines val="1"/>
        </c:dLbls>
      </c:pie3DChart>
    </c:plotArea>
    <c:legend>
      <c:legendPos val="r"/>
      <c:layout/>
      <c:overlay val="0"/>
      <c:txPr>
        <a:bodyPr/>
        <a:lstStyle/>
        <a:p>
          <a:pPr rtl="0">
            <a:defRPr/>
          </a:pPr>
          <a:endParaRPr lang="fr-FR"/>
        </a:p>
      </c:txPr>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DEA703-0978-4243-86C3-1394A3FCDDA0}" type="datetimeFigureOut">
              <a:rPr lang="fr-FR" smtClean="0"/>
              <a:pPr/>
              <a:t>04/11/2019</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15A919D-48EC-4FBF-A8F4-ABB762088082}" type="slidenum">
              <a:rPr lang="fr-FR" smtClean="0"/>
              <a:pPr/>
              <a:t>‹N°›</a:t>
            </a:fld>
            <a:endParaRPr lang="fr-FR"/>
          </a:p>
        </p:txBody>
      </p:sp>
    </p:spTree>
    <p:extLst>
      <p:ext uri="{BB962C8B-B14F-4D97-AF65-F5344CB8AC3E}">
        <p14:creationId xmlns:p14="http://schemas.microsoft.com/office/powerpoint/2010/main" val="2232144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11.jpeg"/><Relationship Id="rId5" Type="http://schemas.openxmlformats.org/officeDocument/2006/relationships/image" Target="../media/image7.jpeg"/><Relationship Id="rId4" Type="http://schemas.openxmlformats.org/officeDocument/2006/relationships/image" Target="../media/image10.jpe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3074F12-AA26-4AC8-9962-C36BB8F32554}" type="datetimeFigureOut">
              <a:rPr lang="en-US" smtClean="0"/>
              <a:pPr/>
              <a:t>11/4/2019</a:t>
            </a:fld>
            <a:endParaRPr lang="en-US"/>
          </a:p>
        </p:txBody>
      </p:sp>
      <p:sp>
        <p:nvSpPr>
          <p:cNvPr id="5" name="Footer Placeholder 4"/>
          <p:cNvSpPr>
            <a:spLocks noGrp="1"/>
          </p:cNvSpPr>
          <p:nvPr>
            <p:ph type="ftr" sz="quarter" idx="11"/>
          </p:nvPr>
        </p:nvSpPr>
        <p:spPr>
          <a:xfrm>
            <a:off x="2843808" y="4767263"/>
            <a:ext cx="3175992" cy="273844"/>
          </a:xfrm>
        </p:spPr>
        <p:txBody>
          <a:bodyPr/>
          <a:lstStyle>
            <a:lvl1pPr>
              <a:defRPr lang="fr-FR" sz="1100" smtClean="0"/>
            </a:lvl1pPr>
          </a:lstStyle>
          <a:p>
            <a:r>
              <a:rPr lang="fr-FR" dirty="0" smtClean="0"/>
              <a:t>Groupement Interprofessionnel d’aide au conseil 1</a:t>
            </a:r>
            <a:endParaRPr lang="fr-FR"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‹N°›</a:t>
            </a:fld>
            <a:endParaRPr lang="en-US"/>
          </a:p>
        </p:txBody>
      </p:sp>
      <p:pic>
        <p:nvPicPr>
          <p:cNvPr id="13" name="Picture 4" descr="Image associÃ©e"/>
          <p:cNvPicPr>
            <a:picLocks noChangeAspect="1" noChangeArrowheads="1"/>
          </p:cNvPicPr>
          <p:nvPr userDrawn="1"/>
        </p:nvPicPr>
        <p:blipFill>
          <a:blip r:embed="rId3" cstate="print">
            <a:duotone>
              <a:schemeClr val="accent5">
                <a:shade val="45000"/>
                <a:satMod val="135000"/>
              </a:schemeClr>
              <a:prstClr val="white"/>
            </a:duotone>
          </a:blip>
          <a:srcRect/>
          <a:stretch>
            <a:fillRect/>
          </a:stretch>
        </p:blipFill>
        <p:spPr bwMode="auto">
          <a:xfrm>
            <a:off x="1115616" y="1713368"/>
            <a:ext cx="1152128" cy="786374"/>
          </a:xfrm>
          <a:prstGeom prst="ellipse">
            <a:avLst/>
          </a:prstGeom>
          <a:ln>
            <a:noFill/>
          </a:ln>
          <a:effectLst>
            <a:softEdge rad="112500"/>
          </a:effectLst>
        </p:spPr>
      </p:pic>
      <p:pic>
        <p:nvPicPr>
          <p:cNvPr id="14" name="Picture 6" descr="RÃ©sultat de recherche d'images pour &quot;industrie maroc&quot;"/>
          <p:cNvPicPr>
            <a:picLocks noChangeAspect="1" noChangeArrowheads="1"/>
          </p:cNvPicPr>
          <p:nvPr userDrawn="1"/>
        </p:nvPicPr>
        <p:blipFill>
          <a:blip r:embed="rId4" cstate="print">
            <a:duotone>
              <a:schemeClr val="accent1">
                <a:shade val="45000"/>
                <a:satMod val="135000"/>
              </a:schemeClr>
              <a:prstClr val="white"/>
            </a:duotone>
          </a:blip>
          <a:srcRect/>
          <a:stretch>
            <a:fillRect/>
          </a:stretch>
        </p:blipFill>
        <p:spPr bwMode="auto">
          <a:xfrm>
            <a:off x="467544" y="1728192"/>
            <a:ext cx="1152128" cy="915566"/>
          </a:xfrm>
          <a:prstGeom prst="ellipse">
            <a:avLst/>
          </a:prstGeom>
          <a:ln>
            <a:noFill/>
          </a:ln>
          <a:effectLst>
            <a:softEdge rad="112500"/>
          </a:effectLst>
        </p:spPr>
      </p:pic>
      <p:pic>
        <p:nvPicPr>
          <p:cNvPr id="15" name="Picture 8" descr="RÃ©sultat de recherche d'images pour &quot;industrie maroc&quot;"/>
          <p:cNvPicPr>
            <a:picLocks noChangeAspect="1" noChangeArrowheads="1"/>
          </p:cNvPicPr>
          <p:nvPr userDrawn="1"/>
        </p:nvPicPr>
        <p:blipFill>
          <a:blip r:embed="rId5" cstate="print">
            <a:duotone>
              <a:schemeClr val="accent5">
                <a:shade val="45000"/>
                <a:satMod val="135000"/>
              </a:schemeClr>
              <a:prstClr val="white"/>
            </a:duotone>
          </a:blip>
          <a:srcRect/>
          <a:stretch>
            <a:fillRect/>
          </a:stretch>
        </p:blipFill>
        <p:spPr bwMode="auto">
          <a:xfrm>
            <a:off x="1835697" y="1851670"/>
            <a:ext cx="1080120" cy="931006"/>
          </a:xfrm>
          <a:prstGeom prst="ellipse">
            <a:avLst/>
          </a:prstGeom>
          <a:ln>
            <a:noFill/>
          </a:ln>
          <a:effectLst>
            <a:softEdge rad="112500"/>
          </a:effectLst>
        </p:spPr>
      </p:pic>
      <p:pic>
        <p:nvPicPr>
          <p:cNvPr id="16" name="Picture 10" descr="RÃ©sultat de recherche d'images pour &quot;industrie chimie&quot;"/>
          <p:cNvPicPr>
            <a:picLocks noChangeAspect="1" noChangeArrowheads="1"/>
          </p:cNvPicPr>
          <p:nvPr userDrawn="1"/>
        </p:nvPicPr>
        <p:blipFill>
          <a:blip r:embed="rId6" cstate="print">
            <a:duotone>
              <a:schemeClr val="accent5">
                <a:shade val="45000"/>
                <a:satMod val="135000"/>
              </a:schemeClr>
              <a:prstClr val="white"/>
            </a:duotone>
          </a:blip>
          <a:srcRect/>
          <a:stretch>
            <a:fillRect/>
          </a:stretch>
        </p:blipFill>
        <p:spPr bwMode="auto">
          <a:xfrm>
            <a:off x="2123728" y="2427734"/>
            <a:ext cx="1152128" cy="832349"/>
          </a:xfrm>
          <a:prstGeom prst="ellipse">
            <a:avLst/>
          </a:prstGeom>
          <a:ln>
            <a:noFill/>
          </a:ln>
          <a:effectLst>
            <a:softEdge rad="112500"/>
          </a:effectLst>
        </p:spPr>
      </p:pic>
      <p:pic>
        <p:nvPicPr>
          <p:cNvPr id="17" name="Picture 12" descr="Image associÃ©e"/>
          <p:cNvPicPr>
            <a:picLocks noChangeAspect="1" noChangeArrowheads="1"/>
          </p:cNvPicPr>
          <p:nvPr userDrawn="1"/>
        </p:nvPicPr>
        <p:blipFill>
          <a:blip r:embed="rId7" cstate="print">
            <a:duotone>
              <a:schemeClr val="accent5">
                <a:shade val="45000"/>
                <a:satMod val="135000"/>
              </a:schemeClr>
              <a:prstClr val="white"/>
            </a:duotone>
          </a:blip>
          <a:srcRect/>
          <a:stretch>
            <a:fillRect/>
          </a:stretch>
        </p:blipFill>
        <p:spPr bwMode="auto">
          <a:xfrm>
            <a:off x="1979712" y="3003798"/>
            <a:ext cx="1224136" cy="864096"/>
          </a:xfrm>
          <a:prstGeom prst="ellipse">
            <a:avLst/>
          </a:prstGeom>
          <a:ln>
            <a:noFill/>
          </a:ln>
          <a:effectLst>
            <a:softEdge rad="112500"/>
          </a:effectLst>
        </p:spPr>
      </p:pic>
      <p:pic>
        <p:nvPicPr>
          <p:cNvPr id="18" name="Picture 14" descr="RÃ©sultat de recherche d'images pour &quot;industrie pharmaceutique au maroc&quot;"/>
          <p:cNvPicPr>
            <a:picLocks noChangeAspect="1" noChangeArrowheads="1"/>
          </p:cNvPicPr>
          <p:nvPr userDrawn="1"/>
        </p:nvPicPr>
        <p:blipFill>
          <a:blip r:embed="rId8" cstate="print"/>
          <a:srcRect/>
          <a:stretch>
            <a:fillRect/>
          </a:stretch>
        </p:blipFill>
        <p:spPr bwMode="auto">
          <a:xfrm>
            <a:off x="83567" y="2283718"/>
            <a:ext cx="1104057" cy="771550"/>
          </a:xfrm>
          <a:prstGeom prst="ellipse">
            <a:avLst/>
          </a:prstGeom>
          <a:ln>
            <a:noFill/>
          </a:ln>
          <a:effectLst>
            <a:softEdge rad="112500"/>
          </a:effectLst>
        </p:spPr>
      </p:pic>
    </p:spTree>
    <p:extLst>
      <p:ext uri="{BB962C8B-B14F-4D97-AF65-F5344CB8AC3E}">
        <p14:creationId xmlns:p14="http://schemas.microsoft.com/office/powerpoint/2010/main"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11/4/2019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‹N°›</a:t>
            </a:fld>
            <a:endParaRPr lang="en-US"/>
          </a:p>
        </p:txBody>
      </p:sp>
    </p:spTree>
    <p:extLst>
      <p:ext uri="{BB962C8B-B14F-4D97-AF65-F5344CB8AC3E}">
        <p14:creationId xmlns:p14="http://schemas.microsoft.com/office/powerpoint/2010/main"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‹N°›</a:t>
            </a:fld>
            <a:endParaRPr lang="en-US"/>
          </a:p>
        </p:txBody>
      </p:sp>
    </p:spTree>
    <p:extLst>
      <p:ext uri="{BB962C8B-B14F-4D97-AF65-F5344CB8AC3E}">
        <p14:creationId xmlns:p14="http://schemas.microsoft.com/office/powerpoint/2010/main"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‹N°›</a:t>
            </a:fld>
            <a:endParaRPr lang="en-US"/>
          </a:p>
        </p:txBody>
      </p:sp>
      <p:pic>
        <p:nvPicPr>
          <p:cNvPr id="7" name="Picture 6" descr="E:\websites\free-power-point-templates\2012\logos.png">
            <a:extLst>
              <a:ext uri="{FF2B5EF4-FFF2-40B4-BE49-F238E27FC236}">
                <a16:creationId xmlns:a16="http://schemas.microsoft.com/office/drawing/2014/main" xmlns="" id="{D1E00DFB-2C03-4729-AB24-0ADA44C1FD09}"/>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3918306" y="2326213"/>
            <a:ext cx="1463784" cy="52696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360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3074F12-AA26-4AC8-9962-C36BB8F32554}" type="datetimeFigureOut">
              <a:rPr lang="en-US" smtClean="0"/>
              <a:pPr/>
              <a:t>11/4/2019</a:t>
            </a:fld>
            <a:endParaRPr lang="en-US"/>
          </a:p>
        </p:txBody>
      </p:sp>
      <p:sp>
        <p:nvSpPr>
          <p:cNvPr id="5" name="Footer Placeholder 4"/>
          <p:cNvSpPr>
            <a:spLocks noGrp="1"/>
          </p:cNvSpPr>
          <p:nvPr>
            <p:ph type="ftr" sz="quarter" idx="11"/>
          </p:nvPr>
        </p:nvSpPr>
        <p:spPr>
          <a:xfrm>
            <a:off x="2764160" y="4767263"/>
            <a:ext cx="3824064" cy="273844"/>
          </a:xfrm>
        </p:spPr>
        <p:txBody>
          <a:bodyPr/>
          <a:lstStyle>
            <a:lvl1pPr>
              <a:defRPr sz="1050">
                <a:latin typeface="Bookman Old Style" pitchFamily="18" charset="0"/>
              </a:defRPr>
            </a:lvl1pPr>
          </a:lstStyle>
          <a:p>
            <a:r>
              <a:rPr lang="fr-FR" dirty="0" smtClean="0"/>
              <a:t>Groupement Interprofessionnel d’aide au conseil 1</a:t>
            </a:r>
            <a:endParaRPr lang="en-US" dirty="0"/>
          </a:p>
        </p:txBody>
      </p:sp>
      <p:sp>
        <p:nvSpPr>
          <p:cNvPr id="6" name="Slide Number Placeholder 5"/>
          <p:cNvSpPr>
            <a:spLocks noGrp="1"/>
          </p:cNvSpPr>
          <p:nvPr>
            <p:ph type="sldNum" sz="quarter" idx="12"/>
          </p:nvPr>
        </p:nvSpPr>
        <p:spPr/>
        <p:txBody>
          <a:bodyPr/>
          <a:lstStyle>
            <a:lvl1pPr>
              <a:defRPr b="1"/>
            </a:lvl1pPr>
          </a:lstStyle>
          <a:p>
            <a:fld id="{B82CCC60-E8CD-4174-8B1A-7DF615B22EEF}" type="slidenum">
              <a:rPr lang="en-US" smtClean="0"/>
              <a:pPr/>
              <a:t>‹N°›</a:t>
            </a:fld>
            <a:endParaRPr lang="en-US" dirty="0"/>
          </a:p>
        </p:txBody>
      </p:sp>
      <p:pic>
        <p:nvPicPr>
          <p:cNvPr id="139268" name="Picture 4" descr="Image associÃ©e"/>
          <p:cNvPicPr>
            <a:picLocks noChangeAspect="1" noChangeArrowheads="1"/>
          </p:cNvPicPr>
          <p:nvPr userDrawn="1"/>
        </p:nvPicPr>
        <p:blipFill>
          <a:blip r:embed="rId2" cstate="print">
            <a:duotone>
              <a:schemeClr val="accent5">
                <a:shade val="45000"/>
                <a:satMod val="135000"/>
              </a:schemeClr>
              <a:prstClr val="white"/>
            </a:duotone>
          </a:blip>
          <a:srcRect/>
          <a:stretch>
            <a:fillRect/>
          </a:stretch>
        </p:blipFill>
        <p:spPr bwMode="auto">
          <a:xfrm>
            <a:off x="3275856" y="0"/>
            <a:ext cx="1152128" cy="786374"/>
          </a:xfrm>
          <a:prstGeom prst="ellipse">
            <a:avLst/>
          </a:prstGeom>
          <a:ln>
            <a:noFill/>
          </a:ln>
          <a:effectLst>
            <a:softEdge rad="112500"/>
          </a:effectLst>
        </p:spPr>
      </p:pic>
      <p:pic>
        <p:nvPicPr>
          <p:cNvPr id="139270" name="Picture 6" descr="RÃ©sultat de recherche d'images pour &quot;industrie maroc&quot;"/>
          <p:cNvPicPr>
            <a:picLocks noChangeAspect="1" noChangeArrowheads="1"/>
          </p:cNvPicPr>
          <p:nvPr userDrawn="1"/>
        </p:nvPicPr>
        <p:blipFill>
          <a:blip r:embed="rId3" cstate="print">
            <a:duotone>
              <a:schemeClr val="accent1">
                <a:shade val="45000"/>
                <a:satMod val="135000"/>
              </a:schemeClr>
              <a:prstClr val="white"/>
            </a:duotone>
          </a:blip>
          <a:srcRect/>
          <a:stretch>
            <a:fillRect/>
          </a:stretch>
        </p:blipFill>
        <p:spPr bwMode="auto">
          <a:xfrm>
            <a:off x="2555776" y="0"/>
            <a:ext cx="1152128" cy="915566"/>
          </a:xfrm>
          <a:prstGeom prst="ellipse">
            <a:avLst/>
          </a:prstGeom>
          <a:ln>
            <a:noFill/>
          </a:ln>
          <a:effectLst>
            <a:softEdge rad="112500"/>
          </a:effectLst>
        </p:spPr>
      </p:pic>
      <p:pic>
        <p:nvPicPr>
          <p:cNvPr id="139272" name="Picture 8" descr="RÃ©sultat de recherche d'images pour &quot;industrie maroc&quot;"/>
          <p:cNvPicPr>
            <a:picLocks noChangeAspect="1" noChangeArrowheads="1"/>
          </p:cNvPicPr>
          <p:nvPr userDrawn="1"/>
        </p:nvPicPr>
        <p:blipFill>
          <a:blip r:embed="rId4" cstate="print">
            <a:duotone>
              <a:schemeClr val="accent5">
                <a:shade val="45000"/>
                <a:satMod val="135000"/>
              </a:schemeClr>
              <a:prstClr val="white"/>
            </a:duotone>
          </a:blip>
          <a:srcRect/>
          <a:stretch>
            <a:fillRect/>
          </a:stretch>
        </p:blipFill>
        <p:spPr bwMode="auto">
          <a:xfrm>
            <a:off x="4139952" y="-15440"/>
            <a:ext cx="1398257" cy="931006"/>
          </a:xfrm>
          <a:prstGeom prst="ellipse">
            <a:avLst/>
          </a:prstGeom>
          <a:ln>
            <a:noFill/>
          </a:ln>
          <a:effectLst>
            <a:softEdge rad="112500"/>
          </a:effectLst>
        </p:spPr>
      </p:pic>
      <p:pic>
        <p:nvPicPr>
          <p:cNvPr id="139274" name="Picture 10" descr="RÃ©sultat de recherche d'images pour &quot;industrie chimie&quot;"/>
          <p:cNvPicPr>
            <a:picLocks noChangeAspect="1" noChangeArrowheads="1"/>
          </p:cNvPicPr>
          <p:nvPr userDrawn="1"/>
        </p:nvPicPr>
        <p:blipFill>
          <a:blip r:embed="rId5" cstate="print">
            <a:duotone>
              <a:schemeClr val="accent5">
                <a:shade val="45000"/>
                <a:satMod val="135000"/>
              </a:schemeClr>
              <a:prstClr val="white"/>
            </a:duotone>
          </a:blip>
          <a:srcRect/>
          <a:stretch>
            <a:fillRect/>
          </a:stretch>
        </p:blipFill>
        <p:spPr bwMode="auto">
          <a:xfrm>
            <a:off x="5148064" y="0"/>
            <a:ext cx="1267316" cy="915566"/>
          </a:xfrm>
          <a:prstGeom prst="ellipse">
            <a:avLst/>
          </a:prstGeom>
          <a:ln>
            <a:noFill/>
          </a:ln>
          <a:effectLst>
            <a:softEdge rad="112500"/>
          </a:effectLst>
        </p:spPr>
      </p:pic>
      <p:pic>
        <p:nvPicPr>
          <p:cNvPr id="139276" name="Picture 12" descr="Image associÃ©e"/>
          <p:cNvPicPr>
            <a:picLocks noChangeAspect="1" noChangeArrowheads="1"/>
          </p:cNvPicPr>
          <p:nvPr userDrawn="1"/>
        </p:nvPicPr>
        <p:blipFill>
          <a:blip r:embed="rId6" cstate="print">
            <a:duotone>
              <a:schemeClr val="accent5">
                <a:shade val="45000"/>
                <a:satMod val="135000"/>
              </a:schemeClr>
              <a:prstClr val="white"/>
            </a:duotone>
          </a:blip>
          <a:srcRect/>
          <a:stretch>
            <a:fillRect/>
          </a:stretch>
        </p:blipFill>
        <p:spPr bwMode="auto">
          <a:xfrm>
            <a:off x="6012160" y="0"/>
            <a:ext cx="1656184" cy="864096"/>
          </a:xfrm>
          <a:prstGeom prst="ellipse">
            <a:avLst/>
          </a:prstGeom>
          <a:ln>
            <a:noFill/>
          </a:ln>
          <a:effectLst>
            <a:softEdge rad="112500"/>
          </a:effectLst>
        </p:spPr>
      </p:pic>
      <p:pic>
        <p:nvPicPr>
          <p:cNvPr id="139278" name="Picture 14" descr="RÃ©sultat de recherche d'images pour &quot;industrie pharmaceutique au maroc&quot;"/>
          <p:cNvPicPr>
            <a:picLocks noChangeAspect="1" noChangeArrowheads="1"/>
          </p:cNvPicPr>
          <p:nvPr userDrawn="1"/>
        </p:nvPicPr>
        <p:blipFill>
          <a:blip r:embed="rId7" cstate="print"/>
          <a:srcRect/>
          <a:stretch>
            <a:fillRect/>
          </a:stretch>
        </p:blipFill>
        <p:spPr bwMode="auto">
          <a:xfrm>
            <a:off x="7308304" y="0"/>
            <a:ext cx="1104057" cy="771550"/>
          </a:xfrm>
          <a:prstGeom prst="ellipse">
            <a:avLst/>
          </a:prstGeom>
          <a:ln>
            <a:noFill/>
          </a:ln>
          <a:effectLst>
            <a:softEdge rad="112500"/>
          </a:effectLst>
        </p:spPr>
      </p:pic>
    </p:spTree>
    <p:extLst>
      <p:ext uri="{BB962C8B-B14F-4D97-AF65-F5344CB8AC3E}">
        <p14:creationId xmlns:p14="http://schemas.microsoft.com/office/powerpoint/2010/main" val="166447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34130" y="281175"/>
            <a:ext cx="6108200" cy="572644"/>
          </a:xfrm>
        </p:spPr>
        <p:txBody>
          <a:bodyPr>
            <a:normAutofit/>
          </a:bodyPr>
          <a:lstStyle>
            <a:lvl1pPr algn="r">
              <a:defRPr sz="3600">
                <a:solidFill>
                  <a:schemeClr val="bg1"/>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2434130" y="1082877"/>
            <a:ext cx="6108200" cy="3625589"/>
          </a:xfrm>
        </p:spPr>
        <p:txBody>
          <a:bodyPr/>
          <a:lstStyle>
            <a:lvl1pPr>
              <a:defRPr sz="2800">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11/4/2019</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‹N°›</a:t>
            </a:fld>
            <a:endParaRPr lang="en-US"/>
          </a:p>
        </p:txBody>
      </p:sp>
    </p:spTree>
    <p:extLst>
      <p:ext uri="{BB962C8B-B14F-4D97-AF65-F5344CB8AC3E}">
        <p14:creationId xmlns:p14="http://schemas.microsoft.com/office/powerpoint/2010/main"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‹N°›</a:t>
            </a:fld>
            <a:endParaRPr lang="en-US"/>
          </a:p>
        </p:txBody>
      </p:sp>
    </p:spTree>
    <p:extLst>
      <p:ext uri="{BB962C8B-B14F-4D97-AF65-F5344CB8AC3E}">
        <p14:creationId xmlns:p14="http://schemas.microsoft.com/office/powerpoint/2010/main"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074F12-AA26-4AC8-9962-C36BB8F32554}" type="datetimeFigureOut">
              <a:rPr lang="en-US" smtClean="0"/>
              <a:pPr/>
              <a:t>11/4/2019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‹N°›</a:t>
            </a:fld>
            <a:endParaRPr lang="en-US"/>
          </a:p>
        </p:txBody>
      </p:sp>
    </p:spTree>
    <p:extLst>
      <p:ext uri="{BB962C8B-B14F-4D97-AF65-F5344CB8AC3E}">
        <p14:creationId xmlns:p14="http://schemas.microsoft.com/office/powerpoint/2010/main"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1670" y="433880"/>
            <a:ext cx="8093365" cy="610820"/>
          </a:xfrm>
        </p:spPr>
        <p:txBody>
          <a:bodyPr>
            <a:normAutofit/>
          </a:bodyPr>
          <a:lstStyle>
            <a:lvl1pPr algn="r">
              <a:defRPr sz="3600" baseline="0">
                <a:solidFill>
                  <a:schemeClr val="bg1"/>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Text Placeholder 2"/>
          <p:cNvSpPr>
            <a:spLocks noGrp="1"/>
          </p:cNvSpPr>
          <p:nvPr>
            <p:ph type="body" idx="1"/>
          </p:nvPr>
        </p:nvSpPr>
        <p:spPr>
          <a:xfrm>
            <a:off x="536880" y="1488533"/>
            <a:ext cx="4040188" cy="479822"/>
          </a:xfrm>
        </p:spPr>
        <p:txBody>
          <a:bodyPr anchor="b"/>
          <a:lstStyle>
            <a:lvl1pPr marL="0" indent="0" algn="ctr">
              <a:buNone/>
              <a:defRPr sz="2400" b="1">
                <a:solidFill>
                  <a:srgbClr val="00206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36880" y="1960930"/>
            <a:ext cx="4040188" cy="2276294"/>
          </a:xfrm>
        </p:spPr>
        <p:txBody>
          <a:bodyPr/>
          <a:lstStyle>
            <a:lvl1pPr algn="ctr">
              <a:defRPr sz="2400">
                <a:solidFill>
                  <a:srgbClr val="002060"/>
                </a:solidFill>
              </a:defRPr>
            </a:lvl1pPr>
            <a:lvl2pPr algn="ctr">
              <a:defRPr sz="2000">
                <a:solidFill>
                  <a:srgbClr val="002060"/>
                </a:solidFill>
              </a:defRPr>
            </a:lvl2pPr>
            <a:lvl3pPr algn="ctr">
              <a:defRPr sz="1800">
                <a:solidFill>
                  <a:srgbClr val="002060"/>
                </a:solidFill>
              </a:defRPr>
            </a:lvl3pPr>
            <a:lvl4pPr algn="ctr">
              <a:defRPr sz="1600">
                <a:solidFill>
                  <a:srgbClr val="002060"/>
                </a:solidFill>
              </a:defRPr>
            </a:lvl4pPr>
            <a:lvl5pPr algn="ctr">
              <a:defRPr sz="1600">
                <a:solidFill>
                  <a:srgbClr val="002060"/>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572001" y="1488533"/>
            <a:ext cx="4041775" cy="479822"/>
          </a:xfrm>
        </p:spPr>
        <p:txBody>
          <a:bodyPr anchor="b"/>
          <a:lstStyle>
            <a:lvl1pPr marL="0" indent="0" algn="ctr">
              <a:buNone/>
              <a:defRPr sz="2400" b="1">
                <a:solidFill>
                  <a:srgbClr val="00206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572001" y="1960930"/>
            <a:ext cx="4041775" cy="2276294"/>
          </a:xfrm>
        </p:spPr>
        <p:txBody>
          <a:bodyPr/>
          <a:lstStyle>
            <a:lvl1pPr algn="ctr">
              <a:defRPr sz="2400">
                <a:solidFill>
                  <a:srgbClr val="002060"/>
                </a:solidFill>
              </a:defRPr>
            </a:lvl1pPr>
            <a:lvl2pPr algn="ctr">
              <a:defRPr sz="2000">
                <a:solidFill>
                  <a:srgbClr val="002060"/>
                </a:solidFill>
              </a:defRPr>
            </a:lvl2pPr>
            <a:lvl3pPr algn="ctr">
              <a:defRPr sz="1800">
                <a:solidFill>
                  <a:srgbClr val="002060"/>
                </a:solidFill>
              </a:defRPr>
            </a:lvl3pPr>
            <a:lvl4pPr algn="ctr">
              <a:defRPr sz="1600">
                <a:solidFill>
                  <a:srgbClr val="002060"/>
                </a:solidFill>
              </a:defRPr>
            </a:lvl4pPr>
            <a:lvl5pPr algn="ctr">
              <a:defRPr sz="1600">
                <a:solidFill>
                  <a:srgbClr val="002060"/>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3074F12-AA26-4AC8-9962-C36BB8F32554}" type="datetimeFigureOut">
              <a:rPr lang="en-US" smtClean="0"/>
              <a:pPr/>
              <a:t>11/4/2019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‹N°›</a:t>
            </a:fld>
            <a:endParaRPr lang="en-US"/>
          </a:p>
        </p:txBody>
      </p:sp>
    </p:spTree>
    <p:extLst>
      <p:ext uri="{BB962C8B-B14F-4D97-AF65-F5344CB8AC3E}">
        <p14:creationId xmlns:p14="http://schemas.microsoft.com/office/powerpoint/2010/main"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074F12-AA26-4AC8-9962-C36BB8F32554}" type="datetimeFigureOut">
              <a:rPr lang="en-US" smtClean="0"/>
              <a:pPr/>
              <a:t>11/4/2019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‹N°›</a:t>
            </a:fld>
            <a:endParaRPr lang="en-US"/>
          </a:p>
        </p:txBody>
      </p:sp>
    </p:spTree>
    <p:extLst>
      <p:ext uri="{BB962C8B-B14F-4D97-AF65-F5344CB8AC3E}">
        <p14:creationId xmlns:p14="http://schemas.microsoft.com/office/powerpoint/2010/main"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11/4/2019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‹N°›</a:t>
            </a:fld>
            <a:endParaRPr lang="en-US"/>
          </a:p>
        </p:txBody>
      </p:sp>
    </p:spTree>
    <p:extLst>
      <p:ext uri="{BB962C8B-B14F-4D97-AF65-F5344CB8AC3E}">
        <p14:creationId xmlns:p14="http://schemas.microsoft.com/office/powerpoint/2010/main"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11/4/2019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‹N°›</a:t>
            </a:fld>
            <a:endParaRPr lang="en-US"/>
          </a:p>
        </p:txBody>
      </p:sp>
    </p:spTree>
    <p:extLst>
      <p:ext uri="{BB962C8B-B14F-4D97-AF65-F5344CB8AC3E}">
        <p14:creationId xmlns:p14="http://schemas.microsoft.com/office/powerpoint/2010/main"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11/4/2019</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‹N°›</a:t>
            </a:fld>
            <a:endParaRPr lang="en-US"/>
          </a:p>
        </p:txBody>
      </p:sp>
      <p:pic>
        <p:nvPicPr>
          <p:cNvPr id="11" name="Picture 2" descr="https://app.giac1.ma/img/logo.png?1434411989"/>
          <p:cNvPicPr>
            <a:picLocks noChangeAspect="1" noChangeArrowheads="1"/>
          </p:cNvPicPr>
          <p:nvPr userDrawn="1"/>
        </p:nvPicPr>
        <p:blipFill>
          <a:blip r:embed="rId15" cstate="print"/>
          <a:srcRect/>
          <a:stretch>
            <a:fillRect/>
          </a:stretch>
        </p:blipFill>
        <p:spPr bwMode="auto">
          <a:xfrm>
            <a:off x="0" y="0"/>
            <a:ext cx="1038225" cy="504826"/>
          </a:xfrm>
          <a:prstGeom prst="rect">
            <a:avLst/>
          </a:prstGeom>
          <a:noFill/>
        </p:spPr>
      </p:pic>
    </p:spTree>
    <p:extLst>
      <p:ext uri="{BB962C8B-B14F-4D97-AF65-F5344CB8AC3E}">
        <p14:creationId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hyperlink" Target="http://www.fimme.ma/" TargetMode="Externa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app.giac1.ma:2083/cpsess8594365143/3rdparty/phpMyAdmin/tbl_sql.php?db=giac1_app&amp;table=financements&amp;token=d0b546314997a3e80065f7c5f135b02e"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www.fcpmaroc.org/" TargetMode="Externa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563888" y="1059582"/>
            <a:ext cx="3744416" cy="1569660"/>
          </a:xfrm>
          <a:prstGeom prst="rect">
            <a:avLst/>
          </a:prstGeom>
          <a:noFill/>
        </p:spPr>
        <p:txBody>
          <a:bodyPr wrap="square" rtlCol="0">
            <a:spAutoFit/>
          </a:bodyPr>
          <a:lstStyle/>
          <a:p>
            <a:r>
              <a:rPr lang="fr-FR" sz="2400" dirty="0" smtClean="0">
                <a:solidFill>
                  <a:schemeClr val="bg1"/>
                </a:solidFill>
              </a:rPr>
              <a:t>                  GIAC1</a:t>
            </a:r>
          </a:p>
          <a:p>
            <a:endParaRPr lang="fr-FR" dirty="0" smtClean="0">
              <a:solidFill>
                <a:schemeClr val="bg1"/>
              </a:solidFill>
            </a:endParaRPr>
          </a:p>
          <a:p>
            <a:pPr algn="ctr"/>
            <a:r>
              <a:rPr lang="fr-FR" dirty="0" smtClean="0">
                <a:solidFill>
                  <a:schemeClr val="bg1"/>
                </a:solidFill>
              </a:rPr>
              <a:t>GROUPEMENT INTERROFESSIONNEL        D’ AIDE AU CONSEIL</a:t>
            </a:r>
          </a:p>
          <a:p>
            <a:endParaRPr lang="fr-FR" dirty="0"/>
          </a:p>
        </p:txBody>
      </p:sp>
    </p:spTree>
    <p:extLst>
      <p:ext uri="{BB962C8B-B14F-4D97-AF65-F5344CB8AC3E}">
        <p14:creationId xmlns:p14="http://schemas.microsoft.com/office/powerpoint/2010/main" val="3639203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nvGraphicFramePr>
        <p:xfrm>
          <a:off x="107505" y="843556"/>
          <a:ext cx="8928992" cy="4213737"/>
        </p:xfrm>
        <a:graphic>
          <a:graphicData uri="http://schemas.openxmlformats.org/drawingml/2006/table">
            <a:tbl>
              <a:tblPr/>
              <a:tblGrid>
                <a:gridCol w="8928992"/>
              </a:tblGrid>
              <a:tr h="186962">
                <a:tc>
                  <a:txBody>
                    <a:bodyPr/>
                    <a:lstStyle/>
                    <a:p>
                      <a:pPr algn="l" fontAlgn="b"/>
                      <a:r>
                        <a:rPr lang="fr-FR" sz="900" b="1" i="0" u="none" strike="noStrike" dirty="0" smtClean="0">
                          <a:solidFill>
                            <a:srgbClr val="5A5A5A"/>
                          </a:solidFill>
                          <a:latin typeface="Arial"/>
                        </a:rPr>
                        <a:t>                                                                                                                                    </a:t>
                      </a:r>
                      <a:r>
                        <a:rPr lang="fr-FR" sz="1200" b="1" i="0" u="none" strike="noStrike" dirty="0" smtClean="0">
                          <a:solidFill>
                            <a:schemeClr val="bg1"/>
                          </a:solidFill>
                          <a:latin typeface="Arial"/>
                        </a:rPr>
                        <a:t>ECOSYSTÈMES </a:t>
                      </a:r>
                      <a:r>
                        <a:rPr lang="fr-FR" sz="1200" b="1" i="0" u="none" strike="noStrike" dirty="0">
                          <a:solidFill>
                            <a:schemeClr val="bg1"/>
                          </a:solidFill>
                          <a:latin typeface="Arial"/>
                        </a:rPr>
                        <a:t>DU SECTEUR</a:t>
                      </a:r>
                    </a:p>
                  </a:txBody>
                  <a:tcPr marL="0" marR="0" marT="0" marB="0" anchor="b">
                    <a:lnL>
                      <a:noFill/>
                    </a:lnL>
                    <a:lnR>
                      <a:noFill/>
                    </a:lnR>
                    <a:lnT>
                      <a:noFill/>
                    </a:lnT>
                    <a:lnB>
                      <a:noFill/>
                    </a:lnB>
                  </a:tcPr>
                </a:tc>
              </a:tr>
              <a:tr h="467405">
                <a:tc>
                  <a:txBody>
                    <a:bodyPr/>
                    <a:lstStyle/>
                    <a:p>
                      <a:pPr algn="l" fontAlgn="b"/>
                      <a:r>
                        <a:rPr lang="fr-FR" sz="1000" b="0" i="0" u="none" strike="noStrike" dirty="0">
                          <a:solidFill>
                            <a:srgbClr val="000000"/>
                          </a:solidFill>
                          <a:latin typeface="Arial"/>
                        </a:rPr>
                        <a:t>Une convention-cadre de partenariat pour le développement des écosystèmes industriels dans le secteur des phosphates a été signée le 02 avril 2014 entre le Ministère de l’Economie et des Finances, le Ministère de l’Energie, des Mines, de l’Eau et de l’Environnement, le Ministère de l'Industrie, du Commerce, de l'Investissement et de l'Economie Numérique, et l’Office Chérifien des Phosphates (OCP).</a:t>
                      </a:r>
                    </a:p>
                  </a:txBody>
                  <a:tcPr marL="65548" marR="0" marT="0" marB="0" anchor="b">
                    <a:lnL>
                      <a:noFill/>
                    </a:lnL>
                    <a:lnR>
                      <a:noFill/>
                    </a:lnR>
                    <a:lnT>
                      <a:noFill/>
                    </a:lnT>
                    <a:lnB>
                      <a:noFill/>
                    </a:lnB>
                  </a:tcPr>
                </a:tc>
              </a:tr>
              <a:tr h="311603">
                <a:tc>
                  <a:txBody>
                    <a:bodyPr/>
                    <a:lstStyle/>
                    <a:p>
                      <a:pPr algn="l" fontAlgn="b"/>
                      <a:r>
                        <a:rPr lang="fr-FR" sz="1000" b="0" i="0" u="none" strike="noStrike" dirty="0">
                          <a:solidFill>
                            <a:srgbClr val="000000"/>
                          </a:solidFill>
                          <a:latin typeface="Arial"/>
                        </a:rPr>
                        <a:t>L’objet de cette convention-cadre est le développement de filières industrielles de valorisation du phosphore dans le giron de l’OCP, entreprise locomotive dans le domaine.</a:t>
                      </a:r>
                    </a:p>
                  </a:txBody>
                  <a:tcPr marL="65548" marR="0" marT="0" marB="0" anchor="b">
                    <a:lnL>
                      <a:noFill/>
                    </a:lnL>
                    <a:lnR>
                      <a:noFill/>
                    </a:lnR>
                    <a:lnT>
                      <a:noFill/>
                    </a:lnT>
                    <a:lnB>
                      <a:noFill/>
                    </a:lnB>
                  </a:tcPr>
                </a:tc>
              </a:tr>
              <a:tr h="330911">
                <a:tc>
                  <a:txBody>
                    <a:bodyPr/>
                    <a:lstStyle/>
                    <a:p>
                      <a:pPr algn="l" fontAlgn="b"/>
                      <a:r>
                        <a:rPr lang="fr-FR" sz="1000" b="0" i="0" u="none" strike="noStrike" dirty="0">
                          <a:solidFill>
                            <a:srgbClr val="000000"/>
                          </a:solidFill>
                          <a:latin typeface="Arial"/>
                        </a:rPr>
                        <a:t>Le 17 décembre 2015, 2 contrats de performance ont été conclus entre les Ministères en charge de l’Industrie, des Finances et la Fédération de la chimie-parachimie afin d’accompagner le déploiement de 2 écosystèmes structurés à ce jour dans les filières de la chimie verte et de la chimie organique.</a:t>
                      </a:r>
                    </a:p>
                  </a:txBody>
                  <a:tcPr marL="65548" marR="0" marT="0" marB="0" anchor="b">
                    <a:lnL>
                      <a:noFill/>
                    </a:lnL>
                    <a:lnR>
                      <a:noFill/>
                    </a:lnR>
                    <a:lnT>
                      <a:noFill/>
                    </a:lnT>
                    <a:lnB>
                      <a:noFill/>
                    </a:lnB>
                  </a:tcPr>
                </a:tc>
              </a:tr>
              <a:tr h="155802">
                <a:tc>
                  <a:txBody>
                    <a:bodyPr/>
                    <a:lstStyle/>
                    <a:p>
                      <a:pPr algn="l" fontAlgn="b"/>
                      <a:r>
                        <a:rPr lang="fr-FR" sz="1000" b="0" i="0" u="none" strike="noStrike" dirty="0">
                          <a:solidFill>
                            <a:srgbClr val="000000"/>
                          </a:solidFill>
                          <a:latin typeface="Arial"/>
                        </a:rPr>
                        <a:t>Ces 2 premiers écosystèmes, qui n’englobent pas les activités de l’OCP, contribueront d’ici 2020, à :</a:t>
                      </a:r>
                    </a:p>
                  </a:txBody>
                  <a:tcPr marL="65548" marR="0" marT="0" marB="0" anchor="b">
                    <a:lnL>
                      <a:noFill/>
                    </a:lnL>
                    <a:lnR>
                      <a:noFill/>
                    </a:lnR>
                    <a:lnT>
                      <a:noFill/>
                    </a:lnT>
                    <a:lnB>
                      <a:noFill/>
                    </a:lnB>
                  </a:tcPr>
                </a:tc>
              </a:tr>
              <a:tr h="155802">
                <a:tc>
                  <a:txBody>
                    <a:bodyPr/>
                    <a:lstStyle/>
                    <a:p>
                      <a:pPr algn="l" fontAlgn="b"/>
                      <a:r>
                        <a:rPr lang="fr-FR" sz="1000" b="0" i="0" u="none" strike="noStrike" dirty="0">
                          <a:solidFill>
                            <a:srgbClr val="000000"/>
                          </a:solidFill>
                          <a:latin typeface="Arial"/>
                        </a:rPr>
                        <a:t>créer 12.430 nouveaux emplois directs stables et 20.570 emplois indirects,</a:t>
                      </a:r>
                    </a:p>
                  </a:txBody>
                  <a:tcPr marL="131097" marR="0" marT="0" marB="0" anchor="b">
                    <a:lnL>
                      <a:noFill/>
                    </a:lnL>
                    <a:lnR>
                      <a:noFill/>
                    </a:lnR>
                    <a:lnT>
                      <a:noFill/>
                    </a:lnT>
                    <a:lnB>
                      <a:noFill/>
                    </a:lnB>
                  </a:tcPr>
                </a:tc>
              </a:tr>
              <a:tr h="155802">
                <a:tc>
                  <a:txBody>
                    <a:bodyPr/>
                    <a:lstStyle/>
                    <a:p>
                      <a:pPr algn="l" fontAlgn="b"/>
                      <a:r>
                        <a:rPr lang="fr-FR" sz="1000" b="0" i="0" u="none" strike="noStrike" dirty="0">
                          <a:solidFill>
                            <a:srgbClr val="000000"/>
                          </a:solidFill>
                          <a:latin typeface="Arial"/>
                        </a:rPr>
                        <a:t>générer un C.A. additionnel de 14,6 milliards de dhs.</a:t>
                      </a:r>
                    </a:p>
                  </a:txBody>
                  <a:tcPr marL="131097" marR="0" marT="0" marB="0" anchor="b">
                    <a:lnL>
                      <a:noFill/>
                    </a:lnL>
                    <a:lnR>
                      <a:noFill/>
                    </a:lnR>
                    <a:lnT>
                      <a:noFill/>
                    </a:lnT>
                    <a:lnB>
                      <a:noFill/>
                    </a:lnB>
                  </a:tcPr>
                </a:tc>
              </a:tr>
              <a:tr h="155802">
                <a:tc>
                  <a:txBody>
                    <a:bodyPr/>
                    <a:lstStyle/>
                    <a:p>
                      <a:pPr algn="l" fontAlgn="b"/>
                      <a:r>
                        <a:rPr lang="fr-FR" sz="1000" b="0" i="0" u="none" strike="noStrike" dirty="0">
                          <a:solidFill>
                            <a:srgbClr val="000000"/>
                          </a:solidFill>
                          <a:latin typeface="Arial"/>
                        </a:rPr>
                        <a:t>générer une valeur ajoutée additionnelle de 3,8 milliards de dhs</a:t>
                      </a:r>
                    </a:p>
                  </a:txBody>
                  <a:tcPr marL="131097" marR="0" marT="0" marB="0" anchor="b">
                    <a:lnL>
                      <a:noFill/>
                    </a:lnL>
                    <a:lnR>
                      <a:noFill/>
                    </a:lnR>
                    <a:lnT>
                      <a:noFill/>
                    </a:lnT>
                    <a:lnB>
                      <a:noFill/>
                    </a:lnB>
                  </a:tcPr>
                </a:tc>
              </a:tr>
              <a:tr h="155802">
                <a:tc>
                  <a:txBody>
                    <a:bodyPr/>
                    <a:lstStyle/>
                    <a:p>
                      <a:pPr algn="l" fontAlgn="b"/>
                      <a:r>
                        <a:rPr lang="fr-FR" sz="1000" b="0" i="0" u="none" strike="noStrike" dirty="0">
                          <a:solidFill>
                            <a:srgbClr val="000000"/>
                          </a:solidFill>
                          <a:latin typeface="Arial"/>
                        </a:rPr>
                        <a:t>générer un C.A. à l’export additionnel de 9,8 milliards de dhs.</a:t>
                      </a:r>
                    </a:p>
                  </a:txBody>
                  <a:tcPr marL="131097" marR="0" marT="0" marB="0" anchor="b">
                    <a:lnL>
                      <a:noFill/>
                    </a:lnL>
                    <a:lnR>
                      <a:noFill/>
                    </a:lnR>
                    <a:lnT>
                      <a:noFill/>
                    </a:lnT>
                    <a:lnB>
                      <a:noFill/>
                    </a:lnB>
                  </a:tcPr>
                </a:tc>
              </a:tr>
              <a:tr h="222858">
                <a:tc>
                  <a:txBody>
                    <a:bodyPr/>
                    <a:lstStyle/>
                    <a:p>
                      <a:pPr algn="l" fontAlgn="b"/>
                      <a:r>
                        <a:rPr lang="fr-FR" sz="1000" b="0" i="0" u="none" strike="noStrike" dirty="0">
                          <a:solidFill>
                            <a:srgbClr val="000000"/>
                          </a:solidFill>
                          <a:latin typeface="Arial"/>
                        </a:rPr>
                        <a:t>S’agissant de l’accompagnement prévu pour les acteurs des écosystèmes, il s’adapte parfaitement aux besoins et attentes des opérateurs et vise :</a:t>
                      </a:r>
                    </a:p>
                  </a:txBody>
                  <a:tcPr marL="65548" marR="0" marT="0" marB="0" anchor="b">
                    <a:lnL>
                      <a:noFill/>
                    </a:lnL>
                    <a:lnR>
                      <a:noFill/>
                    </a:lnR>
                    <a:lnT>
                      <a:noFill/>
                    </a:lnT>
                    <a:lnB>
                      <a:noFill/>
                    </a:lnB>
                  </a:tcPr>
                </a:tc>
              </a:tr>
              <a:tr h="222858">
                <a:tc>
                  <a:txBody>
                    <a:bodyPr/>
                    <a:lstStyle/>
                    <a:p>
                      <a:pPr algn="l" fontAlgn="b"/>
                      <a:r>
                        <a:rPr lang="fr-FR" sz="1000" b="0" i="0" u="none" strike="noStrike" dirty="0">
                          <a:solidFill>
                            <a:srgbClr val="000000"/>
                          </a:solidFill>
                          <a:latin typeface="Arial"/>
                        </a:rPr>
                        <a:t>l’appui à l’investissement, à travers le Fonds de Développement Industriel (FDI), à un taux variant entre 15 et 30% du montant global investi,</a:t>
                      </a:r>
                    </a:p>
                  </a:txBody>
                  <a:tcPr marL="131097" marR="0" marT="0" marB="0" anchor="b">
                    <a:lnL>
                      <a:noFill/>
                    </a:lnL>
                    <a:lnR>
                      <a:noFill/>
                    </a:lnR>
                    <a:lnT>
                      <a:noFill/>
                    </a:lnT>
                    <a:lnB>
                      <a:noFill/>
                    </a:lnB>
                  </a:tcPr>
                </a:tc>
              </a:tr>
              <a:tr h="155802">
                <a:tc>
                  <a:txBody>
                    <a:bodyPr/>
                    <a:lstStyle/>
                    <a:p>
                      <a:pPr algn="l" fontAlgn="b"/>
                      <a:r>
                        <a:rPr lang="fr-FR" sz="1000" b="0" i="0" u="none" strike="noStrike" dirty="0">
                          <a:solidFill>
                            <a:srgbClr val="000000"/>
                          </a:solidFill>
                          <a:latin typeface="Arial"/>
                        </a:rPr>
                        <a:t>l’appui à la compétitivité des TPME et auto-entrepreneurs,</a:t>
                      </a:r>
                    </a:p>
                  </a:txBody>
                  <a:tcPr marL="131097" marR="0" marT="0" marB="0" anchor="b">
                    <a:lnL>
                      <a:noFill/>
                    </a:lnL>
                    <a:lnR>
                      <a:noFill/>
                    </a:lnR>
                    <a:lnT>
                      <a:noFill/>
                    </a:lnT>
                    <a:lnB>
                      <a:noFill/>
                    </a:lnB>
                  </a:tcPr>
                </a:tc>
              </a:tr>
              <a:tr h="155802">
                <a:tc>
                  <a:txBody>
                    <a:bodyPr/>
                    <a:lstStyle/>
                    <a:p>
                      <a:pPr algn="l" fontAlgn="b"/>
                      <a:r>
                        <a:rPr lang="fr-FR" sz="1000" b="0" i="0" u="none" strike="noStrike" dirty="0">
                          <a:solidFill>
                            <a:srgbClr val="000000"/>
                          </a:solidFill>
                          <a:latin typeface="Arial"/>
                        </a:rPr>
                        <a:t>l’accompagnement des entreprises pour la conclusion de contrats de performance.</a:t>
                      </a:r>
                    </a:p>
                  </a:txBody>
                  <a:tcPr marL="131097" marR="0" marT="0" marB="0" anchor="b">
                    <a:lnL>
                      <a:noFill/>
                    </a:lnL>
                    <a:lnR>
                      <a:noFill/>
                    </a:lnR>
                    <a:lnT>
                      <a:noFill/>
                    </a:lnT>
                    <a:lnB>
                      <a:noFill/>
                    </a:lnB>
                  </a:tcPr>
                </a:tc>
              </a:tr>
              <a:tr h="222858">
                <a:tc>
                  <a:txBody>
                    <a:bodyPr/>
                    <a:lstStyle/>
                    <a:p>
                      <a:pPr algn="l" fontAlgn="b"/>
                      <a:r>
                        <a:rPr lang="fr-FR" sz="1000" b="0" i="0" u="none" strike="noStrike" dirty="0">
                          <a:solidFill>
                            <a:srgbClr val="000000"/>
                          </a:solidFill>
                          <a:latin typeface="Arial"/>
                        </a:rPr>
                        <a:t>l’accès au foncier à prix attractifs (39,6 Ha et 60 Ha réservés respectivement aux écosystèmes « Chimie organique » et « Chimie verte »).</a:t>
                      </a:r>
                    </a:p>
                  </a:txBody>
                  <a:tcPr marL="131097" marR="0" marT="0" marB="0" anchor="b">
                    <a:lnL>
                      <a:noFill/>
                    </a:lnL>
                    <a:lnR>
                      <a:noFill/>
                    </a:lnR>
                    <a:lnT>
                      <a:noFill/>
                    </a:lnT>
                    <a:lnB>
                      <a:noFill/>
                    </a:lnB>
                  </a:tcPr>
                </a:tc>
              </a:tr>
              <a:tr h="155802">
                <a:tc>
                  <a:txBody>
                    <a:bodyPr/>
                    <a:lstStyle/>
                    <a:p>
                      <a:pPr algn="l" fontAlgn="b"/>
                      <a:r>
                        <a:rPr lang="fr-FR" sz="1000" b="0" i="0" u="none" strike="noStrike" dirty="0">
                          <a:solidFill>
                            <a:srgbClr val="000000"/>
                          </a:solidFill>
                          <a:latin typeface="Arial"/>
                        </a:rPr>
                        <a:t>l’attraction d’industriels internationaux de rang 1 pour accélérer le développement des écosystèmes.</a:t>
                      </a:r>
                    </a:p>
                  </a:txBody>
                  <a:tcPr marL="131097" marR="0" marT="0" marB="0" anchor="b">
                    <a:lnL>
                      <a:noFill/>
                    </a:lnL>
                    <a:lnR>
                      <a:noFill/>
                    </a:lnR>
                    <a:lnT>
                      <a:noFill/>
                    </a:lnT>
                    <a:lnB>
                      <a:noFill/>
                    </a:lnB>
                  </a:tcPr>
                </a:tc>
              </a:tr>
              <a:tr h="467405">
                <a:tc>
                  <a:txBody>
                    <a:bodyPr/>
                    <a:lstStyle/>
                    <a:p>
                      <a:pPr algn="l" fontAlgn="b"/>
                      <a:r>
                        <a:rPr lang="fr-FR" sz="1000" b="0" i="0" u="none" strike="noStrike" dirty="0">
                          <a:solidFill>
                            <a:srgbClr val="000000"/>
                          </a:solidFill>
                          <a:latin typeface="Arial"/>
                        </a:rPr>
                        <a:t>la mise en place d’une offre de formation au profit des 12.430 futurs emplois directs générés par le secteur de la chimie à l’horizon 2020. Elle sera déployée au niveau des établissements de formation professionnelle et en ingénierie (OFPPT, Ecole </a:t>
                      </a:r>
                      <a:r>
                        <a:rPr lang="fr-FR" sz="1000" b="0" i="0" u="none" strike="noStrike" dirty="0" err="1">
                          <a:solidFill>
                            <a:srgbClr val="000000"/>
                          </a:solidFill>
                          <a:latin typeface="Arial"/>
                        </a:rPr>
                        <a:t>Mohammadia</a:t>
                      </a:r>
                      <a:r>
                        <a:rPr lang="fr-FR" sz="1000" b="0" i="0" u="none" strike="noStrike" dirty="0">
                          <a:solidFill>
                            <a:srgbClr val="000000"/>
                          </a:solidFill>
                          <a:latin typeface="Arial"/>
                        </a:rPr>
                        <a:t> d’Ingénieurs, Ecole </a:t>
                      </a:r>
                      <a:r>
                        <a:rPr lang="fr-FR" sz="1000" b="0" i="0" u="none" strike="noStrike" dirty="0" err="1">
                          <a:solidFill>
                            <a:srgbClr val="000000"/>
                          </a:solidFill>
                          <a:latin typeface="Arial"/>
                        </a:rPr>
                        <a:t>Hassania</a:t>
                      </a:r>
                      <a:r>
                        <a:rPr lang="fr-FR" sz="1000" b="0" i="0" u="none" strike="noStrike" dirty="0">
                          <a:solidFill>
                            <a:srgbClr val="000000"/>
                          </a:solidFill>
                          <a:latin typeface="Arial"/>
                        </a:rPr>
                        <a:t> des Travaux Publics, Ecole Nationale de l’Industrie Minérale) dont la capacité de formation en génie des procédés, notamment sera augmentée,</a:t>
                      </a:r>
                    </a:p>
                  </a:txBody>
                  <a:tcPr marL="131097" marR="0" marT="0" marB="0" anchor="b">
                    <a:lnL>
                      <a:noFill/>
                    </a:lnL>
                    <a:lnR>
                      <a:noFill/>
                    </a:lnR>
                    <a:lnT>
                      <a:noFill/>
                    </a:lnT>
                    <a:lnB>
                      <a:noFill/>
                    </a:lnB>
                  </a:tcPr>
                </a:tc>
              </a:tr>
              <a:tr h="222858">
                <a:tc>
                  <a:txBody>
                    <a:bodyPr/>
                    <a:lstStyle/>
                    <a:p>
                      <a:pPr algn="l" fontAlgn="b"/>
                      <a:r>
                        <a:rPr lang="fr-FR" sz="1000" b="0" i="0" u="none" strike="noStrike" dirty="0">
                          <a:solidFill>
                            <a:srgbClr val="000000"/>
                          </a:solidFill>
                          <a:latin typeface="Arial"/>
                        </a:rPr>
                        <a:t>l’accès au financement bancaire à travers le développement d’une offre intégrée dédiée aux financements d’investissement et d’exploitation,</a:t>
                      </a:r>
                    </a:p>
                  </a:txBody>
                  <a:tcPr marL="131097" marR="0" marT="0" marB="0" anchor="b">
                    <a:lnL>
                      <a:noFill/>
                    </a:lnL>
                    <a:lnR>
                      <a:noFill/>
                    </a:lnR>
                    <a:lnT>
                      <a:noFill/>
                    </a:lnT>
                    <a:lnB>
                      <a:noFill/>
                    </a:lnB>
                  </a:tcPr>
                </a:tc>
              </a:tr>
              <a:tr h="311603">
                <a:tc>
                  <a:txBody>
                    <a:bodyPr/>
                    <a:lstStyle/>
                    <a:p>
                      <a:pPr algn="l" fontAlgn="b"/>
                      <a:r>
                        <a:rPr lang="fr-FR" sz="1000" b="0" i="0" u="none" strike="noStrike" dirty="0">
                          <a:solidFill>
                            <a:srgbClr val="000000"/>
                          </a:solidFill>
                          <a:latin typeface="Arial"/>
                        </a:rPr>
                        <a:t>l’accompagnement des industriels à la conclusion de conventions avec la </a:t>
                      </a:r>
                      <a:r>
                        <a:rPr lang="fr-FR" sz="1000" b="0" i="0" u="none" strike="noStrike" dirty="0" err="1">
                          <a:solidFill>
                            <a:srgbClr val="000000"/>
                          </a:solidFill>
                          <a:latin typeface="Arial"/>
                        </a:rPr>
                        <a:t>Moroccan</a:t>
                      </a:r>
                      <a:r>
                        <a:rPr lang="fr-FR" sz="1000" b="0" i="0" u="none" strike="noStrike" dirty="0">
                          <a:solidFill>
                            <a:srgbClr val="000000"/>
                          </a:solidFill>
                          <a:latin typeface="Arial"/>
                        </a:rPr>
                        <a:t> </a:t>
                      </a:r>
                      <a:r>
                        <a:rPr lang="fr-FR" sz="1000" b="0" i="0" u="none" strike="noStrike" dirty="0" err="1">
                          <a:solidFill>
                            <a:srgbClr val="000000"/>
                          </a:solidFill>
                          <a:latin typeface="Arial"/>
                        </a:rPr>
                        <a:t>Foundation</a:t>
                      </a:r>
                      <a:r>
                        <a:rPr lang="fr-FR" sz="1000" b="0" i="0" u="none" strike="noStrike" dirty="0">
                          <a:solidFill>
                            <a:srgbClr val="000000"/>
                          </a:solidFill>
                          <a:latin typeface="Arial"/>
                        </a:rPr>
                        <a:t> for Advanced Science, Innovation and </a:t>
                      </a:r>
                      <a:r>
                        <a:rPr lang="fr-FR" sz="1000" b="0" i="0" u="none" strike="noStrike" dirty="0" err="1">
                          <a:solidFill>
                            <a:srgbClr val="000000"/>
                          </a:solidFill>
                          <a:latin typeface="Arial"/>
                        </a:rPr>
                        <a:t>Research</a:t>
                      </a:r>
                      <a:r>
                        <a:rPr lang="fr-FR" sz="1000" b="0" i="0" u="none" strike="noStrike" dirty="0">
                          <a:solidFill>
                            <a:srgbClr val="000000"/>
                          </a:solidFill>
                          <a:latin typeface="Arial"/>
                        </a:rPr>
                        <a:t> (</a:t>
                      </a:r>
                      <a:r>
                        <a:rPr lang="fr-FR" sz="1000" b="0" i="0" u="none" strike="noStrike" dirty="0" err="1">
                          <a:solidFill>
                            <a:srgbClr val="000000"/>
                          </a:solidFill>
                          <a:latin typeface="Arial"/>
                        </a:rPr>
                        <a:t>MAScIR</a:t>
                      </a:r>
                      <a:r>
                        <a:rPr lang="fr-FR" sz="1000" b="0" i="0" u="none" strike="noStrike" dirty="0">
                          <a:solidFill>
                            <a:srgbClr val="000000"/>
                          </a:solidFill>
                          <a:latin typeface="Arial"/>
                        </a:rPr>
                        <a:t>) en vue de leur faciliter l’accès à la R&amp;D.</a:t>
                      </a:r>
                    </a:p>
                  </a:txBody>
                  <a:tcPr marL="131097" marR="0" marT="0" marB="0" anchor="b">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nvGraphicFramePr>
        <p:xfrm>
          <a:off x="683568" y="1181897"/>
          <a:ext cx="7920880" cy="3421853"/>
        </p:xfrm>
        <a:graphic>
          <a:graphicData uri="http://schemas.openxmlformats.org/drawingml/2006/table">
            <a:tbl>
              <a:tblPr/>
              <a:tblGrid>
                <a:gridCol w="7920880"/>
              </a:tblGrid>
              <a:tr h="161181">
                <a:tc>
                  <a:txBody>
                    <a:bodyPr/>
                    <a:lstStyle/>
                    <a:p>
                      <a:pPr algn="l" fontAlgn="b"/>
                      <a:r>
                        <a:rPr lang="fr-FR" sz="1200" b="1" i="0" u="none" strike="noStrike" dirty="0">
                          <a:solidFill>
                            <a:srgbClr val="5A5A5A"/>
                          </a:solidFill>
                          <a:latin typeface="Arial"/>
                        </a:rPr>
                        <a:t>PRÉSENTATION</a:t>
                      </a:r>
                    </a:p>
                  </a:txBody>
                  <a:tcPr marL="0" marR="0" marT="0" marB="0" anchor="b">
                    <a:lnL>
                      <a:noFill/>
                    </a:lnL>
                    <a:lnR>
                      <a:noFill/>
                    </a:lnR>
                    <a:lnT>
                      <a:noFill/>
                    </a:lnT>
                    <a:lnB>
                      <a:noFill/>
                    </a:lnB>
                  </a:tcPr>
                </a:tc>
              </a:tr>
              <a:tr h="376089">
                <a:tc>
                  <a:txBody>
                    <a:bodyPr/>
                    <a:lstStyle/>
                    <a:p>
                      <a:pPr algn="l" fontAlgn="b"/>
                      <a:r>
                        <a:rPr lang="fr-FR" sz="900" b="0" i="0" u="none" strike="noStrike">
                          <a:solidFill>
                            <a:srgbClr val="000000"/>
                          </a:solidFill>
                          <a:latin typeface="Arial"/>
                        </a:rPr>
                        <a:t>Après les phosphates, l’industrie pharmaceutique marocaine constitue la deuxième activité chimique du Maroc et occupe la deuxième place à l’échelle du continent africain.</a:t>
                      </a:r>
                    </a:p>
                  </a:txBody>
                  <a:tcPr marL="82564" marR="0" marT="0" marB="0" anchor="b">
                    <a:lnL>
                      <a:noFill/>
                    </a:lnL>
                    <a:lnR>
                      <a:noFill/>
                    </a:lnR>
                    <a:lnT>
                      <a:noFill/>
                    </a:lnT>
                    <a:lnB>
                      <a:noFill/>
                    </a:lnB>
                  </a:tcPr>
                </a:tc>
              </a:tr>
              <a:tr h="253285">
                <a:tc>
                  <a:txBody>
                    <a:bodyPr/>
                    <a:lstStyle/>
                    <a:p>
                      <a:pPr algn="l" fontAlgn="b"/>
                      <a:r>
                        <a:rPr lang="fr-FR" sz="900" b="0" i="0" u="none" strike="noStrike" dirty="0">
                          <a:solidFill>
                            <a:srgbClr val="000000"/>
                          </a:solidFill>
                          <a:latin typeface="Arial"/>
                        </a:rPr>
                        <a:t>Cette industrie possède un grand potentiel de développement grâce à de forts atouts:</a:t>
                      </a:r>
                    </a:p>
                  </a:txBody>
                  <a:tcPr marL="82564" marR="0" marT="0" marB="0" anchor="b">
                    <a:lnL>
                      <a:noFill/>
                    </a:lnL>
                    <a:lnR>
                      <a:noFill/>
                    </a:lnR>
                    <a:lnT>
                      <a:noFill/>
                    </a:lnT>
                    <a:lnB>
                      <a:noFill/>
                    </a:lnB>
                  </a:tcPr>
                </a:tc>
              </a:tr>
              <a:tr h="153505">
                <a:tc>
                  <a:txBody>
                    <a:bodyPr/>
                    <a:lstStyle/>
                    <a:p>
                      <a:pPr algn="l" fontAlgn="b"/>
                      <a:r>
                        <a:rPr lang="fr-FR" sz="900" b="0" i="0" u="none" strike="noStrike">
                          <a:solidFill>
                            <a:srgbClr val="000000"/>
                          </a:solidFill>
                          <a:latin typeface="Arial"/>
                        </a:rPr>
                        <a:t>50 ans d’expérience</a:t>
                      </a:r>
                    </a:p>
                  </a:txBody>
                  <a:tcPr marL="165129" marR="0" marT="0" marB="0" anchor="b">
                    <a:lnL>
                      <a:noFill/>
                    </a:lnL>
                    <a:lnR>
                      <a:noFill/>
                    </a:lnR>
                    <a:lnT>
                      <a:noFill/>
                    </a:lnT>
                    <a:lnB>
                      <a:noFill/>
                    </a:lnB>
                  </a:tcPr>
                </a:tc>
              </a:tr>
              <a:tr h="253285">
                <a:tc>
                  <a:txBody>
                    <a:bodyPr/>
                    <a:lstStyle/>
                    <a:p>
                      <a:pPr algn="l" fontAlgn="b"/>
                      <a:r>
                        <a:rPr lang="fr-FR" sz="900" b="0" i="0" u="none" strike="noStrike">
                          <a:solidFill>
                            <a:srgbClr val="000000"/>
                          </a:solidFill>
                          <a:latin typeface="Arial"/>
                        </a:rPr>
                        <a:t>Des entreprises certifiées produisant aux normes de qualité européennes et/ou américaines</a:t>
                      </a:r>
                    </a:p>
                  </a:txBody>
                  <a:tcPr marL="165129" marR="0" marT="0" marB="0" anchor="b">
                    <a:lnL>
                      <a:noFill/>
                    </a:lnL>
                    <a:lnR>
                      <a:noFill/>
                    </a:lnR>
                    <a:lnT>
                      <a:noFill/>
                    </a:lnT>
                    <a:lnB>
                      <a:noFill/>
                    </a:lnB>
                  </a:tcPr>
                </a:tc>
              </a:tr>
              <a:tr h="253285">
                <a:tc>
                  <a:txBody>
                    <a:bodyPr/>
                    <a:lstStyle/>
                    <a:p>
                      <a:pPr algn="l" fontAlgn="b"/>
                      <a:r>
                        <a:rPr lang="fr-FR" sz="900" b="0" i="0" u="none" strike="noStrike">
                          <a:solidFill>
                            <a:srgbClr val="000000"/>
                          </a:solidFill>
                          <a:latin typeface="Arial"/>
                        </a:rPr>
                        <a:t>Une capacité de production de 350 millions d’unités en un shift (session de production de 8 heures)</a:t>
                      </a:r>
                    </a:p>
                  </a:txBody>
                  <a:tcPr marL="165129" marR="0" marT="0" marB="0" anchor="b">
                    <a:lnL>
                      <a:noFill/>
                    </a:lnL>
                    <a:lnR>
                      <a:noFill/>
                    </a:lnR>
                    <a:lnT>
                      <a:noFill/>
                    </a:lnT>
                    <a:lnB>
                      <a:noFill/>
                    </a:lnB>
                  </a:tcPr>
                </a:tc>
              </a:tr>
              <a:tr h="253285">
                <a:tc>
                  <a:txBody>
                    <a:bodyPr/>
                    <a:lstStyle/>
                    <a:p>
                      <a:pPr algn="l" fontAlgn="b"/>
                      <a:r>
                        <a:rPr lang="fr-FR" sz="900" b="0" i="0" u="none" strike="noStrike">
                          <a:solidFill>
                            <a:srgbClr val="000000"/>
                          </a:solidFill>
                          <a:latin typeface="Arial"/>
                        </a:rPr>
                        <a:t>L’adoption du code de la couverture médicale de base mettant en place l’Assurance Maladie Obligatoire (AMO)</a:t>
                      </a:r>
                    </a:p>
                  </a:txBody>
                  <a:tcPr marL="165129" marR="0" marT="0" marB="0" anchor="b">
                    <a:lnL>
                      <a:noFill/>
                    </a:lnL>
                    <a:lnR>
                      <a:noFill/>
                    </a:lnR>
                    <a:lnT>
                      <a:noFill/>
                    </a:lnT>
                    <a:lnB>
                      <a:noFill/>
                    </a:lnB>
                  </a:tcPr>
                </a:tc>
              </a:tr>
              <a:tr h="376089">
                <a:tc>
                  <a:txBody>
                    <a:bodyPr/>
                    <a:lstStyle/>
                    <a:p>
                      <a:pPr algn="l" fontAlgn="b"/>
                      <a:r>
                        <a:rPr lang="fr-FR" sz="900" b="0" i="0" u="none" strike="noStrike">
                          <a:solidFill>
                            <a:srgbClr val="000000"/>
                          </a:solidFill>
                          <a:latin typeface="Arial"/>
                        </a:rPr>
                        <a:t>L’adoption d’un nouveau code des médicaments et de la pharmacie prévoyant la libéralisation du capital social des entreprises pharmaceutiques.</a:t>
                      </a:r>
                    </a:p>
                  </a:txBody>
                  <a:tcPr marL="165129" marR="0" marT="0" marB="0" anchor="b">
                    <a:lnL>
                      <a:noFill/>
                    </a:lnL>
                    <a:lnR>
                      <a:noFill/>
                    </a:lnR>
                    <a:lnT>
                      <a:noFill/>
                    </a:lnT>
                    <a:lnB>
                      <a:noFill/>
                    </a:lnB>
                  </a:tcPr>
                </a:tc>
              </a:tr>
              <a:tr h="153505">
                <a:tc>
                  <a:txBody>
                    <a:bodyPr/>
                    <a:lstStyle/>
                    <a:p>
                      <a:pPr algn="l" fontAlgn="b"/>
                      <a:r>
                        <a:rPr lang="fr-FR" sz="900" b="0" i="0" u="none" strike="noStrike">
                          <a:solidFill>
                            <a:srgbClr val="000000"/>
                          </a:solidFill>
                          <a:latin typeface="Arial"/>
                        </a:rPr>
                        <a:t>Les laboratoires au Maroc sont répartis en trois catégories :</a:t>
                      </a:r>
                    </a:p>
                  </a:txBody>
                  <a:tcPr marL="82564" marR="0" marT="0" marB="0" anchor="b">
                    <a:lnL>
                      <a:noFill/>
                    </a:lnL>
                    <a:lnR>
                      <a:noFill/>
                    </a:lnR>
                    <a:lnT>
                      <a:noFill/>
                    </a:lnT>
                    <a:lnB>
                      <a:noFill/>
                    </a:lnB>
                  </a:tcPr>
                </a:tc>
              </a:tr>
              <a:tr h="253285">
                <a:tc>
                  <a:txBody>
                    <a:bodyPr/>
                    <a:lstStyle/>
                    <a:p>
                      <a:pPr algn="l" fontAlgn="b"/>
                      <a:r>
                        <a:rPr lang="fr-FR" sz="900" b="0" i="0" u="none" strike="noStrike">
                          <a:solidFill>
                            <a:srgbClr val="000000"/>
                          </a:solidFill>
                          <a:latin typeface="Arial"/>
                        </a:rPr>
                        <a:t>Les filiales de multinationales ne disposant pas de site de production sur place</a:t>
                      </a:r>
                    </a:p>
                  </a:txBody>
                  <a:tcPr marL="165129" marR="0" marT="0" marB="0" anchor="b">
                    <a:lnL>
                      <a:noFill/>
                    </a:lnL>
                    <a:lnR>
                      <a:noFill/>
                    </a:lnR>
                    <a:lnT>
                      <a:noFill/>
                    </a:lnT>
                    <a:lnB>
                      <a:noFill/>
                    </a:lnB>
                  </a:tcPr>
                </a:tc>
              </a:tr>
              <a:tr h="253285">
                <a:tc>
                  <a:txBody>
                    <a:bodyPr/>
                    <a:lstStyle/>
                    <a:p>
                      <a:pPr algn="l" fontAlgn="b"/>
                      <a:r>
                        <a:rPr lang="fr-FR" sz="900" b="0" i="0" u="none" strike="noStrike">
                          <a:solidFill>
                            <a:srgbClr val="000000"/>
                          </a:solidFill>
                          <a:latin typeface="Arial"/>
                        </a:rPr>
                        <a:t>Les entreprises mixtes qui représentent des filiales de multinationales tout en fabriquant leurs propres médicaments</a:t>
                      </a:r>
                    </a:p>
                  </a:txBody>
                  <a:tcPr marL="165129" marR="0" marT="0" marB="0" anchor="b">
                    <a:lnL>
                      <a:noFill/>
                    </a:lnL>
                    <a:lnR>
                      <a:noFill/>
                    </a:lnR>
                    <a:lnT>
                      <a:noFill/>
                    </a:lnT>
                    <a:lnB>
                      <a:noFill/>
                    </a:lnB>
                  </a:tcPr>
                </a:tc>
              </a:tr>
              <a:tr h="253285">
                <a:tc>
                  <a:txBody>
                    <a:bodyPr/>
                    <a:lstStyle/>
                    <a:p>
                      <a:pPr algn="l" fontAlgn="b"/>
                      <a:r>
                        <a:rPr lang="fr-FR" sz="900" b="0" i="0" u="none" strike="noStrike">
                          <a:solidFill>
                            <a:srgbClr val="000000"/>
                          </a:solidFill>
                          <a:latin typeface="Arial"/>
                        </a:rPr>
                        <a:t>Les entreprises marocaines fabriquant leur propre palette de médicaments génériques.</a:t>
                      </a:r>
                    </a:p>
                  </a:txBody>
                  <a:tcPr marL="165129" marR="0" marT="0" marB="0" anchor="b">
                    <a:lnL>
                      <a:noFill/>
                    </a:lnL>
                    <a:lnR>
                      <a:noFill/>
                    </a:lnR>
                    <a:lnT>
                      <a:noFill/>
                    </a:lnT>
                    <a:lnB>
                      <a:noFill/>
                    </a:lnB>
                  </a:tcPr>
                </a:tc>
              </a:tr>
              <a:tr h="153505">
                <a:tc>
                  <a:txBody>
                    <a:bodyPr/>
                    <a:lstStyle/>
                    <a:p>
                      <a:pPr algn="l" fontAlgn="b"/>
                      <a:r>
                        <a:rPr lang="fr-FR" sz="900" b="0" i="0" u="none" strike="noStrike">
                          <a:solidFill>
                            <a:srgbClr val="000000"/>
                          </a:solidFill>
                          <a:latin typeface="Arial"/>
                        </a:rPr>
                        <a:t>Principales entreprises du secteur :</a:t>
                      </a:r>
                    </a:p>
                  </a:txBody>
                  <a:tcPr marL="82564" marR="0" marT="0" marB="0" anchor="b">
                    <a:lnL>
                      <a:noFill/>
                    </a:lnL>
                    <a:lnR>
                      <a:noFill/>
                    </a:lnR>
                    <a:lnT>
                      <a:noFill/>
                    </a:lnT>
                    <a:lnB>
                      <a:noFill/>
                    </a:lnB>
                  </a:tcPr>
                </a:tc>
              </a:tr>
              <a:tr h="253285">
                <a:tc>
                  <a:txBody>
                    <a:bodyPr/>
                    <a:lstStyle/>
                    <a:p>
                      <a:pPr algn="l" fontAlgn="b"/>
                      <a:r>
                        <a:rPr lang="fr-FR" sz="900" b="0" i="0" u="none" strike="noStrike" dirty="0">
                          <a:solidFill>
                            <a:srgbClr val="000000"/>
                          </a:solidFill>
                          <a:latin typeface="Arial"/>
                        </a:rPr>
                        <a:t>COOPER MAROC, MAPHAR, SANOFI MAROC, SOTHEMA, LAPROPHAN</a:t>
                      </a:r>
                    </a:p>
                  </a:txBody>
                  <a:tcPr marL="82564" marR="0" marT="0" marB="0" anchor="b">
                    <a:lnL>
                      <a:noFill/>
                    </a:lnL>
                    <a:lnR>
                      <a:noFill/>
                    </a:lnR>
                    <a:lnT>
                      <a:noFill/>
                    </a:lnT>
                    <a:lnB>
                      <a:noFill/>
                    </a:lnB>
                  </a:tcPr>
                </a:tc>
              </a:tr>
            </a:tbl>
          </a:graphicData>
        </a:graphic>
      </p:graphicFrame>
      <p:sp>
        <p:nvSpPr>
          <p:cNvPr id="3" name="ZoneTexte 2"/>
          <p:cNvSpPr txBox="1"/>
          <p:nvPr/>
        </p:nvSpPr>
        <p:spPr>
          <a:xfrm>
            <a:off x="4572000" y="627534"/>
            <a:ext cx="3312368" cy="369332"/>
          </a:xfrm>
          <a:prstGeom prst="rect">
            <a:avLst/>
          </a:prstGeom>
          <a:noFill/>
        </p:spPr>
        <p:txBody>
          <a:bodyPr wrap="square" rtlCol="0">
            <a:spAutoFit/>
          </a:bodyPr>
          <a:lstStyle/>
          <a:p>
            <a:r>
              <a:rPr lang="fr-FR" dirty="0" smtClean="0"/>
              <a:t>A M I P</a:t>
            </a:r>
            <a:endParaRPr lang="fr-F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www.mcinet.gov.ma/sites/all/themes/marocma/images-mcinet/pharma-fr.png"/>
          <p:cNvPicPr>
            <a:picLocks noChangeAspect="1" noChangeArrowheads="1"/>
          </p:cNvPicPr>
          <p:nvPr/>
        </p:nvPicPr>
        <p:blipFill>
          <a:blip r:embed="rId2" cstate="print"/>
          <a:srcRect/>
          <a:stretch>
            <a:fillRect/>
          </a:stretch>
        </p:blipFill>
        <p:spPr bwMode="auto">
          <a:xfrm>
            <a:off x="1971675" y="1309687"/>
            <a:ext cx="5200650" cy="2524125"/>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nvGraphicFramePr>
        <p:xfrm>
          <a:off x="1043606" y="699544"/>
          <a:ext cx="7344817" cy="4368521"/>
        </p:xfrm>
        <a:graphic>
          <a:graphicData uri="http://schemas.openxmlformats.org/drawingml/2006/table">
            <a:tbl>
              <a:tblPr/>
              <a:tblGrid>
                <a:gridCol w="3027584"/>
                <a:gridCol w="779636"/>
                <a:gridCol w="1198689"/>
                <a:gridCol w="779636"/>
                <a:gridCol w="779636"/>
                <a:gridCol w="779636"/>
              </a:tblGrid>
              <a:tr h="292040">
                <a:tc>
                  <a:txBody>
                    <a:bodyPr/>
                    <a:lstStyle/>
                    <a:p>
                      <a:pPr algn="l" fontAlgn="b"/>
                      <a:endParaRPr lang="fr-FR" sz="900" b="0" i="0" u="none" strike="noStrike">
                        <a:solidFill>
                          <a:srgbClr val="000000"/>
                        </a:solidFill>
                        <a:latin typeface="Calibri"/>
                      </a:endParaRPr>
                    </a:p>
                  </a:txBody>
                  <a:tcPr marL="8092" marR="8092" marT="8092" marB="0" anchor="b">
                    <a:lnL>
                      <a:noFill/>
                    </a:lnL>
                    <a:lnR>
                      <a:noFill/>
                    </a:lnR>
                    <a:lnT>
                      <a:noFill/>
                    </a:lnT>
                    <a:lnB>
                      <a:noFill/>
                    </a:lnB>
                  </a:tcPr>
                </a:tc>
                <a:tc gridSpan="3">
                  <a:txBody>
                    <a:bodyPr/>
                    <a:lstStyle/>
                    <a:p>
                      <a:pPr algn="ctr" fontAlgn="b"/>
                      <a:r>
                        <a:rPr lang="fr-FR" sz="1800" b="0" i="0" u="none" strike="noStrike" dirty="0">
                          <a:solidFill>
                            <a:srgbClr val="000000"/>
                          </a:solidFill>
                          <a:latin typeface="Calibri"/>
                        </a:rPr>
                        <a:t>A M I P</a:t>
                      </a:r>
                    </a:p>
                  </a:txBody>
                  <a:tcPr marL="8092" marR="8092" marT="8092" marB="0" anchor="b">
                    <a:lnL>
                      <a:noFill/>
                    </a:lnL>
                    <a:lnR>
                      <a:noFill/>
                    </a:lnR>
                    <a:lnT>
                      <a:noFill/>
                    </a:lnT>
                    <a:lnB>
                      <a:noFill/>
                    </a:lnB>
                  </a:tcPr>
                </a:tc>
                <a:tc hMerge="1">
                  <a:txBody>
                    <a:bodyPr/>
                    <a:lstStyle/>
                    <a:p>
                      <a:endParaRPr lang="fr-FR"/>
                    </a:p>
                  </a:txBody>
                  <a:tcPr/>
                </a:tc>
                <a:tc hMerge="1">
                  <a:txBody>
                    <a:bodyPr/>
                    <a:lstStyle/>
                    <a:p>
                      <a:endParaRPr lang="fr-FR"/>
                    </a:p>
                  </a:txBody>
                  <a:tcPr/>
                </a:tc>
                <a:tc>
                  <a:txBody>
                    <a:bodyPr/>
                    <a:lstStyle/>
                    <a:p>
                      <a:pPr algn="l" fontAlgn="b"/>
                      <a:endParaRPr lang="fr-FR" sz="900" b="0" i="0" u="none" strike="noStrike">
                        <a:solidFill>
                          <a:srgbClr val="000000"/>
                        </a:solidFill>
                        <a:latin typeface="Calibri"/>
                      </a:endParaRPr>
                    </a:p>
                  </a:txBody>
                  <a:tcPr marL="8092" marR="8092" marT="8092" marB="0" anchor="b">
                    <a:lnL>
                      <a:noFill/>
                    </a:lnL>
                    <a:lnR>
                      <a:noFill/>
                    </a:lnR>
                    <a:lnT>
                      <a:noFill/>
                    </a:lnT>
                    <a:lnB>
                      <a:noFill/>
                    </a:lnB>
                  </a:tcPr>
                </a:tc>
                <a:tc>
                  <a:txBody>
                    <a:bodyPr/>
                    <a:lstStyle/>
                    <a:p>
                      <a:pPr algn="l" fontAlgn="b"/>
                      <a:endParaRPr lang="fr-FR" sz="900" b="0" i="0" u="none" strike="noStrike">
                        <a:solidFill>
                          <a:srgbClr val="000000"/>
                        </a:solidFill>
                        <a:latin typeface="Calibri"/>
                      </a:endParaRPr>
                    </a:p>
                  </a:txBody>
                  <a:tcPr marL="8092" marR="8092" marT="8092" marB="0" anchor="b">
                    <a:lnL>
                      <a:noFill/>
                    </a:lnL>
                    <a:lnR>
                      <a:noFill/>
                    </a:lnR>
                    <a:lnT>
                      <a:noFill/>
                    </a:lnT>
                    <a:lnB>
                      <a:noFill/>
                    </a:lnB>
                  </a:tcPr>
                </a:tc>
              </a:tr>
              <a:tr h="537529">
                <a:tc>
                  <a:txBody>
                    <a:bodyPr/>
                    <a:lstStyle/>
                    <a:p>
                      <a:pPr algn="l" fontAlgn="b"/>
                      <a:endParaRPr lang="fr-FR" sz="1400" b="0" i="0" u="none" strike="noStrike" dirty="0">
                        <a:solidFill>
                          <a:srgbClr val="000000"/>
                        </a:solidFill>
                        <a:latin typeface="Calibri"/>
                      </a:endParaRPr>
                    </a:p>
                  </a:txBody>
                  <a:tcPr marL="8092" marR="8092" marT="8092" marB="0" anchor="b">
                    <a:lnL>
                      <a:noFill/>
                    </a:lnL>
                    <a:lnR>
                      <a:noFill/>
                    </a:lnR>
                    <a:lnT>
                      <a:noFill/>
                    </a:lnT>
                    <a:lnB>
                      <a:noFill/>
                    </a:lnB>
                  </a:tcPr>
                </a:tc>
                <a:tc gridSpan="5">
                  <a:txBody>
                    <a:bodyPr/>
                    <a:lstStyle/>
                    <a:p>
                      <a:pPr algn="l" fontAlgn="b"/>
                      <a:r>
                        <a:rPr lang="fr-FR" sz="1400" b="0" i="0" u="none" strike="noStrike" dirty="0">
                          <a:solidFill>
                            <a:srgbClr val="000000"/>
                          </a:solidFill>
                          <a:latin typeface="Calibri"/>
                        </a:rPr>
                        <a:t>ASSOCIATION MAROCAINE DE L INDUSTRIE PHARMACEUTIQUE</a:t>
                      </a:r>
                    </a:p>
                  </a:txBody>
                  <a:tcPr marL="8092" marR="8092" marT="8092" marB="0" anchor="b">
                    <a:lnL>
                      <a:noFill/>
                    </a:lnL>
                    <a:lnR>
                      <a:noFill/>
                    </a:lnR>
                    <a:lnT>
                      <a:noFill/>
                    </a:lnT>
                    <a:lnB>
                      <a:noFill/>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r h="273766">
                <a:tc>
                  <a:txBody>
                    <a:bodyPr/>
                    <a:lstStyle/>
                    <a:p>
                      <a:pPr algn="l" fontAlgn="b"/>
                      <a:endParaRPr lang="fr-FR" sz="1400" b="0" i="0" u="none" strike="noStrike">
                        <a:solidFill>
                          <a:srgbClr val="000000"/>
                        </a:solidFill>
                        <a:latin typeface="Calibri"/>
                      </a:endParaRPr>
                    </a:p>
                  </a:txBody>
                  <a:tcPr marL="8092" marR="8092" marT="8092" marB="0" anchor="b">
                    <a:lnL>
                      <a:noFill/>
                    </a:lnL>
                    <a:lnR>
                      <a:noFill/>
                    </a:lnR>
                    <a:lnT>
                      <a:noFill/>
                    </a:lnT>
                    <a:lnB>
                      <a:noFill/>
                    </a:lnB>
                  </a:tcPr>
                </a:tc>
                <a:tc>
                  <a:txBody>
                    <a:bodyPr/>
                    <a:lstStyle/>
                    <a:p>
                      <a:pPr algn="l" fontAlgn="b"/>
                      <a:endParaRPr lang="fr-FR" sz="1400" b="0" i="0" u="none" strike="noStrike" dirty="0">
                        <a:solidFill>
                          <a:srgbClr val="000000"/>
                        </a:solidFill>
                        <a:latin typeface="Calibri"/>
                      </a:endParaRPr>
                    </a:p>
                  </a:txBody>
                  <a:tcPr marL="8092" marR="8092" marT="8092" marB="0" anchor="b">
                    <a:lnL>
                      <a:noFill/>
                    </a:lnL>
                    <a:lnR>
                      <a:noFill/>
                    </a:lnR>
                    <a:lnT>
                      <a:noFill/>
                    </a:lnT>
                    <a:lnB>
                      <a:noFill/>
                    </a:lnB>
                  </a:tcPr>
                </a:tc>
                <a:tc>
                  <a:txBody>
                    <a:bodyPr/>
                    <a:lstStyle/>
                    <a:p>
                      <a:pPr algn="l" fontAlgn="b"/>
                      <a:endParaRPr lang="fr-FR" sz="1400" b="0" i="0" u="none" strike="noStrike" dirty="0">
                        <a:solidFill>
                          <a:srgbClr val="000000"/>
                        </a:solidFill>
                        <a:latin typeface="Calibri"/>
                      </a:endParaRPr>
                    </a:p>
                  </a:txBody>
                  <a:tcPr marL="8092" marR="8092" marT="8092" marB="0" anchor="b">
                    <a:lnL>
                      <a:noFill/>
                    </a:lnL>
                    <a:lnR>
                      <a:noFill/>
                    </a:lnR>
                    <a:lnT>
                      <a:noFill/>
                    </a:lnT>
                    <a:lnB>
                      <a:noFill/>
                    </a:lnB>
                  </a:tcPr>
                </a:tc>
                <a:tc>
                  <a:txBody>
                    <a:bodyPr/>
                    <a:lstStyle/>
                    <a:p>
                      <a:pPr algn="l" fontAlgn="b"/>
                      <a:endParaRPr lang="fr-FR" sz="1400" b="0" i="0" u="none" strike="noStrike">
                        <a:solidFill>
                          <a:srgbClr val="000000"/>
                        </a:solidFill>
                        <a:latin typeface="Calibri"/>
                      </a:endParaRPr>
                    </a:p>
                  </a:txBody>
                  <a:tcPr marL="8092" marR="8092" marT="8092" marB="0" anchor="b">
                    <a:lnL>
                      <a:noFill/>
                    </a:lnL>
                    <a:lnR>
                      <a:noFill/>
                    </a:lnR>
                    <a:lnT>
                      <a:noFill/>
                    </a:lnT>
                    <a:lnB>
                      <a:noFill/>
                    </a:lnB>
                  </a:tcPr>
                </a:tc>
                <a:tc>
                  <a:txBody>
                    <a:bodyPr/>
                    <a:lstStyle/>
                    <a:p>
                      <a:pPr algn="l" fontAlgn="b"/>
                      <a:endParaRPr lang="fr-FR" sz="1400" b="0" i="0" u="none" strike="noStrike">
                        <a:solidFill>
                          <a:srgbClr val="000000"/>
                        </a:solidFill>
                        <a:latin typeface="Calibri"/>
                      </a:endParaRPr>
                    </a:p>
                  </a:txBody>
                  <a:tcPr marL="8092" marR="8092" marT="8092" marB="0" anchor="b">
                    <a:lnL>
                      <a:noFill/>
                    </a:lnL>
                    <a:lnR>
                      <a:noFill/>
                    </a:lnR>
                    <a:lnT>
                      <a:noFill/>
                    </a:lnT>
                    <a:lnB>
                      <a:noFill/>
                    </a:lnB>
                  </a:tcPr>
                </a:tc>
                <a:tc>
                  <a:txBody>
                    <a:bodyPr/>
                    <a:lstStyle/>
                    <a:p>
                      <a:pPr algn="l" fontAlgn="b"/>
                      <a:endParaRPr lang="fr-FR" sz="1400" b="0" i="0" u="none" strike="noStrike">
                        <a:solidFill>
                          <a:srgbClr val="000000"/>
                        </a:solidFill>
                        <a:latin typeface="Calibri"/>
                      </a:endParaRPr>
                    </a:p>
                  </a:txBody>
                  <a:tcPr marL="8092" marR="8092" marT="8092" marB="0" anchor="b">
                    <a:lnL>
                      <a:noFill/>
                    </a:lnL>
                    <a:lnR>
                      <a:noFill/>
                    </a:lnR>
                    <a:lnT>
                      <a:noFill/>
                    </a:lnT>
                    <a:lnB>
                      <a:noFill/>
                    </a:lnB>
                  </a:tcPr>
                </a:tc>
              </a:tr>
              <a:tr h="273766">
                <a:tc>
                  <a:txBody>
                    <a:bodyPr/>
                    <a:lstStyle/>
                    <a:p>
                      <a:pPr algn="l" fontAlgn="b"/>
                      <a:endParaRPr lang="fr-FR" sz="1400" b="0" i="0" u="none" strike="noStrike">
                        <a:solidFill>
                          <a:srgbClr val="000000"/>
                        </a:solidFill>
                        <a:latin typeface="Calibri"/>
                      </a:endParaRPr>
                    </a:p>
                  </a:txBody>
                  <a:tcPr marL="8092" marR="8092" marT="8092" marB="0" anchor="b">
                    <a:lnL>
                      <a:noFill/>
                    </a:lnL>
                    <a:lnR>
                      <a:noFill/>
                    </a:lnR>
                    <a:lnT>
                      <a:noFill/>
                    </a:lnT>
                    <a:lnB>
                      <a:noFill/>
                    </a:lnB>
                  </a:tcPr>
                </a:tc>
                <a:tc>
                  <a:txBody>
                    <a:bodyPr/>
                    <a:lstStyle/>
                    <a:p>
                      <a:pPr algn="l" fontAlgn="b"/>
                      <a:endParaRPr lang="fr-FR" sz="1400" b="0" i="0" u="none" strike="noStrike" dirty="0">
                        <a:solidFill>
                          <a:srgbClr val="000000"/>
                        </a:solidFill>
                        <a:latin typeface="Calibri"/>
                      </a:endParaRPr>
                    </a:p>
                  </a:txBody>
                  <a:tcPr marL="8092" marR="8092" marT="8092" marB="0" anchor="b">
                    <a:lnL>
                      <a:noFill/>
                    </a:lnL>
                    <a:lnR>
                      <a:noFill/>
                    </a:lnR>
                    <a:lnT>
                      <a:noFill/>
                    </a:lnT>
                    <a:lnB>
                      <a:noFill/>
                    </a:lnB>
                  </a:tcPr>
                </a:tc>
                <a:tc>
                  <a:txBody>
                    <a:bodyPr/>
                    <a:lstStyle/>
                    <a:p>
                      <a:pPr algn="l" fontAlgn="b"/>
                      <a:endParaRPr lang="fr-FR" sz="1400" b="0" i="0" u="none" strike="noStrike" dirty="0">
                        <a:solidFill>
                          <a:srgbClr val="000000"/>
                        </a:solidFill>
                        <a:latin typeface="Calibri"/>
                      </a:endParaRPr>
                    </a:p>
                  </a:txBody>
                  <a:tcPr marL="8092" marR="8092" marT="8092" marB="0" anchor="b">
                    <a:lnL>
                      <a:noFill/>
                    </a:lnL>
                    <a:lnR>
                      <a:noFill/>
                    </a:lnR>
                    <a:lnT>
                      <a:noFill/>
                    </a:lnT>
                    <a:lnB>
                      <a:noFill/>
                    </a:lnB>
                  </a:tcPr>
                </a:tc>
                <a:tc>
                  <a:txBody>
                    <a:bodyPr/>
                    <a:lstStyle/>
                    <a:p>
                      <a:pPr algn="l" fontAlgn="b"/>
                      <a:endParaRPr lang="fr-FR" sz="1400" b="0" i="0" u="none" strike="noStrike" dirty="0">
                        <a:solidFill>
                          <a:srgbClr val="000000"/>
                        </a:solidFill>
                        <a:latin typeface="Calibri"/>
                      </a:endParaRPr>
                    </a:p>
                  </a:txBody>
                  <a:tcPr marL="8092" marR="8092" marT="8092" marB="0" anchor="b">
                    <a:lnL>
                      <a:noFill/>
                    </a:lnL>
                    <a:lnR>
                      <a:noFill/>
                    </a:lnR>
                    <a:lnT>
                      <a:noFill/>
                    </a:lnT>
                    <a:lnB>
                      <a:noFill/>
                    </a:lnB>
                  </a:tcPr>
                </a:tc>
                <a:tc>
                  <a:txBody>
                    <a:bodyPr/>
                    <a:lstStyle/>
                    <a:p>
                      <a:pPr algn="l" fontAlgn="b"/>
                      <a:endParaRPr lang="fr-FR" sz="1400" b="0" i="0" u="none" strike="noStrike">
                        <a:solidFill>
                          <a:srgbClr val="000000"/>
                        </a:solidFill>
                        <a:latin typeface="Calibri"/>
                      </a:endParaRPr>
                    </a:p>
                  </a:txBody>
                  <a:tcPr marL="8092" marR="8092" marT="8092" marB="0" anchor="b">
                    <a:lnL>
                      <a:noFill/>
                    </a:lnL>
                    <a:lnR>
                      <a:noFill/>
                    </a:lnR>
                    <a:lnT>
                      <a:noFill/>
                    </a:lnT>
                    <a:lnB>
                      <a:noFill/>
                    </a:lnB>
                  </a:tcPr>
                </a:tc>
                <a:tc>
                  <a:txBody>
                    <a:bodyPr/>
                    <a:lstStyle/>
                    <a:p>
                      <a:pPr algn="l" fontAlgn="b"/>
                      <a:endParaRPr lang="fr-FR" sz="1400" b="0" i="0" u="none" strike="noStrike">
                        <a:solidFill>
                          <a:srgbClr val="000000"/>
                        </a:solidFill>
                        <a:latin typeface="Calibri"/>
                      </a:endParaRPr>
                    </a:p>
                  </a:txBody>
                  <a:tcPr marL="8092" marR="8092" marT="8092" marB="0" anchor="b">
                    <a:lnL>
                      <a:noFill/>
                    </a:lnL>
                    <a:lnR>
                      <a:noFill/>
                    </a:lnR>
                    <a:lnT>
                      <a:noFill/>
                    </a:lnT>
                    <a:lnB>
                      <a:noFill/>
                    </a:lnB>
                  </a:tcPr>
                </a:tc>
              </a:tr>
              <a:tr h="273766">
                <a:tc>
                  <a:txBody>
                    <a:bodyPr/>
                    <a:lstStyle/>
                    <a:p>
                      <a:pPr algn="l" fontAlgn="b"/>
                      <a:r>
                        <a:rPr lang="fr-FR" sz="1400" b="0" i="0" u="none" strike="noStrike">
                          <a:solidFill>
                            <a:srgbClr val="000000"/>
                          </a:solidFill>
                          <a:latin typeface="Calibri"/>
                        </a:rPr>
                        <a:t>NOMBRE DE LABORATOIRES</a:t>
                      </a:r>
                    </a:p>
                  </a:txBody>
                  <a:tcPr marL="8092" marR="8092" marT="8092" marB="0" anchor="b">
                    <a:lnL>
                      <a:noFill/>
                    </a:lnL>
                    <a:lnR>
                      <a:noFill/>
                    </a:lnR>
                    <a:lnT>
                      <a:noFill/>
                    </a:lnT>
                    <a:lnB>
                      <a:noFill/>
                    </a:lnB>
                  </a:tcPr>
                </a:tc>
                <a:tc>
                  <a:txBody>
                    <a:bodyPr/>
                    <a:lstStyle/>
                    <a:p>
                      <a:pPr algn="l" fontAlgn="b"/>
                      <a:endParaRPr lang="fr-FR" sz="1400" b="0" i="0" u="none" strike="noStrike">
                        <a:solidFill>
                          <a:srgbClr val="000000"/>
                        </a:solidFill>
                        <a:latin typeface="Calibri"/>
                      </a:endParaRPr>
                    </a:p>
                  </a:txBody>
                  <a:tcPr marL="8092" marR="8092" marT="8092" marB="0" anchor="b">
                    <a:lnL>
                      <a:noFill/>
                    </a:lnL>
                    <a:lnR>
                      <a:noFill/>
                    </a:lnR>
                    <a:lnT>
                      <a:noFill/>
                    </a:lnT>
                    <a:lnB>
                      <a:noFill/>
                    </a:lnB>
                  </a:tcPr>
                </a:tc>
                <a:tc>
                  <a:txBody>
                    <a:bodyPr/>
                    <a:lstStyle/>
                    <a:p>
                      <a:pPr algn="r" fontAlgn="b"/>
                      <a:r>
                        <a:rPr lang="fr-FR" sz="1400" b="0" i="0" u="none" strike="noStrike" dirty="0">
                          <a:solidFill>
                            <a:srgbClr val="000000"/>
                          </a:solidFill>
                          <a:latin typeface="Calibri"/>
                        </a:rPr>
                        <a:t>46</a:t>
                      </a:r>
                    </a:p>
                  </a:txBody>
                  <a:tcPr marL="8092" marR="8092" marT="8092" marB="0" anchor="b">
                    <a:lnL>
                      <a:noFill/>
                    </a:lnL>
                    <a:lnR>
                      <a:noFill/>
                    </a:lnR>
                    <a:lnT>
                      <a:noFill/>
                    </a:lnT>
                    <a:lnB>
                      <a:noFill/>
                    </a:lnB>
                  </a:tcPr>
                </a:tc>
                <a:tc>
                  <a:txBody>
                    <a:bodyPr/>
                    <a:lstStyle/>
                    <a:p>
                      <a:pPr algn="l" fontAlgn="b"/>
                      <a:endParaRPr lang="fr-FR" sz="1400" b="0" i="0" u="none" strike="noStrike" dirty="0">
                        <a:solidFill>
                          <a:srgbClr val="000000"/>
                        </a:solidFill>
                        <a:latin typeface="Calibri"/>
                      </a:endParaRPr>
                    </a:p>
                  </a:txBody>
                  <a:tcPr marL="8092" marR="8092" marT="8092" marB="0" anchor="b">
                    <a:lnL>
                      <a:noFill/>
                    </a:lnL>
                    <a:lnR>
                      <a:noFill/>
                    </a:lnR>
                    <a:lnT>
                      <a:noFill/>
                    </a:lnT>
                    <a:lnB>
                      <a:noFill/>
                    </a:lnB>
                  </a:tcPr>
                </a:tc>
                <a:tc>
                  <a:txBody>
                    <a:bodyPr/>
                    <a:lstStyle/>
                    <a:p>
                      <a:pPr algn="l" fontAlgn="b"/>
                      <a:endParaRPr lang="fr-FR" sz="1400" b="0" i="0" u="none" strike="noStrike">
                        <a:solidFill>
                          <a:srgbClr val="000000"/>
                        </a:solidFill>
                        <a:latin typeface="Calibri"/>
                      </a:endParaRPr>
                    </a:p>
                  </a:txBody>
                  <a:tcPr marL="8092" marR="8092" marT="8092" marB="0" anchor="b">
                    <a:lnL>
                      <a:noFill/>
                    </a:lnL>
                    <a:lnR>
                      <a:noFill/>
                    </a:lnR>
                    <a:lnT>
                      <a:noFill/>
                    </a:lnT>
                    <a:lnB>
                      <a:noFill/>
                    </a:lnB>
                  </a:tcPr>
                </a:tc>
                <a:tc>
                  <a:txBody>
                    <a:bodyPr/>
                    <a:lstStyle/>
                    <a:p>
                      <a:pPr algn="l" fontAlgn="b"/>
                      <a:endParaRPr lang="fr-FR" sz="1400" b="0" i="0" u="none" strike="noStrike">
                        <a:solidFill>
                          <a:srgbClr val="000000"/>
                        </a:solidFill>
                        <a:latin typeface="Calibri"/>
                      </a:endParaRPr>
                    </a:p>
                  </a:txBody>
                  <a:tcPr marL="8092" marR="8092" marT="8092" marB="0" anchor="b">
                    <a:lnL>
                      <a:noFill/>
                    </a:lnL>
                    <a:lnR>
                      <a:noFill/>
                    </a:lnR>
                    <a:lnT>
                      <a:noFill/>
                    </a:lnT>
                    <a:lnB>
                      <a:noFill/>
                    </a:lnB>
                  </a:tcPr>
                </a:tc>
              </a:tr>
              <a:tr h="273766">
                <a:tc>
                  <a:txBody>
                    <a:bodyPr/>
                    <a:lstStyle/>
                    <a:p>
                      <a:pPr algn="l" fontAlgn="b"/>
                      <a:endParaRPr lang="fr-FR" sz="1400" b="0" i="0" u="none" strike="noStrike">
                        <a:solidFill>
                          <a:srgbClr val="000000"/>
                        </a:solidFill>
                        <a:latin typeface="Calibri"/>
                      </a:endParaRPr>
                    </a:p>
                  </a:txBody>
                  <a:tcPr marL="8092" marR="8092" marT="8092" marB="0" anchor="b">
                    <a:lnL>
                      <a:noFill/>
                    </a:lnL>
                    <a:lnR>
                      <a:noFill/>
                    </a:lnR>
                    <a:lnT>
                      <a:noFill/>
                    </a:lnT>
                    <a:lnB>
                      <a:noFill/>
                    </a:lnB>
                  </a:tcPr>
                </a:tc>
                <a:tc>
                  <a:txBody>
                    <a:bodyPr/>
                    <a:lstStyle/>
                    <a:p>
                      <a:pPr algn="l" fontAlgn="b"/>
                      <a:endParaRPr lang="fr-FR" sz="1400" b="0" i="0" u="none" strike="noStrike">
                        <a:solidFill>
                          <a:srgbClr val="000000"/>
                        </a:solidFill>
                        <a:latin typeface="Calibri"/>
                      </a:endParaRPr>
                    </a:p>
                  </a:txBody>
                  <a:tcPr marL="8092" marR="8092" marT="8092" marB="0" anchor="b">
                    <a:lnL>
                      <a:noFill/>
                    </a:lnL>
                    <a:lnR>
                      <a:noFill/>
                    </a:lnR>
                    <a:lnT>
                      <a:noFill/>
                    </a:lnT>
                    <a:lnB>
                      <a:noFill/>
                    </a:lnB>
                  </a:tcPr>
                </a:tc>
                <a:tc>
                  <a:txBody>
                    <a:bodyPr/>
                    <a:lstStyle/>
                    <a:p>
                      <a:pPr algn="l" fontAlgn="b"/>
                      <a:endParaRPr lang="fr-FR" sz="1400" b="0" i="0" u="none" strike="noStrike" dirty="0">
                        <a:solidFill>
                          <a:srgbClr val="000000"/>
                        </a:solidFill>
                        <a:latin typeface="Calibri"/>
                      </a:endParaRPr>
                    </a:p>
                  </a:txBody>
                  <a:tcPr marL="8092" marR="8092" marT="8092" marB="0" anchor="b">
                    <a:lnL>
                      <a:noFill/>
                    </a:lnL>
                    <a:lnR>
                      <a:noFill/>
                    </a:lnR>
                    <a:lnT>
                      <a:noFill/>
                    </a:lnT>
                    <a:lnB>
                      <a:noFill/>
                    </a:lnB>
                  </a:tcPr>
                </a:tc>
                <a:tc>
                  <a:txBody>
                    <a:bodyPr/>
                    <a:lstStyle/>
                    <a:p>
                      <a:pPr algn="l" fontAlgn="b"/>
                      <a:endParaRPr lang="fr-FR" sz="1400" b="0" i="0" u="none" strike="noStrike" dirty="0">
                        <a:solidFill>
                          <a:srgbClr val="000000"/>
                        </a:solidFill>
                        <a:latin typeface="Calibri"/>
                      </a:endParaRPr>
                    </a:p>
                  </a:txBody>
                  <a:tcPr marL="8092" marR="8092" marT="8092" marB="0" anchor="b">
                    <a:lnL>
                      <a:noFill/>
                    </a:lnL>
                    <a:lnR>
                      <a:noFill/>
                    </a:lnR>
                    <a:lnT>
                      <a:noFill/>
                    </a:lnT>
                    <a:lnB>
                      <a:noFill/>
                    </a:lnB>
                  </a:tcPr>
                </a:tc>
                <a:tc>
                  <a:txBody>
                    <a:bodyPr/>
                    <a:lstStyle/>
                    <a:p>
                      <a:pPr algn="l" fontAlgn="b"/>
                      <a:endParaRPr lang="fr-FR" sz="1400" b="0" i="0" u="none" strike="noStrike">
                        <a:solidFill>
                          <a:srgbClr val="000000"/>
                        </a:solidFill>
                        <a:latin typeface="Calibri"/>
                      </a:endParaRPr>
                    </a:p>
                  </a:txBody>
                  <a:tcPr marL="8092" marR="8092" marT="8092" marB="0" anchor="b">
                    <a:lnL>
                      <a:noFill/>
                    </a:lnL>
                    <a:lnR>
                      <a:noFill/>
                    </a:lnR>
                    <a:lnT>
                      <a:noFill/>
                    </a:lnT>
                    <a:lnB>
                      <a:noFill/>
                    </a:lnB>
                  </a:tcPr>
                </a:tc>
                <a:tc>
                  <a:txBody>
                    <a:bodyPr/>
                    <a:lstStyle/>
                    <a:p>
                      <a:pPr algn="l" fontAlgn="b"/>
                      <a:endParaRPr lang="fr-FR" sz="1400" b="0" i="0" u="none" strike="noStrike">
                        <a:solidFill>
                          <a:srgbClr val="000000"/>
                        </a:solidFill>
                        <a:latin typeface="Calibri"/>
                      </a:endParaRPr>
                    </a:p>
                  </a:txBody>
                  <a:tcPr marL="8092" marR="8092" marT="8092" marB="0" anchor="b">
                    <a:lnL>
                      <a:noFill/>
                    </a:lnL>
                    <a:lnR>
                      <a:noFill/>
                    </a:lnR>
                    <a:lnT>
                      <a:noFill/>
                    </a:lnT>
                    <a:lnB>
                      <a:noFill/>
                    </a:lnB>
                  </a:tcPr>
                </a:tc>
              </a:tr>
              <a:tr h="273766">
                <a:tc>
                  <a:txBody>
                    <a:bodyPr/>
                    <a:lstStyle/>
                    <a:p>
                      <a:pPr algn="l" fontAlgn="b"/>
                      <a:r>
                        <a:rPr lang="fr-FR" sz="1400" b="0" i="0" u="none" strike="noStrike">
                          <a:solidFill>
                            <a:srgbClr val="000000"/>
                          </a:solidFill>
                          <a:latin typeface="Calibri"/>
                        </a:rPr>
                        <a:t>NOMBRE D ADHERENTS</a:t>
                      </a:r>
                    </a:p>
                  </a:txBody>
                  <a:tcPr marL="8092" marR="8092" marT="8092" marB="0" anchor="b">
                    <a:lnL>
                      <a:noFill/>
                    </a:lnL>
                    <a:lnR>
                      <a:noFill/>
                    </a:lnR>
                    <a:lnT>
                      <a:noFill/>
                    </a:lnT>
                    <a:lnB>
                      <a:noFill/>
                    </a:lnB>
                  </a:tcPr>
                </a:tc>
                <a:tc>
                  <a:txBody>
                    <a:bodyPr/>
                    <a:lstStyle/>
                    <a:p>
                      <a:pPr algn="l" fontAlgn="b"/>
                      <a:endParaRPr lang="fr-FR" sz="1400" b="0" i="0" u="none" strike="noStrike">
                        <a:solidFill>
                          <a:srgbClr val="000000"/>
                        </a:solidFill>
                        <a:latin typeface="Calibri"/>
                      </a:endParaRPr>
                    </a:p>
                  </a:txBody>
                  <a:tcPr marL="8092" marR="8092" marT="8092" marB="0" anchor="b">
                    <a:lnL>
                      <a:noFill/>
                    </a:lnL>
                    <a:lnR>
                      <a:noFill/>
                    </a:lnR>
                    <a:lnT>
                      <a:noFill/>
                    </a:lnT>
                    <a:lnB>
                      <a:noFill/>
                    </a:lnB>
                  </a:tcPr>
                </a:tc>
                <a:tc>
                  <a:txBody>
                    <a:bodyPr/>
                    <a:lstStyle/>
                    <a:p>
                      <a:pPr algn="r" fontAlgn="b"/>
                      <a:r>
                        <a:rPr lang="fr-FR" sz="1400" b="0" i="0" u="none" strike="noStrike" dirty="0">
                          <a:solidFill>
                            <a:srgbClr val="000000"/>
                          </a:solidFill>
                          <a:latin typeface="Calibri"/>
                        </a:rPr>
                        <a:t>28</a:t>
                      </a:r>
                    </a:p>
                  </a:txBody>
                  <a:tcPr marL="8092" marR="8092" marT="8092" marB="0" anchor="b">
                    <a:lnL>
                      <a:noFill/>
                    </a:lnL>
                    <a:lnR>
                      <a:noFill/>
                    </a:lnR>
                    <a:lnT>
                      <a:noFill/>
                    </a:lnT>
                    <a:lnB>
                      <a:noFill/>
                    </a:lnB>
                  </a:tcPr>
                </a:tc>
                <a:tc>
                  <a:txBody>
                    <a:bodyPr/>
                    <a:lstStyle/>
                    <a:p>
                      <a:pPr algn="l" fontAlgn="b"/>
                      <a:endParaRPr lang="fr-FR" sz="1400" b="0" i="0" u="none" strike="noStrike" dirty="0">
                        <a:solidFill>
                          <a:srgbClr val="000000"/>
                        </a:solidFill>
                        <a:latin typeface="Calibri"/>
                      </a:endParaRPr>
                    </a:p>
                  </a:txBody>
                  <a:tcPr marL="8092" marR="8092" marT="8092" marB="0" anchor="b">
                    <a:lnL>
                      <a:noFill/>
                    </a:lnL>
                    <a:lnR>
                      <a:noFill/>
                    </a:lnR>
                    <a:lnT>
                      <a:noFill/>
                    </a:lnT>
                    <a:lnB>
                      <a:noFill/>
                    </a:lnB>
                  </a:tcPr>
                </a:tc>
                <a:tc>
                  <a:txBody>
                    <a:bodyPr/>
                    <a:lstStyle/>
                    <a:p>
                      <a:pPr algn="r" fontAlgn="b"/>
                      <a:r>
                        <a:rPr lang="fr-FR" sz="1400" b="0" i="0" u="none" strike="noStrike">
                          <a:solidFill>
                            <a:srgbClr val="000000"/>
                          </a:solidFill>
                          <a:latin typeface="Calibri"/>
                        </a:rPr>
                        <a:t>61%</a:t>
                      </a:r>
                    </a:p>
                  </a:txBody>
                  <a:tcPr marL="8092" marR="8092" marT="8092" marB="0" anchor="b">
                    <a:lnL>
                      <a:noFill/>
                    </a:lnL>
                    <a:lnR>
                      <a:noFill/>
                    </a:lnR>
                    <a:lnT>
                      <a:noFill/>
                    </a:lnT>
                    <a:lnB>
                      <a:noFill/>
                    </a:lnB>
                  </a:tcPr>
                </a:tc>
                <a:tc>
                  <a:txBody>
                    <a:bodyPr/>
                    <a:lstStyle/>
                    <a:p>
                      <a:pPr algn="l" fontAlgn="b"/>
                      <a:endParaRPr lang="fr-FR" sz="1400" b="0" i="0" u="none" strike="noStrike">
                        <a:solidFill>
                          <a:srgbClr val="000000"/>
                        </a:solidFill>
                        <a:latin typeface="Calibri"/>
                      </a:endParaRPr>
                    </a:p>
                  </a:txBody>
                  <a:tcPr marL="8092" marR="8092" marT="8092" marB="0" anchor="b">
                    <a:lnL>
                      <a:noFill/>
                    </a:lnL>
                    <a:lnR>
                      <a:noFill/>
                    </a:lnR>
                    <a:lnT>
                      <a:noFill/>
                    </a:lnT>
                    <a:lnB>
                      <a:noFill/>
                    </a:lnB>
                  </a:tcPr>
                </a:tc>
              </a:tr>
              <a:tr h="273766">
                <a:tc>
                  <a:txBody>
                    <a:bodyPr/>
                    <a:lstStyle/>
                    <a:p>
                      <a:pPr algn="l" fontAlgn="b"/>
                      <a:endParaRPr lang="fr-FR" sz="1400" b="0" i="0" u="none" strike="noStrike">
                        <a:solidFill>
                          <a:srgbClr val="000000"/>
                        </a:solidFill>
                        <a:latin typeface="Calibri"/>
                      </a:endParaRPr>
                    </a:p>
                  </a:txBody>
                  <a:tcPr marL="8092" marR="8092" marT="8092" marB="0" anchor="b">
                    <a:lnL>
                      <a:noFill/>
                    </a:lnL>
                    <a:lnR>
                      <a:noFill/>
                    </a:lnR>
                    <a:lnT>
                      <a:noFill/>
                    </a:lnT>
                    <a:lnB>
                      <a:noFill/>
                    </a:lnB>
                  </a:tcPr>
                </a:tc>
                <a:tc>
                  <a:txBody>
                    <a:bodyPr/>
                    <a:lstStyle/>
                    <a:p>
                      <a:pPr algn="l" fontAlgn="b"/>
                      <a:endParaRPr lang="fr-FR" sz="1400" b="0" i="0" u="none" strike="noStrike">
                        <a:solidFill>
                          <a:srgbClr val="000000"/>
                        </a:solidFill>
                        <a:latin typeface="Calibri"/>
                      </a:endParaRPr>
                    </a:p>
                  </a:txBody>
                  <a:tcPr marL="8092" marR="8092" marT="8092" marB="0" anchor="b">
                    <a:lnL>
                      <a:noFill/>
                    </a:lnL>
                    <a:lnR>
                      <a:noFill/>
                    </a:lnR>
                    <a:lnT>
                      <a:noFill/>
                    </a:lnT>
                    <a:lnB>
                      <a:noFill/>
                    </a:lnB>
                  </a:tcPr>
                </a:tc>
                <a:tc>
                  <a:txBody>
                    <a:bodyPr/>
                    <a:lstStyle/>
                    <a:p>
                      <a:pPr algn="l" fontAlgn="b"/>
                      <a:endParaRPr lang="fr-FR" sz="1400" b="0" i="0" u="none" strike="noStrike" dirty="0">
                        <a:solidFill>
                          <a:srgbClr val="000000"/>
                        </a:solidFill>
                        <a:latin typeface="Calibri"/>
                      </a:endParaRPr>
                    </a:p>
                  </a:txBody>
                  <a:tcPr marL="8092" marR="8092" marT="8092" marB="0" anchor="b">
                    <a:lnL>
                      <a:noFill/>
                    </a:lnL>
                    <a:lnR>
                      <a:noFill/>
                    </a:lnR>
                    <a:lnT>
                      <a:noFill/>
                    </a:lnT>
                    <a:lnB>
                      <a:noFill/>
                    </a:lnB>
                  </a:tcPr>
                </a:tc>
                <a:tc>
                  <a:txBody>
                    <a:bodyPr/>
                    <a:lstStyle/>
                    <a:p>
                      <a:pPr algn="l" fontAlgn="b"/>
                      <a:endParaRPr lang="fr-FR" sz="1400" b="0" i="0" u="none" strike="noStrike" dirty="0">
                        <a:solidFill>
                          <a:srgbClr val="000000"/>
                        </a:solidFill>
                        <a:latin typeface="Calibri"/>
                      </a:endParaRPr>
                    </a:p>
                  </a:txBody>
                  <a:tcPr marL="8092" marR="8092" marT="8092" marB="0" anchor="b">
                    <a:lnL>
                      <a:noFill/>
                    </a:lnL>
                    <a:lnR>
                      <a:noFill/>
                    </a:lnR>
                    <a:lnT>
                      <a:noFill/>
                    </a:lnT>
                    <a:lnB>
                      <a:noFill/>
                    </a:lnB>
                  </a:tcPr>
                </a:tc>
                <a:tc>
                  <a:txBody>
                    <a:bodyPr/>
                    <a:lstStyle/>
                    <a:p>
                      <a:pPr algn="l" fontAlgn="b"/>
                      <a:endParaRPr lang="fr-FR" sz="1400" b="0" i="0" u="none" strike="noStrike">
                        <a:solidFill>
                          <a:srgbClr val="000000"/>
                        </a:solidFill>
                        <a:latin typeface="Calibri"/>
                      </a:endParaRPr>
                    </a:p>
                  </a:txBody>
                  <a:tcPr marL="8092" marR="8092" marT="8092" marB="0" anchor="b">
                    <a:lnL>
                      <a:noFill/>
                    </a:lnL>
                    <a:lnR>
                      <a:noFill/>
                    </a:lnR>
                    <a:lnT>
                      <a:noFill/>
                    </a:lnT>
                    <a:lnB>
                      <a:noFill/>
                    </a:lnB>
                  </a:tcPr>
                </a:tc>
                <a:tc>
                  <a:txBody>
                    <a:bodyPr/>
                    <a:lstStyle/>
                    <a:p>
                      <a:pPr algn="l" fontAlgn="b"/>
                      <a:endParaRPr lang="fr-FR" sz="1400" b="0" i="0" u="none" strike="noStrike">
                        <a:solidFill>
                          <a:srgbClr val="000000"/>
                        </a:solidFill>
                        <a:latin typeface="Calibri"/>
                      </a:endParaRPr>
                    </a:p>
                  </a:txBody>
                  <a:tcPr marL="8092" marR="8092" marT="8092" marB="0" anchor="b">
                    <a:lnL>
                      <a:noFill/>
                    </a:lnL>
                    <a:lnR>
                      <a:noFill/>
                    </a:lnR>
                    <a:lnT>
                      <a:noFill/>
                    </a:lnT>
                    <a:lnB>
                      <a:noFill/>
                    </a:lnB>
                  </a:tcPr>
                </a:tc>
              </a:tr>
              <a:tr h="537529">
                <a:tc>
                  <a:txBody>
                    <a:bodyPr/>
                    <a:lstStyle/>
                    <a:p>
                      <a:pPr algn="l" fontAlgn="b"/>
                      <a:r>
                        <a:rPr lang="fr-FR" sz="1400" b="0" i="0" u="none" strike="noStrike">
                          <a:solidFill>
                            <a:srgbClr val="000000"/>
                          </a:solidFill>
                          <a:latin typeface="Calibri"/>
                        </a:rPr>
                        <a:t>NOMBRE DE PRESENTATIONS PHARMACEUTIQUE</a:t>
                      </a:r>
                    </a:p>
                  </a:txBody>
                  <a:tcPr marL="8092" marR="8092" marT="8092" marB="0" anchor="b">
                    <a:lnL>
                      <a:noFill/>
                    </a:lnL>
                    <a:lnR>
                      <a:noFill/>
                    </a:lnR>
                    <a:lnT>
                      <a:noFill/>
                    </a:lnT>
                    <a:lnB>
                      <a:noFill/>
                    </a:lnB>
                  </a:tcPr>
                </a:tc>
                <a:tc>
                  <a:txBody>
                    <a:bodyPr/>
                    <a:lstStyle/>
                    <a:p>
                      <a:pPr algn="l" fontAlgn="b"/>
                      <a:endParaRPr lang="fr-FR" sz="1400" b="0" i="0" u="none" strike="noStrike">
                        <a:solidFill>
                          <a:srgbClr val="000000"/>
                        </a:solidFill>
                        <a:latin typeface="Calibri"/>
                      </a:endParaRPr>
                    </a:p>
                  </a:txBody>
                  <a:tcPr marL="8092" marR="8092" marT="8092" marB="0" anchor="b">
                    <a:lnL>
                      <a:noFill/>
                    </a:lnL>
                    <a:lnR>
                      <a:noFill/>
                    </a:lnR>
                    <a:lnT>
                      <a:noFill/>
                    </a:lnT>
                    <a:lnB>
                      <a:noFill/>
                    </a:lnB>
                  </a:tcPr>
                </a:tc>
                <a:tc>
                  <a:txBody>
                    <a:bodyPr/>
                    <a:lstStyle/>
                    <a:p>
                      <a:pPr algn="r" fontAlgn="b"/>
                      <a:r>
                        <a:rPr lang="fr-FR" sz="1400" b="0" i="0" u="none" strike="noStrike" dirty="0">
                          <a:solidFill>
                            <a:srgbClr val="000000"/>
                          </a:solidFill>
                          <a:latin typeface="Calibri"/>
                        </a:rPr>
                        <a:t>6000</a:t>
                      </a:r>
                    </a:p>
                  </a:txBody>
                  <a:tcPr marL="8092" marR="8092" marT="8092" marB="0" anchor="b">
                    <a:lnL>
                      <a:noFill/>
                    </a:lnL>
                    <a:lnR>
                      <a:noFill/>
                    </a:lnR>
                    <a:lnT>
                      <a:noFill/>
                    </a:lnT>
                    <a:lnB>
                      <a:noFill/>
                    </a:lnB>
                  </a:tcPr>
                </a:tc>
                <a:tc>
                  <a:txBody>
                    <a:bodyPr/>
                    <a:lstStyle/>
                    <a:p>
                      <a:pPr algn="l" fontAlgn="b"/>
                      <a:endParaRPr lang="fr-FR" sz="1400" b="0" i="0" u="none" strike="noStrike" dirty="0">
                        <a:solidFill>
                          <a:srgbClr val="000000"/>
                        </a:solidFill>
                        <a:latin typeface="Calibri"/>
                      </a:endParaRPr>
                    </a:p>
                  </a:txBody>
                  <a:tcPr marL="8092" marR="8092" marT="8092" marB="0" anchor="b">
                    <a:lnL>
                      <a:noFill/>
                    </a:lnL>
                    <a:lnR>
                      <a:noFill/>
                    </a:lnR>
                    <a:lnT>
                      <a:noFill/>
                    </a:lnT>
                    <a:lnB>
                      <a:noFill/>
                    </a:lnB>
                  </a:tcPr>
                </a:tc>
                <a:tc>
                  <a:txBody>
                    <a:bodyPr/>
                    <a:lstStyle/>
                    <a:p>
                      <a:pPr algn="l" fontAlgn="b"/>
                      <a:endParaRPr lang="fr-FR" sz="1400" b="0" i="0" u="none" strike="noStrike">
                        <a:solidFill>
                          <a:srgbClr val="000000"/>
                        </a:solidFill>
                        <a:latin typeface="Calibri"/>
                      </a:endParaRPr>
                    </a:p>
                  </a:txBody>
                  <a:tcPr marL="8092" marR="8092" marT="8092" marB="0" anchor="b">
                    <a:lnL>
                      <a:noFill/>
                    </a:lnL>
                    <a:lnR>
                      <a:noFill/>
                    </a:lnR>
                    <a:lnT>
                      <a:noFill/>
                    </a:lnT>
                    <a:lnB>
                      <a:noFill/>
                    </a:lnB>
                  </a:tcPr>
                </a:tc>
                <a:tc>
                  <a:txBody>
                    <a:bodyPr/>
                    <a:lstStyle/>
                    <a:p>
                      <a:pPr algn="l" fontAlgn="b"/>
                      <a:endParaRPr lang="fr-FR" sz="1400" b="0" i="0" u="none" strike="noStrike">
                        <a:solidFill>
                          <a:srgbClr val="000000"/>
                        </a:solidFill>
                        <a:latin typeface="Calibri"/>
                      </a:endParaRPr>
                    </a:p>
                  </a:txBody>
                  <a:tcPr marL="8092" marR="8092" marT="8092" marB="0" anchor="b">
                    <a:lnL>
                      <a:noFill/>
                    </a:lnL>
                    <a:lnR>
                      <a:noFill/>
                    </a:lnR>
                    <a:lnT>
                      <a:noFill/>
                    </a:lnT>
                    <a:lnB>
                      <a:noFill/>
                    </a:lnB>
                  </a:tcPr>
                </a:tc>
              </a:tr>
              <a:tr h="273766">
                <a:tc>
                  <a:txBody>
                    <a:bodyPr/>
                    <a:lstStyle/>
                    <a:p>
                      <a:pPr algn="l" fontAlgn="b"/>
                      <a:endParaRPr lang="fr-FR" sz="1400" b="0" i="0" u="none" strike="noStrike">
                        <a:solidFill>
                          <a:srgbClr val="000000"/>
                        </a:solidFill>
                        <a:latin typeface="Calibri"/>
                      </a:endParaRPr>
                    </a:p>
                  </a:txBody>
                  <a:tcPr marL="8092" marR="8092" marT="8092" marB="0" anchor="b">
                    <a:lnL>
                      <a:noFill/>
                    </a:lnL>
                    <a:lnR>
                      <a:noFill/>
                    </a:lnR>
                    <a:lnT>
                      <a:noFill/>
                    </a:lnT>
                    <a:lnB>
                      <a:noFill/>
                    </a:lnB>
                  </a:tcPr>
                </a:tc>
                <a:tc>
                  <a:txBody>
                    <a:bodyPr/>
                    <a:lstStyle/>
                    <a:p>
                      <a:pPr algn="l" fontAlgn="b"/>
                      <a:endParaRPr lang="fr-FR" sz="1400" b="0" i="0" u="none" strike="noStrike">
                        <a:solidFill>
                          <a:srgbClr val="000000"/>
                        </a:solidFill>
                        <a:latin typeface="Calibri"/>
                      </a:endParaRPr>
                    </a:p>
                  </a:txBody>
                  <a:tcPr marL="8092" marR="8092" marT="8092" marB="0" anchor="b">
                    <a:lnL>
                      <a:noFill/>
                    </a:lnL>
                    <a:lnR>
                      <a:noFill/>
                    </a:lnR>
                    <a:lnT>
                      <a:noFill/>
                    </a:lnT>
                    <a:lnB>
                      <a:noFill/>
                    </a:lnB>
                  </a:tcPr>
                </a:tc>
                <a:tc>
                  <a:txBody>
                    <a:bodyPr/>
                    <a:lstStyle/>
                    <a:p>
                      <a:pPr algn="l" fontAlgn="b"/>
                      <a:endParaRPr lang="fr-FR" sz="1400" b="0" i="0" u="none" strike="noStrike">
                        <a:solidFill>
                          <a:srgbClr val="000000"/>
                        </a:solidFill>
                        <a:latin typeface="Calibri"/>
                      </a:endParaRPr>
                    </a:p>
                  </a:txBody>
                  <a:tcPr marL="8092" marR="8092" marT="8092" marB="0" anchor="b">
                    <a:lnL>
                      <a:noFill/>
                    </a:lnL>
                    <a:lnR>
                      <a:noFill/>
                    </a:lnR>
                    <a:lnT>
                      <a:noFill/>
                    </a:lnT>
                    <a:lnB>
                      <a:noFill/>
                    </a:lnB>
                  </a:tcPr>
                </a:tc>
                <a:tc>
                  <a:txBody>
                    <a:bodyPr/>
                    <a:lstStyle/>
                    <a:p>
                      <a:pPr algn="l" fontAlgn="b"/>
                      <a:endParaRPr lang="fr-FR" sz="1400" b="0" i="0" u="none" strike="noStrike" dirty="0">
                        <a:solidFill>
                          <a:srgbClr val="000000"/>
                        </a:solidFill>
                        <a:latin typeface="Calibri"/>
                      </a:endParaRPr>
                    </a:p>
                  </a:txBody>
                  <a:tcPr marL="8092" marR="8092" marT="8092" marB="0" anchor="b">
                    <a:lnL>
                      <a:noFill/>
                    </a:lnL>
                    <a:lnR>
                      <a:noFill/>
                    </a:lnR>
                    <a:lnT>
                      <a:noFill/>
                    </a:lnT>
                    <a:lnB>
                      <a:noFill/>
                    </a:lnB>
                  </a:tcPr>
                </a:tc>
                <a:tc>
                  <a:txBody>
                    <a:bodyPr/>
                    <a:lstStyle/>
                    <a:p>
                      <a:pPr algn="l" fontAlgn="b"/>
                      <a:endParaRPr lang="fr-FR" sz="1400" b="0" i="0" u="none" strike="noStrike" dirty="0">
                        <a:solidFill>
                          <a:srgbClr val="000000"/>
                        </a:solidFill>
                        <a:latin typeface="Calibri"/>
                      </a:endParaRPr>
                    </a:p>
                  </a:txBody>
                  <a:tcPr marL="8092" marR="8092" marT="8092" marB="0" anchor="b">
                    <a:lnL>
                      <a:noFill/>
                    </a:lnL>
                    <a:lnR>
                      <a:noFill/>
                    </a:lnR>
                    <a:lnT>
                      <a:noFill/>
                    </a:lnT>
                    <a:lnB>
                      <a:noFill/>
                    </a:lnB>
                  </a:tcPr>
                </a:tc>
                <a:tc>
                  <a:txBody>
                    <a:bodyPr/>
                    <a:lstStyle/>
                    <a:p>
                      <a:pPr algn="l" fontAlgn="b"/>
                      <a:endParaRPr lang="fr-FR" sz="1400" b="0" i="0" u="none" strike="noStrike">
                        <a:solidFill>
                          <a:srgbClr val="000000"/>
                        </a:solidFill>
                        <a:latin typeface="Calibri"/>
                      </a:endParaRPr>
                    </a:p>
                  </a:txBody>
                  <a:tcPr marL="8092" marR="8092" marT="8092" marB="0" anchor="b">
                    <a:lnL>
                      <a:noFill/>
                    </a:lnL>
                    <a:lnR>
                      <a:noFill/>
                    </a:lnR>
                    <a:lnT>
                      <a:noFill/>
                    </a:lnT>
                    <a:lnB>
                      <a:noFill/>
                    </a:lnB>
                  </a:tcPr>
                </a:tc>
              </a:tr>
              <a:tr h="537529">
                <a:tc>
                  <a:txBody>
                    <a:bodyPr/>
                    <a:lstStyle/>
                    <a:p>
                      <a:pPr algn="l" fontAlgn="b"/>
                      <a:r>
                        <a:rPr lang="fr-FR" sz="1400" b="0" i="0" u="none" strike="noStrike">
                          <a:solidFill>
                            <a:srgbClr val="000000"/>
                          </a:solidFill>
                          <a:latin typeface="Calibri"/>
                        </a:rPr>
                        <a:t>NOMBRE D UNITES PRODUITES</a:t>
                      </a:r>
                    </a:p>
                  </a:txBody>
                  <a:tcPr marL="8092" marR="8092" marT="8092" marB="0" anchor="b">
                    <a:lnL>
                      <a:noFill/>
                    </a:lnL>
                    <a:lnR>
                      <a:noFill/>
                    </a:lnR>
                    <a:lnT>
                      <a:noFill/>
                    </a:lnT>
                    <a:lnB>
                      <a:noFill/>
                    </a:lnB>
                  </a:tcPr>
                </a:tc>
                <a:tc>
                  <a:txBody>
                    <a:bodyPr/>
                    <a:lstStyle/>
                    <a:p>
                      <a:pPr algn="l" fontAlgn="b"/>
                      <a:endParaRPr lang="fr-FR" sz="1400" b="0" i="0" u="none" strike="noStrike">
                        <a:solidFill>
                          <a:srgbClr val="000000"/>
                        </a:solidFill>
                        <a:latin typeface="Calibri"/>
                      </a:endParaRPr>
                    </a:p>
                  </a:txBody>
                  <a:tcPr marL="8092" marR="8092" marT="8092" marB="0" anchor="b">
                    <a:lnL>
                      <a:noFill/>
                    </a:lnL>
                    <a:lnR>
                      <a:noFill/>
                    </a:lnR>
                    <a:lnT>
                      <a:noFill/>
                    </a:lnT>
                    <a:lnB>
                      <a:noFill/>
                    </a:lnB>
                  </a:tcPr>
                </a:tc>
                <a:tc>
                  <a:txBody>
                    <a:bodyPr/>
                    <a:lstStyle/>
                    <a:p>
                      <a:pPr algn="l" fontAlgn="b"/>
                      <a:r>
                        <a:rPr lang="fr-FR" sz="1400" b="0" i="0" u="none" strike="noStrike">
                          <a:solidFill>
                            <a:srgbClr val="000000"/>
                          </a:solidFill>
                          <a:latin typeface="Calibri"/>
                        </a:rPr>
                        <a:t> + DE 400 MILLIONS</a:t>
                      </a:r>
                    </a:p>
                  </a:txBody>
                  <a:tcPr marL="8092" marR="8092" marT="8092" marB="0" anchor="b">
                    <a:lnL>
                      <a:noFill/>
                    </a:lnL>
                    <a:lnR>
                      <a:noFill/>
                    </a:lnR>
                    <a:lnT>
                      <a:noFill/>
                    </a:lnT>
                    <a:lnB>
                      <a:noFill/>
                    </a:lnB>
                  </a:tcPr>
                </a:tc>
                <a:tc>
                  <a:txBody>
                    <a:bodyPr/>
                    <a:lstStyle/>
                    <a:p>
                      <a:pPr algn="l" fontAlgn="b"/>
                      <a:endParaRPr lang="fr-FR" sz="1400" b="0" i="0" u="none" strike="noStrike">
                        <a:solidFill>
                          <a:srgbClr val="000000"/>
                        </a:solidFill>
                        <a:latin typeface="Calibri"/>
                      </a:endParaRPr>
                    </a:p>
                  </a:txBody>
                  <a:tcPr marL="8092" marR="8092" marT="8092" marB="0" anchor="b">
                    <a:lnL>
                      <a:noFill/>
                    </a:lnL>
                    <a:lnR>
                      <a:noFill/>
                    </a:lnR>
                    <a:lnT>
                      <a:noFill/>
                    </a:lnT>
                    <a:lnB>
                      <a:noFill/>
                    </a:lnB>
                  </a:tcPr>
                </a:tc>
                <a:tc>
                  <a:txBody>
                    <a:bodyPr/>
                    <a:lstStyle/>
                    <a:p>
                      <a:pPr algn="l" fontAlgn="b"/>
                      <a:endParaRPr lang="fr-FR" sz="1400" b="0" i="0" u="none" strike="noStrike" dirty="0">
                        <a:solidFill>
                          <a:srgbClr val="000000"/>
                        </a:solidFill>
                        <a:latin typeface="Calibri"/>
                      </a:endParaRPr>
                    </a:p>
                  </a:txBody>
                  <a:tcPr marL="8092" marR="8092" marT="8092" marB="0" anchor="b">
                    <a:lnL>
                      <a:noFill/>
                    </a:lnL>
                    <a:lnR>
                      <a:noFill/>
                    </a:lnR>
                    <a:lnT>
                      <a:noFill/>
                    </a:lnT>
                    <a:lnB>
                      <a:noFill/>
                    </a:lnB>
                  </a:tcPr>
                </a:tc>
                <a:tc>
                  <a:txBody>
                    <a:bodyPr/>
                    <a:lstStyle/>
                    <a:p>
                      <a:pPr algn="l" fontAlgn="b"/>
                      <a:endParaRPr lang="fr-FR" sz="1400" b="0" i="0" u="none" strike="noStrike">
                        <a:solidFill>
                          <a:srgbClr val="000000"/>
                        </a:solidFill>
                        <a:latin typeface="Calibri"/>
                      </a:endParaRPr>
                    </a:p>
                  </a:txBody>
                  <a:tcPr marL="8092" marR="8092" marT="8092" marB="0" anchor="b">
                    <a:lnL>
                      <a:noFill/>
                    </a:lnL>
                    <a:lnR>
                      <a:noFill/>
                    </a:lnR>
                    <a:lnT>
                      <a:noFill/>
                    </a:lnT>
                    <a:lnB>
                      <a:noFill/>
                    </a:lnB>
                  </a:tcPr>
                </a:tc>
              </a:tr>
              <a:tr h="273766">
                <a:tc>
                  <a:txBody>
                    <a:bodyPr/>
                    <a:lstStyle/>
                    <a:p>
                      <a:pPr algn="l" fontAlgn="b"/>
                      <a:endParaRPr lang="fr-FR" sz="1400" b="0" i="0" u="none" strike="noStrike">
                        <a:solidFill>
                          <a:srgbClr val="000000"/>
                        </a:solidFill>
                        <a:latin typeface="Calibri"/>
                      </a:endParaRPr>
                    </a:p>
                  </a:txBody>
                  <a:tcPr marL="8092" marR="8092" marT="8092" marB="0" anchor="b">
                    <a:lnL>
                      <a:noFill/>
                    </a:lnL>
                    <a:lnR>
                      <a:noFill/>
                    </a:lnR>
                    <a:lnT>
                      <a:noFill/>
                    </a:lnT>
                    <a:lnB>
                      <a:noFill/>
                    </a:lnB>
                  </a:tcPr>
                </a:tc>
                <a:tc>
                  <a:txBody>
                    <a:bodyPr/>
                    <a:lstStyle/>
                    <a:p>
                      <a:pPr algn="l" fontAlgn="b"/>
                      <a:endParaRPr lang="fr-FR" sz="1400" b="0" i="0" u="none" strike="noStrike">
                        <a:solidFill>
                          <a:srgbClr val="000000"/>
                        </a:solidFill>
                        <a:latin typeface="Calibri"/>
                      </a:endParaRPr>
                    </a:p>
                  </a:txBody>
                  <a:tcPr marL="8092" marR="8092" marT="8092" marB="0" anchor="b">
                    <a:lnL>
                      <a:noFill/>
                    </a:lnL>
                    <a:lnR>
                      <a:noFill/>
                    </a:lnR>
                    <a:lnT>
                      <a:noFill/>
                    </a:lnT>
                    <a:lnB>
                      <a:noFill/>
                    </a:lnB>
                  </a:tcPr>
                </a:tc>
                <a:tc>
                  <a:txBody>
                    <a:bodyPr/>
                    <a:lstStyle/>
                    <a:p>
                      <a:pPr algn="l" fontAlgn="b"/>
                      <a:endParaRPr lang="fr-FR" sz="1400" b="0" i="0" u="none" strike="noStrike">
                        <a:solidFill>
                          <a:srgbClr val="000000"/>
                        </a:solidFill>
                        <a:latin typeface="Calibri"/>
                      </a:endParaRPr>
                    </a:p>
                  </a:txBody>
                  <a:tcPr marL="8092" marR="8092" marT="8092" marB="0" anchor="b">
                    <a:lnL>
                      <a:noFill/>
                    </a:lnL>
                    <a:lnR>
                      <a:noFill/>
                    </a:lnR>
                    <a:lnT>
                      <a:noFill/>
                    </a:lnT>
                    <a:lnB>
                      <a:noFill/>
                    </a:lnB>
                  </a:tcPr>
                </a:tc>
                <a:tc>
                  <a:txBody>
                    <a:bodyPr/>
                    <a:lstStyle/>
                    <a:p>
                      <a:pPr algn="l" fontAlgn="b"/>
                      <a:endParaRPr lang="fr-FR" sz="1400" b="0" i="0" u="none" strike="noStrike">
                        <a:solidFill>
                          <a:srgbClr val="000000"/>
                        </a:solidFill>
                        <a:latin typeface="Calibri"/>
                      </a:endParaRPr>
                    </a:p>
                  </a:txBody>
                  <a:tcPr marL="8092" marR="8092" marT="8092" marB="0" anchor="b">
                    <a:lnL>
                      <a:noFill/>
                    </a:lnL>
                    <a:lnR>
                      <a:noFill/>
                    </a:lnR>
                    <a:lnT>
                      <a:noFill/>
                    </a:lnT>
                    <a:lnB>
                      <a:noFill/>
                    </a:lnB>
                  </a:tcPr>
                </a:tc>
                <a:tc>
                  <a:txBody>
                    <a:bodyPr/>
                    <a:lstStyle/>
                    <a:p>
                      <a:pPr algn="l" fontAlgn="b"/>
                      <a:endParaRPr lang="fr-FR" sz="1400" b="0" i="0" u="none" strike="noStrike" dirty="0">
                        <a:solidFill>
                          <a:srgbClr val="000000"/>
                        </a:solidFill>
                        <a:latin typeface="Calibri"/>
                      </a:endParaRPr>
                    </a:p>
                  </a:txBody>
                  <a:tcPr marL="8092" marR="8092" marT="8092" marB="0" anchor="b">
                    <a:lnL>
                      <a:noFill/>
                    </a:lnL>
                    <a:lnR>
                      <a:noFill/>
                    </a:lnR>
                    <a:lnT>
                      <a:noFill/>
                    </a:lnT>
                    <a:lnB>
                      <a:noFill/>
                    </a:lnB>
                  </a:tcPr>
                </a:tc>
                <a:tc>
                  <a:txBody>
                    <a:bodyPr/>
                    <a:lstStyle/>
                    <a:p>
                      <a:pPr algn="l" fontAlgn="b"/>
                      <a:endParaRPr lang="fr-FR" sz="1400" b="0" i="0" u="none" strike="noStrike" dirty="0">
                        <a:solidFill>
                          <a:srgbClr val="000000"/>
                        </a:solidFill>
                        <a:latin typeface="Calibri"/>
                      </a:endParaRPr>
                    </a:p>
                  </a:txBody>
                  <a:tcPr marL="8092" marR="8092" marT="8092" marB="0" anchor="b">
                    <a:lnL>
                      <a:noFill/>
                    </a:lnL>
                    <a:lnR>
                      <a:noFill/>
                    </a:lnR>
                    <a:lnT>
                      <a:noFill/>
                    </a:lnT>
                    <a:lnB>
                      <a:noFill/>
                    </a:lnB>
                  </a:tcPr>
                </a:tc>
              </a:tr>
              <a:tr h="273766">
                <a:tc>
                  <a:txBody>
                    <a:bodyPr/>
                    <a:lstStyle/>
                    <a:p>
                      <a:pPr algn="l" fontAlgn="b"/>
                      <a:r>
                        <a:rPr lang="fr-FR" sz="1400" b="0" i="0" u="none" strike="noStrike">
                          <a:solidFill>
                            <a:srgbClr val="000000"/>
                          </a:solidFill>
                          <a:latin typeface="Calibri"/>
                        </a:rPr>
                        <a:t>NOMBRE DE PHARMACIES</a:t>
                      </a:r>
                    </a:p>
                  </a:txBody>
                  <a:tcPr marL="8092" marR="8092" marT="8092" marB="0" anchor="b">
                    <a:lnL>
                      <a:noFill/>
                    </a:lnL>
                    <a:lnR>
                      <a:noFill/>
                    </a:lnR>
                    <a:lnT>
                      <a:noFill/>
                    </a:lnT>
                    <a:lnB>
                      <a:noFill/>
                    </a:lnB>
                  </a:tcPr>
                </a:tc>
                <a:tc>
                  <a:txBody>
                    <a:bodyPr/>
                    <a:lstStyle/>
                    <a:p>
                      <a:pPr algn="l" fontAlgn="b"/>
                      <a:endParaRPr lang="fr-FR" sz="1400" b="0" i="0" u="none" strike="noStrike">
                        <a:solidFill>
                          <a:srgbClr val="000000"/>
                        </a:solidFill>
                        <a:latin typeface="Calibri"/>
                      </a:endParaRPr>
                    </a:p>
                  </a:txBody>
                  <a:tcPr marL="8092" marR="8092" marT="8092" marB="0" anchor="b">
                    <a:lnL>
                      <a:noFill/>
                    </a:lnL>
                    <a:lnR>
                      <a:noFill/>
                    </a:lnR>
                    <a:lnT>
                      <a:noFill/>
                    </a:lnT>
                    <a:lnB>
                      <a:noFill/>
                    </a:lnB>
                  </a:tcPr>
                </a:tc>
                <a:tc>
                  <a:txBody>
                    <a:bodyPr/>
                    <a:lstStyle/>
                    <a:p>
                      <a:pPr algn="r" fontAlgn="b"/>
                      <a:r>
                        <a:rPr lang="fr-FR" sz="1400" b="0" i="0" u="none" strike="noStrike">
                          <a:solidFill>
                            <a:srgbClr val="000000"/>
                          </a:solidFill>
                          <a:latin typeface="Calibri"/>
                        </a:rPr>
                        <a:t>11 000</a:t>
                      </a:r>
                    </a:p>
                  </a:txBody>
                  <a:tcPr marL="8092" marR="8092" marT="8092" marB="0" anchor="b">
                    <a:lnL>
                      <a:noFill/>
                    </a:lnL>
                    <a:lnR>
                      <a:noFill/>
                    </a:lnR>
                    <a:lnT>
                      <a:noFill/>
                    </a:lnT>
                    <a:lnB>
                      <a:noFill/>
                    </a:lnB>
                  </a:tcPr>
                </a:tc>
                <a:tc>
                  <a:txBody>
                    <a:bodyPr/>
                    <a:lstStyle/>
                    <a:p>
                      <a:pPr algn="l" fontAlgn="b"/>
                      <a:endParaRPr lang="fr-FR" sz="1400" b="0" i="0" u="none" strike="noStrike">
                        <a:solidFill>
                          <a:srgbClr val="000000"/>
                        </a:solidFill>
                        <a:latin typeface="Calibri"/>
                      </a:endParaRPr>
                    </a:p>
                  </a:txBody>
                  <a:tcPr marL="8092" marR="8092" marT="8092" marB="0" anchor="b">
                    <a:lnL>
                      <a:noFill/>
                    </a:lnL>
                    <a:lnR>
                      <a:noFill/>
                    </a:lnR>
                    <a:lnT>
                      <a:noFill/>
                    </a:lnT>
                    <a:lnB>
                      <a:noFill/>
                    </a:lnB>
                  </a:tcPr>
                </a:tc>
                <a:tc>
                  <a:txBody>
                    <a:bodyPr/>
                    <a:lstStyle/>
                    <a:p>
                      <a:pPr algn="l" fontAlgn="b"/>
                      <a:endParaRPr lang="fr-FR" sz="1400" b="0" i="0" u="none" strike="noStrike">
                        <a:solidFill>
                          <a:srgbClr val="000000"/>
                        </a:solidFill>
                        <a:latin typeface="Calibri"/>
                      </a:endParaRPr>
                    </a:p>
                  </a:txBody>
                  <a:tcPr marL="8092" marR="8092" marT="8092" marB="0" anchor="b">
                    <a:lnL>
                      <a:noFill/>
                    </a:lnL>
                    <a:lnR>
                      <a:noFill/>
                    </a:lnR>
                    <a:lnT>
                      <a:noFill/>
                    </a:lnT>
                    <a:lnB>
                      <a:noFill/>
                    </a:lnB>
                  </a:tcPr>
                </a:tc>
                <a:tc>
                  <a:txBody>
                    <a:bodyPr/>
                    <a:lstStyle/>
                    <a:p>
                      <a:pPr algn="l" fontAlgn="b"/>
                      <a:endParaRPr lang="fr-FR" sz="1400" b="0" i="0" u="none" strike="noStrike" dirty="0">
                        <a:solidFill>
                          <a:srgbClr val="000000"/>
                        </a:solidFill>
                        <a:latin typeface="Calibri"/>
                      </a:endParaRPr>
                    </a:p>
                  </a:txBody>
                  <a:tcPr marL="8092" marR="8092" marT="8092" marB="0" anchor="b">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nvGraphicFramePr>
        <p:xfrm>
          <a:off x="467545" y="771550"/>
          <a:ext cx="8280918" cy="3670112"/>
        </p:xfrm>
        <a:graphic>
          <a:graphicData uri="http://schemas.openxmlformats.org/drawingml/2006/table">
            <a:tbl>
              <a:tblPr/>
              <a:tblGrid>
                <a:gridCol w="6877186"/>
                <a:gridCol w="701866"/>
                <a:gridCol w="701866"/>
              </a:tblGrid>
              <a:tr h="193421">
                <a:tc gridSpan="3">
                  <a:txBody>
                    <a:bodyPr/>
                    <a:lstStyle/>
                    <a:p>
                      <a:pPr algn="ctr" fontAlgn="b"/>
                      <a:r>
                        <a:rPr lang="fr-FR" sz="1600" b="0" i="0" u="none" strike="noStrike" dirty="0">
                          <a:solidFill>
                            <a:srgbClr val="000000"/>
                          </a:solidFill>
                          <a:latin typeface="Calibri"/>
                        </a:rPr>
                        <a:t>A M I </a:t>
                      </a:r>
                      <a:r>
                        <a:rPr lang="fr-FR" sz="1600" b="0" i="0" u="none" strike="noStrike" dirty="0" smtClean="0">
                          <a:solidFill>
                            <a:srgbClr val="000000"/>
                          </a:solidFill>
                          <a:latin typeface="Calibri"/>
                        </a:rPr>
                        <a:t>CA</a:t>
                      </a:r>
                    </a:p>
                    <a:p>
                      <a:pPr algn="ctr" fontAlgn="b"/>
                      <a:endParaRPr lang="fr-FR" sz="800" b="0" i="0" u="none" strike="noStrike" dirty="0" smtClean="0">
                        <a:solidFill>
                          <a:srgbClr val="000000"/>
                        </a:solidFill>
                        <a:latin typeface="Calibri"/>
                      </a:endParaRPr>
                    </a:p>
                    <a:p>
                      <a:pPr algn="ctr" fontAlgn="b"/>
                      <a:endParaRPr lang="fr-FR" sz="800" b="0" i="0" u="none" strike="noStrike" dirty="0" smtClean="0">
                        <a:solidFill>
                          <a:srgbClr val="000000"/>
                        </a:solidFill>
                        <a:latin typeface="Calibri"/>
                      </a:endParaRPr>
                    </a:p>
                    <a:p>
                      <a:pPr algn="ctr" fontAlgn="b"/>
                      <a:endParaRPr lang="fr-FR" sz="800" b="0" i="0" u="none" strike="noStrike" dirty="0" smtClean="0">
                        <a:solidFill>
                          <a:srgbClr val="000000"/>
                        </a:solidFill>
                        <a:latin typeface="Calibri"/>
                      </a:endParaRPr>
                    </a:p>
                    <a:p>
                      <a:pPr algn="ctr" fontAlgn="b"/>
                      <a:endParaRPr lang="fr-FR" sz="800" b="0" i="0" u="none" strike="noStrike" dirty="0" smtClean="0">
                        <a:solidFill>
                          <a:srgbClr val="000000"/>
                        </a:solidFill>
                        <a:latin typeface="Calibri"/>
                      </a:endParaRPr>
                    </a:p>
                    <a:p>
                      <a:pPr algn="ctr" fontAlgn="b"/>
                      <a:endParaRPr lang="fr-FR" sz="800" b="0" i="0" u="none" strike="noStrike" dirty="0" smtClean="0">
                        <a:solidFill>
                          <a:srgbClr val="000000"/>
                        </a:solidFill>
                        <a:latin typeface="Calibri"/>
                      </a:endParaRPr>
                    </a:p>
                    <a:p>
                      <a:pPr algn="ctr" fontAlgn="b"/>
                      <a:endParaRPr lang="fr-FR" sz="800" b="0" i="0" u="none" strike="noStrike" dirty="0">
                        <a:solidFill>
                          <a:srgbClr val="000000"/>
                        </a:solidFill>
                        <a:latin typeface="Calibri"/>
                      </a:endParaRPr>
                    </a:p>
                  </a:txBody>
                  <a:tcPr marL="0" marR="0" marT="0" marB="0" anchor="b">
                    <a:lnL>
                      <a:noFill/>
                    </a:lnL>
                    <a:lnR>
                      <a:noFill/>
                    </a:lnR>
                    <a:lnT>
                      <a:noFill/>
                    </a:lnT>
                    <a:lnB>
                      <a:noFill/>
                    </a:lnB>
                  </a:tcPr>
                </a:tc>
                <a:tc hMerge="1">
                  <a:txBody>
                    <a:bodyPr/>
                    <a:lstStyle/>
                    <a:p>
                      <a:endParaRPr lang="fr-FR"/>
                    </a:p>
                  </a:txBody>
                  <a:tcPr/>
                </a:tc>
                <a:tc hMerge="1">
                  <a:txBody>
                    <a:bodyPr/>
                    <a:lstStyle/>
                    <a:p>
                      <a:endParaRPr lang="fr-FR"/>
                    </a:p>
                  </a:txBody>
                  <a:tcPr/>
                </a:tc>
              </a:tr>
              <a:tr h="193421">
                <a:tc>
                  <a:txBody>
                    <a:bodyPr/>
                    <a:lstStyle/>
                    <a:p>
                      <a:pPr algn="l" fontAlgn="b"/>
                      <a:r>
                        <a:rPr lang="fr-FR" sz="1200" b="0" i="0" u="none" strike="noStrike" dirty="0">
                          <a:solidFill>
                            <a:srgbClr val="000000"/>
                          </a:solidFill>
                          <a:latin typeface="Calibri"/>
                        </a:rPr>
                        <a:t>ASSOCIATION MAROCAINE DE L INDUSTRIE ET DU </a:t>
                      </a:r>
                      <a:r>
                        <a:rPr lang="fr-FR" sz="1200" b="0" i="0" u="none" strike="noStrike" dirty="0" smtClean="0">
                          <a:solidFill>
                            <a:srgbClr val="000000"/>
                          </a:solidFill>
                          <a:latin typeface="Calibri"/>
                        </a:rPr>
                        <a:t>COMMERCE AUTOMOBILE</a:t>
                      </a:r>
                      <a:endParaRPr lang="fr-FR" sz="12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latin typeface="Calibri"/>
                      </a:endParaRPr>
                    </a:p>
                  </a:txBody>
                  <a:tcPr marL="0" marR="0" marT="0" marB="0" anchor="b">
                    <a:lnL>
                      <a:noFill/>
                    </a:lnL>
                    <a:lnR>
                      <a:noFill/>
                    </a:lnR>
                    <a:lnT>
                      <a:noFill/>
                    </a:lnT>
                    <a:lnB>
                      <a:noFill/>
                    </a:lnB>
                  </a:tcPr>
                </a:tc>
              </a:tr>
              <a:tr h="193421">
                <a:tc>
                  <a:txBody>
                    <a:bodyPr/>
                    <a:lstStyle/>
                    <a:p>
                      <a:pPr algn="l" fontAlgn="b"/>
                      <a:endParaRPr lang="fr-FR" sz="12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latin typeface="Calibri"/>
                      </a:endParaRPr>
                    </a:p>
                  </a:txBody>
                  <a:tcPr marL="0" marR="0" marT="0" marB="0" anchor="b">
                    <a:lnL>
                      <a:noFill/>
                    </a:lnL>
                    <a:lnR>
                      <a:noFill/>
                    </a:lnR>
                    <a:lnT>
                      <a:noFill/>
                    </a:lnT>
                    <a:lnB>
                      <a:noFill/>
                    </a:lnB>
                  </a:tcPr>
                </a:tc>
              </a:tr>
              <a:tr h="193421">
                <a:tc>
                  <a:txBody>
                    <a:bodyPr/>
                    <a:lstStyle/>
                    <a:p>
                      <a:pPr algn="l" fontAlgn="b"/>
                      <a:endParaRPr lang="fr-FR" sz="12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latin typeface="Calibri"/>
                      </a:endParaRPr>
                    </a:p>
                  </a:txBody>
                  <a:tcPr marL="0" marR="0" marT="0" marB="0" anchor="b">
                    <a:lnL>
                      <a:noFill/>
                    </a:lnL>
                    <a:lnR>
                      <a:noFill/>
                    </a:lnR>
                    <a:lnT>
                      <a:noFill/>
                    </a:lnT>
                    <a:lnB>
                      <a:noFill/>
                    </a:lnB>
                  </a:tcPr>
                </a:tc>
              </a:tr>
              <a:tr h="203093">
                <a:tc>
                  <a:txBody>
                    <a:bodyPr/>
                    <a:lstStyle/>
                    <a:p>
                      <a:pPr algn="l" fontAlgn="b"/>
                      <a:r>
                        <a:rPr lang="fr-FR" sz="1200" b="1" i="0" u="none" strike="noStrike" dirty="0">
                          <a:solidFill>
                            <a:srgbClr val="5A5A5A"/>
                          </a:solidFill>
                          <a:latin typeface="Arial"/>
                        </a:rPr>
                        <a:t>PRÉSENTATION</a:t>
                      </a: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latin typeface="Calibri"/>
                      </a:endParaRPr>
                    </a:p>
                  </a:txBody>
                  <a:tcPr marL="0" marR="0" marT="0" marB="0" anchor="b">
                    <a:lnL>
                      <a:noFill/>
                    </a:lnL>
                    <a:lnR>
                      <a:noFill/>
                    </a:lnR>
                    <a:lnT>
                      <a:noFill/>
                    </a:lnT>
                    <a:lnB>
                      <a:noFill/>
                    </a:lnB>
                  </a:tcPr>
                </a:tc>
              </a:tr>
              <a:tr h="589937">
                <a:tc>
                  <a:txBody>
                    <a:bodyPr/>
                    <a:lstStyle/>
                    <a:p>
                      <a:pPr algn="l" fontAlgn="b"/>
                      <a:r>
                        <a:rPr lang="fr-FR" sz="1200" b="0" i="0" u="none" strike="noStrike" dirty="0">
                          <a:solidFill>
                            <a:srgbClr val="000000"/>
                          </a:solidFill>
                          <a:latin typeface="Arial"/>
                        </a:rPr>
                        <a:t>L'industrie automobile marocaine s’est hissée à des niveaux de croissance soutenus au cours des dix dernières années. Sa performance est particulièrement remarquable à l’export et en termes de création d’emplois, indicateurs à l’égard desquels le secteur dégage une croissance annuelle à deux chiffres.</a:t>
                      </a:r>
                    </a:p>
                  </a:txBody>
                  <a:tcPr marL="59983" marR="0" marT="0" marB="0" anchor="b">
                    <a:lnL>
                      <a:noFill/>
                    </a:lnL>
                    <a:lnR>
                      <a:noFill/>
                    </a:lnR>
                    <a:lnT>
                      <a:noFill/>
                    </a:lnT>
                    <a:lnB>
                      <a:noFill/>
                    </a:lnB>
                  </a:tcPr>
                </a:tc>
                <a:tc>
                  <a:txBody>
                    <a:bodyPr/>
                    <a:lstStyle/>
                    <a:p>
                      <a:pPr algn="l" fontAlgn="b"/>
                      <a:endParaRPr lang="fr-FR"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latin typeface="Calibri"/>
                      </a:endParaRPr>
                    </a:p>
                  </a:txBody>
                  <a:tcPr marL="0" marR="0" marT="0" marB="0" anchor="b">
                    <a:lnL>
                      <a:noFill/>
                    </a:lnL>
                    <a:lnR>
                      <a:noFill/>
                    </a:lnR>
                    <a:lnT>
                      <a:noFill/>
                    </a:lnT>
                    <a:lnB>
                      <a:noFill/>
                    </a:lnB>
                  </a:tcPr>
                </a:tc>
              </a:tr>
              <a:tr h="783360">
                <a:tc>
                  <a:txBody>
                    <a:bodyPr/>
                    <a:lstStyle/>
                    <a:p>
                      <a:pPr algn="l" fontAlgn="b"/>
                      <a:r>
                        <a:rPr lang="fr-FR" sz="1200" b="0" i="0" u="none" strike="noStrike" dirty="0">
                          <a:solidFill>
                            <a:srgbClr val="000000"/>
                          </a:solidFill>
                          <a:latin typeface="Arial"/>
                        </a:rPr>
                        <a:t>Le positionnement du Maroc en tant que plateforme de production et d’exportation d’équipements et de véhicules automobiles est conforté par les implantations de groupes étrangers de renom tels que RENAULT, SNOP, GMD, BAMESA, DELPHI, YAZAKI, SEWS, SAINT-GOBAIN et plus récemment PSA Peugeot Citroën.</a:t>
                      </a:r>
                    </a:p>
                  </a:txBody>
                  <a:tcPr marL="59983" marR="0" marT="0" marB="0" anchor="b">
                    <a:lnL>
                      <a:noFill/>
                    </a:lnL>
                    <a:lnR>
                      <a:noFill/>
                    </a:lnR>
                    <a:lnT>
                      <a:noFill/>
                    </a:lnT>
                    <a:lnB>
                      <a:noFill/>
                    </a:lnB>
                  </a:tcPr>
                </a:tc>
                <a:tc>
                  <a:txBody>
                    <a:bodyPr/>
                    <a:lstStyle/>
                    <a:p>
                      <a:pPr algn="l" fontAlgn="b"/>
                      <a:endParaRPr lang="fr-FR"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latin typeface="Calibri"/>
                      </a:endParaRPr>
                    </a:p>
                  </a:txBody>
                  <a:tcPr marL="0" marR="0" marT="0" marB="0" anchor="b">
                    <a:lnL>
                      <a:noFill/>
                    </a:lnL>
                    <a:lnR>
                      <a:noFill/>
                    </a:lnR>
                    <a:lnT>
                      <a:noFill/>
                    </a:lnT>
                    <a:lnB>
                      <a:noFill/>
                    </a:lnB>
                  </a:tcPr>
                </a:tc>
              </a:tr>
              <a:tr h="396516">
                <a:tc>
                  <a:txBody>
                    <a:bodyPr/>
                    <a:lstStyle/>
                    <a:p>
                      <a:pPr algn="l" fontAlgn="b"/>
                      <a:r>
                        <a:rPr lang="fr-FR" sz="1200" b="0" i="0" u="none" strike="noStrike" dirty="0">
                          <a:solidFill>
                            <a:srgbClr val="000000"/>
                          </a:solidFill>
                          <a:latin typeface="Arial"/>
                        </a:rPr>
                        <a:t>Secteur stratégique dans la politique industrielle nationale, depuis les années 2000 l’automobile dégage une croissance annuelle à deux chiffres à l’égard de la création d’emploi et de l’exportation.</a:t>
                      </a:r>
                    </a:p>
                  </a:txBody>
                  <a:tcPr marL="59983" marR="0" marT="0" marB="0" anchor="b">
                    <a:lnL>
                      <a:noFill/>
                    </a:lnL>
                    <a:lnR>
                      <a:noFill/>
                    </a:lnR>
                    <a:lnT>
                      <a:noFill/>
                    </a:lnT>
                    <a:lnB>
                      <a:noFill/>
                    </a:lnB>
                  </a:tcPr>
                </a:tc>
                <a:tc>
                  <a:txBody>
                    <a:bodyPr/>
                    <a:lstStyle/>
                    <a:p>
                      <a:pPr algn="l" fontAlgn="b"/>
                      <a:endParaRPr lang="fr-FR"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fr-FR" sz="800" b="0" i="0" u="none" strike="noStrike" dirty="0">
                        <a:solidFill>
                          <a:srgbClr val="000000"/>
                        </a:solidFill>
                        <a:latin typeface="Calibri"/>
                      </a:endParaRPr>
                    </a:p>
                  </a:txBody>
                  <a:tcPr marL="0" marR="0" marT="0" marB="0" anchor="b">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www.mcinet.gov.ma/sites/default/files/chiffres-auto-sized-2018%20-%20avril%202019.png"/>
          <p:cNvPicPr>
            <a:picLocks noChangeAspect="1" noChangeArrowheads="1"/>
          </p:cNvPicPr>
          <p:nvPr/>
        </p:nvPicPr>
        <p:blipFill>
          <a:blip r:embed="rId2" cstate="print"/>
          <a:srcRect/>
          <a:stretch>
            <a:fillRect/>
          </a:stretch>
        </p:blipFill>
        <p:spPr bwMode="auto">
          <a:xfrm>
            <a:off x="971550" y="1275606"/>
            <a:ext cx="7200900" cy="3312368"/>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nvGraphicFramePr>
        <p:xfrm>
          <a:off x="971600" y="1347141"/>
          <a:ext cx="7272808" cy="2710509"/>
        </p:xfrm>
        <a:graphic>
          <a:graphicData uri="http://schemas.openxmlformats.org/drawingml/2006/table">
            <a:tbl>
              <a:tblPr/>
              <a:tblGrid>
                <a:gridCol w="7272808"/>
              </a:tblGrid>
              <a:tr h="182406">
                <a:tc>
                  <a:txBody>
                    <a:bodyPr/>
                    <a:lstStyle/>
                    <a:p>
                      <a:pPr algn="l" fontAlgn="b"/>
                      <a:r>
                        <a:rPr lang="fr-FR" sz="1200" b="1" i="0" u="none" strike="noStrike" dirty="0">
                          <a:solidFill>
                            <a:srgbClr val="5A5A5A"/>
                          </a:solidFill>
                          <a:latin typeface="Arial"/>
                        </a:rPr>
                        <a:t>PRÉSENTATION</a:t>
                      </a:r>
                    </a:p>
                  </a:txBody>
                  <a:tcPr marL="0" marR="0" marT="0" marB="0" anchor="b">
                    <a:lnL>
                      <a:noFill/>
                    </a:lnL>
                    <a:lnR>
                      <a:noFill/>
                    </a:lnR>
                    <a:lnT>
                      <a:noFill/>
                    </a:lnT>
                    <a:lnB>
                      <a:noFill/>
                    </a:lnB>
                  </a:tcPr>
                </a:tc>
              </a:tr>
              <a:tr h="703567">
                <a:tc>
                  <a:txBody>
                    <a:bodyPr/>
                    <a:lstStyle/>
                    <a:p>
                      <a:pPr algn="l" fontAlgn="b"/>
                      <a:r>
                        <a:rPr lang="fr-FR" sz="900" b="0" i="0" u="none" strike="noStrike" dirty="0">
                          <a:solidFill>
                            <a:srgbClr val="000000"/>
                          </a:solidFill>
                          <a:latin typeface="Arial"/>
                        </a:rPr>
                        <a:t>La métallurgie et le travail des métaux sont les principales branches du secteur des Industries Mécaniques et Métallurgiques (IMM) : elles réalisent 82% des exportations, 94% des investissements, 91% de la production et 82,6% de l’emploi des IMM.</a:t>
                      </a:r>
                    </a:p>
                  </a:txBody>
                  <a:tcPr marL="85725" marR="0" marT="0" marB="0" anchor="b">
                    <a:lnL>
                      <a:noFill/>
                    </a:lnL>
                    <a:lnR>
                      <a:noFill/>
                    </a:lnR>
                    <a:lnT>
                      <a:noFill/>
                    </a:lnT>
                    <a:lnB>
                      <a:noFill/>
                    </a:lnB>
                  </a:tcPr>
                </a:tc>
              </a:tr>
              <a:tr h="842543">
                <a:tc>
                  <a:txBody>
                    <a:bodyPr/>
                    <a:lstStyle/>
                    <a:p>
                      <a:pPr algn="l" fontAlgn="b"/>
                      <a:r>
                        <a:rPr lang="fr-FR" sz="900" b="0" i="0" u="none" strike="noStrike">
                          <a:solidFill>
                            <a:srgbClr val="000000"/>
                          </a:solidFill>
                          <a:latin typeface="Arial"/>
                        </a:rPr>
                        <a:t>Le secteur des IMM constitue un maillon essentiel de la chaîne d’approvisionnement manufacturière, par son rôle de fournisseur et de sous-traitant pour de multiples marchés applicatifs (notamment BTP, énergie, transport, agriculture). A ce titre, les IMM ne peuvent que bénéficier du développement anticipé de ces marchés, portés par des stratégies d’envergure nationale.</a:t>
                      </a:r>
                    </a:p>
                  </a:txBody>
                  <a:tcPr marL="85725" marR="0" marT="0" marB="0" anchor="b">
                    <a:lnL>
                      <a:noFill/>
                    </a:lnL>
                    <a:lnR>
                      <a:noFill/>
                    </a:lnR>
                    <a:lnT>
                      <a:noFill/>
                    </a:lnT>
                    <a:lnB>
                      <a:noFill/>
                    </a:lnB>
                  </a:tcPr>
                </a:tc>
              </a:tr>
              <a:tr h="173720">
                <a:tc>
                  <a:txBody>
                    <a:bodyPr/>
                    <a:lstStyle/>
                    <a:p>
                      <a:pPr algn="l" fontAlgn="b"/>
                      <a:r>
                        <a:rPr lang="fr-FR" sz="900" b="0" i="0" u="none" strike="noStrike">
                          <a:solidFill>
                            <a:srgbClr val="000000"/>
                          </a:solidFill>
                          <a:latin typeface="Arial"/>
                        </a:rPr>
                        <a:t>Fédération professionnelle du secteur :</a:t>
                      </a:r>
                    </a:p>
                  </a:txBody>
                  <a:tcPr marL="85725" marR="0" marT="0" marB="0" anchor="b">
                    <a:lnL>
                      <a:noFill/>
                    </a:lnL>
                    <a:lnR>
                      <a:noFill/>
                    </a:lnR>
                    <a:lnT>
                      <a:noFill/>
                    </a:lnT>
                    <a:lnB>
                      <a:noFill/>
                    </a:lnB>
                  </a:tcPr>
                </a:tc>
              </a:tr>
              <a:tr h="347441">
                <a:tc>
                  <a:txBody>
                    <a:bodyPr/>
                    <a:lstStyle/>
                    <a:p>
                      <a:pPr algn="l" fontAlgn="b"/>
                      <a:r>
                        <a:rPr lang="fr-FR" sz="1100" b="0" i="0" u="sng" strike="noStrike" dirty="0">
                          <a:solidFill>
                            <a:srgbClr val="0000FF"/>
                          </a:solidFill>
                          <a:latin typeface="Calibri"/>
                          <a:hlinkClick r:id="rId2"/>
                        </a:rPr>
                        <a:t>Fédération des Industries Métallurgiques, Mécaniques et </a:t>
                      </a:r>
                      <a:r>
                        <a:rPr lang="fr-FR" sz="1100" b="0" i="0" u="sng" strike="noStrike" dirty="0" smtClean="0">
                          <a:solidFill>
                            <a:srgbClr val="0000FF"/>
                          </a:solidFill>
                          <a:latin typeface="Calibri"/>
                          <a:hlinkClick r:id="rId2"/>
                        </a:rPr>
                        <a:t>Electromécanique</a:t>
                      </a:r>
                      <a:r>
                        <a:rPr lang="fr-FR" sz="1100" b="0" i="0" u="sng" strike="noStrike" dirty="0" smtClean="0">
                          <a:solidFill>
                            <a:srgbClr val="0000FF"/>
                          </a:solidFill>
                          <a:latin typeface="Calibri"/>
                        </a:rPr>
                        <a:t>s</a:t>
                      </a:r>
                      <a:endParaRPr lang="fr-FR" sz="1100" b="0" i="0" u="sng" strike="noStrike" dirty="0">
                        <a:solidFill>
                          <a:srgbClr val="0000FF"/>
                        </a:solidFill>
                        <a:latin typeface="Calibri"/>
                      </a:endParaRPr>
                    </a:p>
                  </a:txBody>
                  <a:tcPr marL="85725" marR="0" marT="0" marB="0" anchor="b">
                    <a:lnL>
                      <a:noFill/>
                    </a:lnL>
                    <a:lnR>
                      <a:noFill/>
                    </a:lnR>
                    <a:lnT>
                      <a:noFill/>
                    </a:lnT>
                    <a:lnB>
                      <a:noFill/>
                    </a:lnB>
                  </a:tcPr>
                </a:tc>
              </a:tr>
              <a:tr h="173720">
                <a:tc>
                  <a:txBody>
                    <a:bodyPr/>
                    <a:lstStyle/>
                    <a:p>
                      <a:pPr algn="l" fontAlgn="b"/>
                      <a:r>
                        <a:rPr lang="fr-FR" sz="900" b="0" i="0" u="none" strike="noStrike">
                          <a:solidFill>
                            <a:srgbClr val="000000"/>
                          </a:solidFill>
                          <a:latin typeface="Arial"/>
                        </a:rPr>
                        <a:t>Principales entreprises du secteur :</a:t>
                      </a:r>
                    </a:p>
                  </a:txBody>
                  <a:tcPr marL="85725" marR="0" marT="0" marB="0" anchor="b">
                    <a:lnL>
                      <a:noFill/>
                    </a:lnL>
                    <a:lnR>
                      <a:noFill/>
                    </a:lnR>
                    <a:lnT>
                      <a:noFill/>
                    </a:lnT>
                    <a:lnB>
                      <a:noFill/>
                    </a:lnB>
                  </a:tcPr>
                </a:tc>
              </a:tr>
              <a:tr h="286638">
                <a:tc>
                  <a:txBody>
                    <a:bodyPr/>
                    <a:lstStyle/>
                    <a:p>
                      <a:pPr algn="l" fontAlgn="b"/>
                      <a:r>
                        <a:rPr lang="fr-FR" sz="900" b="0" i="0" u="none" strike="noStrike" dirty="0">
                          <a:solidFill>
                            <a:srgbClr val="000000"/>
                          </a:solidFill>
                          <a:latin typeface="Arial"/>
                        </a:rPr>
                        <a:t>SONASID, </a:t>
                      </a:r>
                      <a:r>
                        <a:rPr lang="fr-FR" sz="900" b="0" i="0" u="none" strike="noStrike" dirty="0" smtClean="0">
                          <a:solidFill>
                            <a:srgbClr val="000000"/>
                          </a:solidFill>
                          <a:latin typeface="Arial"/>
                        </a:rPr>
                        <a:t>MAGHREB STEEL</a:t>
                      </a:r>
                      <a:r>
                        <a:rPr lang="fr-FR" sz="900" b="0" i="0" u="none" strike="noStrike" dirty="0">
                          <a:solidFill>
                            <a:srgbClr val="000000"/>
                          </a:solidFill>
                          <a:latin typeface="Arial"/>
                        </a:rPr>
                        <a:t>, UNIVERS ACIER, YNNA STEEL, MOROCCAN IRON STEEL, SOMASTEEL</a:t>
                      </a:r>
                    </a:p>
                  </a:txBody>
                  <a:tcPr marL="85725" marR="0" marT="0" marB="0" anchor="b">
                    <a:lnL>
                      <a:noFill/>
                    </a:lnL>
                    <a:lnR>
                      <a:noFill/>
                    </a:lnR>
                    <a:lnT>
                      <a:noFill/>
                    </a:lnT>
                    <a:lnB>
                      <a:noFill/>
                    </a:lnB>
                  </a:tcPr>
                </a:tc>
              </a:tr>
            </a:tbl>
          </a:graphicData>
        </a:graphic>
      </p:graphicFrame>
      <p:sp>
        <p:nvSpPr>
          <p:cNvPr id="3" name="ZoneTexte 2"/>
          <p:cNvSpPr txBox="1"/>
          <p:nvPr/>
        </p:nvSpPr>
        <p:spPr>
          <a:xfrm>
            <a:off x="4499992" y="555526"/>
            <a:ext cx="3456384" cy="369332"/>
          </a:xfrm>
          <a:prstGeom prst="rect">
            <a:avLst/>
          </a:prstGeom>
          <a:noFill/>
        </p:spPr>
        <p:txBody>
          <a:bodyPr wrap="square" rtlCol="0">
            <a:spAutoFit/>
          </a:bodyPr>
          <a:lstStyle/>
          <a:p>
            <a:r>
              <a:rPr lang="fr-FR" dirty="0" smtClean="0"/>
              <a:t>I M M E</a:t>
            </a:r>
            <a:endParaRPr lang="fr-F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www.mcinet.gov.ma/sites/all/themes/marocma/images/IMM-fr.png"/>
          <p:cNvPicPr>
            <a:picLocks noChangeAspect="1" noChangeArrowheads="1"/>
          </p:cNvPicPr>
          <p:nvPr/>
        </p:nvPicPr>
        <p:blipFill>
          <a:blip r:embed="rId2" cstate="print"/>
          <a:srcRect/>
          <a:stretch>
            <a:fillRect/>
          </a:stretch>
        </p:blipFill>
        <p:spPr bwMode="auto">
          <a:xfrm>
            <a:off x="1971675" y="1309687"/>
            <a:ext cx="5200650" cy="2524125"/>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nvGraphicFramePr>
        <p:xfrm>
          <a:off x="971600" y="627531"/>
          <a:ext cx="7272808" cy="3506319"/>
        </p:xfrm>
        <a:graphic>
          <a:graphicData uri="http://schemas.openxmlformats.org/drawingml/2006/table">
            <a:tbl>
              <a:tblPr/>
              <a:tblGrid>
                <a:gridCol w="7272808"/>
              </a:tblGrid>
              <a:tr h="342080">
                <a:tc>
                  <a:txBody>
                    <a:bodyPr/>
                    <a:lstStyle/>
                    <a:p>
                      <a:pPr algn="l" fontAlgn="b"/>
                      <a:r>
                        <a:rPr lang="fr-FR" sz="1800" b="0" i="0" u="none" strike="noStrike" dirty="0" smtClean="0">
                          <a:solidFill>
                            <a:srgbClr val="000000"/>
                          </a:solidFill>
                          <a:latin typeface="Calibri"/>
                        </a:rPr>
                        <a:t>                                                                            les </a:t>
                      </a:r>
                      <a:r>
                        <a:rPr lang="fr-FR" sz="1800" b="0" i="0" u="none" strike="noStrike" dirty="0">
                          <a:solidFill>
                            <a:srgbClr val="000000"/>
                          </a:solidFill>
                          <a:latin typeface="Calibri"/>
                        </a:rPr>
                        <a:t>ECOSYSTEMES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1390">
                <a:tc>
                  <a:txBody>
                    <a:bodyPr/>
                    <a:lstStyle/>
                    <a:p>
                      <a:pPr algn="l" fontAlgn="b"/>
                      <a:endParaRPr lang="fr-FR" sz="1800" b="0" i="0" u="none" strike="noStrike" dirty="0">
                        <a:solidFill>
                          <a:srgbClr val="000000"/>
                        </a:solidFill>
                        <a:latin typeface="Calibri"/>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r>
              <a:tr h="213800">
                <a:tc>
                  <a:txBody>
                    <a:bodyPr/>
                    <a:lstStyle/>
                    <a:p>
                      <a:pPr algn="l" fontAlgn="b"/>
                      <a:endParaRPr lang="fr-FR" sz="1100" b="0" i="0" u="none" strike="noStrike">
                        <a:solidFill>
                          <a:srgbClr val="000000"/>
                        </a:solidFill>
                        <a:latin typeface="Calibri"/>
                      </a:endParaRPr>
                    </a:p>
                  </a:txBody>
                  <a:tcPr marL="0" marR="0" marT="0" marB="0" anchor="b">
                    <a:lnL>
                      <a:noFill/>
                    </a:lnL>
                    <a:lnR>
                      <a:noFill/>
                    </a:lnR>
                    <a:lnT>
                      <a:noFill/>
                    </a:lnT>
                    <a:lnB>
                      <a:noFill/>
                    </a:lnB>
                  </a:tcPr>
                </a:tc>
              </a:tr>
              <a:tr h="694849">
                <a:tc>
                  <a:txBody>
                    <a:bodyPr/>
                    <a:lstStyle/>
                    <a:p>
                      <a:pPr algn="just" fontAlgn="b"/>
                      <a:r>
                        <a:rPr lang="fr-FR" sz="1400" b="0" i="0" u="none" strike="noStrike" dirty="0">
                          <a:solidFill>
                            <a:srgbClr val="000000"/>
                          </a:solidFill>
                          <a:latin typeface="Arial"/>
                        </a:rPr>
                        <a:t> le secteur des industries mécaniques et métallurgiques (IMM) s’est structuré en quatre écosystèmes, dans le cadre du Plan d’Accélération Industrielle 2014-2020. Ces écosystèmes concernent les filières de :</a:t>
                      </a:r>
                    </a:p>
                  </a:txBody>
                  <a:tcPr marL="0" marR="0" marT="0" marB="0" anchor="b">
                    <a:lnL>
                      <a:noFill/>
                    </a:lnL>
                    <a:lnR>
                      <a:noFill/>
                    </a:lnR>
                    <a:lnT>
                      <a:noFill/>
                    </a:lnT>
                    <a:lnB>
                      <a:noFill/>
                    </a:lnB>
                  </a:tcPr>
                </a:tc>
              </a:tr>
              <a:tr h="213800">
                <a:tc>
                  <a:txBody>
                    <a:bodyPr/>
                    <a:lstStyle/>
                    <a:p>
                      <a:pPr algn="just" fontAlgn="b"/>
                      <a:r>
                        <a:rPr lang="fr-FR" sz="1400" b="0" i="0" u="none" strike="noStrike" dirty="0">
                          <a:solidFill>
                            <a:srgbClr val="000000"/>
                          </a:solidFill>
                          <a:latin typeface="Arial"/>
                        </a:rPr>
                        <a:t>la valorisation des déchets métaux en cuivre et en aluminium ;</a:t>
                      </a:r>
                    </a:p>
                  </a:txBody>
                  <a:tcPr marL="0" marR="0" marT="0" marB="0" anchor="b">
                    <a:lnL>
                      <a:noFill/>
                    </a:lnL>
                    <a:lnR>
                      <a:noFill/>
                    </a:lnR>
                    <a:lnT>
                      <a:noFill/>
                    </a:lnT>
                    <a:lnB>
                      <a:noFill/>
                    </a:lnB>
                  </a:tcPr>
                </a:tc>
              </a:tr>
              <a:tr h="213800">
                <a:tc>
                  <a:txBody>
                    <a:bodyPr/>
                    <a:lstStyle/>
                    <a:p>
                      <a:pPr algn="just" fontAlgn="b"/>
                      <a:r>
                        <a:rPr lang="fr-FR" sz="1400" b="0" i="0" u="none" strike="noStrike" dirty="0">
                          <a:solidFill>
                            <a:srgbClr val="000000"/>
                          </a:solidFill>
                          <a:latin typeface="Arial"/>
                        </a:rPr>
                        <a:t>les nouveaux métiers « machines agricoles et bicyclettes » ;</a:t>
                      </a:r>
                    </a:p>
                  </a:txBody>
                  <a:tcPr marL="0" marR="0" marT="0" marB="0" anchor="b">
                    <a:lnL>
                      <a:noFill/>
                    </a:lnL>
                    <a:lnR>
                      <a:noFill/>
                    </a:lnR>
                    <a:lnT>
                      <a:noFill/>
                    </a:lnT>
                    <a:lnB>
                      <a:noFill/>
                    </a:lnB>
                  </a:tcPr>
                </a:tc>
              </a:tr>
              <a:tr h="213800">
                <a:tc>
                  <a:txBody>
                    <a:bodyPr/>
                    <a:lstStyle/>
                    <a:p>
                      <a:pPr algn="just" fontAlgn="b"/>
                      <a:r>
                        <a:rPr lang="fr-FR" sz="1400" b="0" i="0" u="none" strike="noStrike" dirty="0">
                          <a:solidFill>
                            <a:srgbClr val="000000"/>
                          </a:solidFill>
                          <a:latin typeface="Arial"/>
                        </a:rPr>
                        <a:t> le travail des métaux.et l industrie navale</a:t>
                      </a:r>
                    </a:p>
                  </a:txBody>
                  <a:tcPr marL="0" marR="0" marT="0" marB="0" anchor="b">
                    <a:lnL>
                      <a:noFill/>
                    </a:lnL>
                    <a:lnR>
                      <a:noFill/>
                    </a:lnR>
                    <a:lnT>
                      <a:noFill/>
                    </a:lnT>
                    <a:lnB>
                      <a:noFill/>
                    </a:lnB>
                  </a:tcPr>
                </a:tc>
              </a:tr>
              <a:tr h="213800">
                <a:tc>
                  <a:txBody>
                    <a:bodyPr/>
                    <a:lstStyle/>
                    <a:p>
                      <a:pPr algn="just" fontAlgn="b"/>
                      <a:r>
                        <a:rPr lang="fr-FR" sz="1400" b="0" i="0" u="none" strike="noStrike" dirty="0">
                          <a:solidFill>
                            <a:srgbClr val="000000"/>
                          </a:solidFill>
                          <a:latin typeface="Arial"/>
                        </a:rPr>
                        <a:t>les 3 premiers écosystèmes contribueront d’ici 2020 à générer:</a:t>
                      </a:r>
                    </a:p>
                  </a:txBody>
                  <a:tcPr marL="0" marR="0" marT="0" marB="0" anchor="b">
                    <a:lnL>
                      <a:noFill/>
                    </a:lnL>
                    <a:lnR>
                      <a:noFill/>
                    </a:lnR>
                    <a:lnT>
                      <a:noFill/>
                    </a:lnT>
                    <a:lnB>
                      <a:noFill/>
                    </a:lnB>
                  </a:tcPr>
                </a:tc>
              </a:tr>
              <a:tr h="213800">
                <a:tc>
                  <a:txBody>
                    <a:bodyPr/>
                    <a:lstStyle/>
                    <a:p>
                      <a:pPr algn="just" fontAlgn="b"/>
                      <a:r>
                        <a:rPr lang="fr-FR" sz="1400" b="0" i="0" u="none" strike="noStrike" dirty="0">
                          <a:solidFill>
                            <a:srgbClr val="000000"/>
                          </a:solidFill>
                          <a:latin typeface="Arial"/>
                        </a:rPr>
                        <a:t>13.340 nouveaux emplois ;</a:t>
                      </a:r>
                    </a:p>
                  </a:txBody>
                  <a:tcPr marL="0" marR="0" marT="0" marB="0" anchor="b">
                    <a:lnL>
                      <a:noFill/>
                    </a:lnL>
                    <a:lnR>
                      <a:noFill/>
                    </a:lnR>
                    <a:lnT>
                      <a:noFill/>
                    </a:lnT>
                    <a:lnB>
                      <a:noFill/>
                    </a:lnB>
                  </a:tcPr>
                </a:tc>
              </a:tr>
              <a:tr h="213800">
                <a:tc>
                  <a:txBody>
                    <a:bodyPr/>
                    <a:lstStyle/>
                    <a:p>
                      <a:pPr algn="just" fontAlgn="b"/>
                      <a:r>
                        <a:rPr lang="fr-FR" sz="1400" b="0" i="0" u="none" strike="noStrike" dirty="0">
                          <a:solidFill>
                            <a:srgbClr val="000000"/>
                          </a:solidFill>
                          <a:latin typeface="Arial"/>
                        </a:rPr>
                        <a:t>un C.A. additionnel de 11 milliards de dhs ;</a:t>
                      </a:r>
                    </a:p>
                  </a:txBody>
                  <a:tcPr marL="0" marR="0" marT="0" marB="0" anchor="b">
                    <a:lnL>
                      <a:noFill/>
                    </a:lnL>
                    <a:lnR>
                      <a:noFill/>
                    </a:lnR>
                    <a:lnT>
                      <a:noFill/>
                    </a:lnT>
                    <a:lnB>
                      <a:noFill/>
                    </a:lnB>
                  </a:tcPr>
                </a:tc>
              </a:tr>
              <a:tr h="213800">
                <a:tc>
                  <a:txBody>
                    <a:bodyPr/>
                    <a:lstStyle/>
                    <a:p>
                      <a:pPr algn="just" fontAlgn="b"/>
                      <a:r>
                        <a:rPr lang="fr-FR" sz="1400" b="0" i="0" u="none" strike="noStrike" dirty="0">
                          <a:solidFill>
                            <a:srgbClr val="000000"/>
                          </a:solidFill>
                          <a:latin typeface="Arial"/>
                        </a:rPr>
                        <a:t>une valeur ajoutée additionnelle de 1,7 milliards de dhs ;</a:t>
                      </a:r>
                    </a:p>
                  </a:txBody>
                  <a:tcPr marL="0" marR="0" marT="0" marB="0" anchor="b">
                    <a:lnL>
                      <a:noFill/>
                    </a:lnL>
                    <a:lnR>
                      <a:noFill/>
                    </a:lnR>
                    <a:lnT>
                      <a:noFill/>
                    </a:lnT>
                    <a:lnB>
                      <a:noFill/>
                    </a:lnB>
                  </a:tcPr>
                </a:tc>
              </a:tr>
              <a:tr h="213800">
                <a:tc>
                  <a:txBody>
                    <a:bodyPr/>
                    <a:lstStyle/>
                    <a:p>
                      <a:pPr algn="just" fontAlgn="b"/>
                      <a:r>
                        <a:rPr lang="fr-FR" sz="1400" b="0" i="0" u="none" strike="noStrike" dirty="0">
                          <a:solidFill>
                            <a:srgbClr val="000000"/>
                          </a:solidFill>
                          <a:latin typeface="Arial"/>
                        </a:rPr>
                        <a:t>2,3 milliards de dhs de gain en termes de balance commerciale ;</a:t>
                      </a:r>
                    </a:p>
                  </a:txBody>
                  <a:tcPr marL="0" marR="0" marT="0" marB="0" anchor="b">
                    <a:lnL>
                      <a:noFill/>
                    </a:lnL>
                    <a:lnR>
                      <a:noFill/>
                    </a:lnR>
                    <a:lnT>
                      <a:noFill/>
                    </a:lnT>
                    <a:lnB>
                      <a:noFill/>
                    </a:lnB>
                  </a:tcPr>
                </a:tc>
              </a:tr>
              <a:tr h="213800">
                <a:tc>
                  <a:txBody>
                    <a:bodyPr/>
                    <a:lstStyle/>
                    <a:p>
                      <a:pPr algn="just" fontAlgn="b"/>
                      <a:r>
                        <a:rPr lang="fr-FR" sz="1400" b="0" i="0" u="none" strike="noStrike" dirty="0">
                          <a:solidFill>
                            <a:srgbClr val="000000"/>
                          </a:solidFill>
                          <a:latin typeface="Arial"/>
                        </a:rPr>
                        <a:t>et 2 milliards de dhs d’investissement.</a:t>
                      </a:r>
                    </a:p>
                  </a:txBody>
                  <a:tcPr marL="0" marR="0" marT="0" marB="0" anchor="b">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6" y="1635646"/>
            <a:ext cx="7272808" cy="3970318"/>
          </a:xfrm>
          <a:prstGeom prst="rect">
            <a:avLst/>
          </a:prstGeom>
        </p:spPr>
        <p:txBody>
          <a:bodyPr wrap="square">
            <a:spAutoFit/>
          </a:bodyPr>
          <a:lstStyle/>
          <a:p>
            <a:r>
              <a:rPr lang="fr-FR" dirty="0" smtClean="0"/>
              <a:t>Caractéristiques de la base de données:</a:t>
            </a:r>
          </a:p>
          <a:p>
            <a:endParaRPr lang="fr-FR" dirty="0" smtClean="0"/>
          </a:p>
          <a:p>
            <a:r>
              <a:rPr lang="fr-FR" dirty="0" smtClean="0"/>
              <a:t> Base  :déclaration de plus de 400 entreprises des 7 secteurs du GIAC1</a:t>
            </a:r>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r>
              <a:rPr lang="fr-FR" dirty="0" smtClean="0"/>
              <a:t> </a:t>
            </a:r>
          </a:p>
          <a:p>
            <a:r>
              <a:rPr lang="fr-FR" dirty="0" smtClean="0"/>
              <a:t> </a:t>
            </a:r>
          </a:p>
        </p:txBody>
      </p:sp>
      <p:sp>
        <p:nvSpPr>
          <p:cNvPr id="3" name="Rectangle 2"/>
          <p:cNvSpPr/>
          <p:nvPr/>
        </p:nvSpPr>
        <p:spPr>
          <a:xfrm>
            <a:off x="323528" y="2643758"/>
            <a:ext cx="8424936" cy="2031325"/>
          </a:xfrm>
          <a:prstGeom prst="rect">
            <a:avLst/>
          </a:prstGeom>
        </p:spPr>
        <p:txBody>
          <a:bodyPr wrap="square">
            <a:spAutoFit/>
          </a:bodyPr>
          <a:lstStyle/>
          <a:p>
            <a:pPr lvl="0" algn="just" fontAlgn="base">
              <a:spcBef>
                <a:spcPct val="0"/>
              </a:spcBef>
              <a:spcAft>
                <a:spcPct val="0"/>
              </a:spcAft>
              <a:buFontTx/>
              <a:buChar char="•"/>
            </a:pPr>
            <a:r>
              <a:rPr lang="fr-FR" dirty="0" smtClean="0">
                <a:solidFill>
                  <a:srgbClr val="3C3C3C"/>
                </a:solidFill>
                <a:latin typeface="Arial Narrow" pitchFamily="34" charset="0"/>
                <a:ea typeface="Times New Roman" pitchFamily="18" charset="0"/>
                <a:cs typeface="Times New Roman" pitchFamily="18" charset="0"/>
              </a:rPr>
              <a:t>La Fédération des Industries Mécaniques, Métallurgiques,   et Electromécaniques (FIMME)</a:t>
            </a:r>
            <a:endParaRPr lang="en-GB" dirty="0" smtClean="0">
              <a:latin typeface="Arial" pitchFamily="34" charset="0"/>
              <a:ea typeface="Times New Roman" pitchFamily="18" charset="0"/>
              <a:cs typeface="Arial" pitchFamily="34" charset="0"/>
            </a:endParaRPr>
          </a:p>
          <a:p>
            <a:pPr lvl="0" algn="just" eaLnBrk="0" fontAlgn="base" hangingPunct="0">
              <a:spcBef>
                <a:spcPct val="0"/>
              </a:spcBef>
              <a:spcAft>
                <a:spcPct val="0"/>
              </a:spcAft>
              <a:buFontTx/>
              <a:buChar char="•"/>
            </a:pPr>
            <a:r>
              <a:rPr lang="fr-FR" dirty="0" smtClean="0">
                <a:solidFill>
                  <a:srgbClr val="3C3C3C"/>
                </a:solidFill>
                <a:latin typeface="Arial Narrow" pitchFamily="34" charset="0"/>
                <a:ea typeface="Times New Roman" pitchFamily="18" charset="0"/>
                <a:cs typeface="Times New Roman" pitchFamily="18" charset="0"/>
              </a:rPr>
              <a:t>L’Association Marocaine pour l’Industrie et le Commerce d’Automobile (AMICA)</a:t>
            </a:r>
            <a:endParaRPr lang="en-GB" dirty="0" smtClean="0">
              <a:latin typeface="Arial" pitchFamily="34" charset="0"/>
              <a:ea typeface="Times New Roman" pitchFamily="18" charset="0"/>
              <a:cs typeface="Arial" pitchFamily="34" charset="0"/>
            </a:endParaRPr>
          </a:p>
          <a:p>
            <a:pPr lvl="0" algn="just" eaLnBrk="0" fontAlgn="base" hangingPunct="0">
              <a:spcBef>
                <a:spcPct val="0"/>
              </a:spcBef>
              <a:spcAft>
                <a:spcPct val="0"/>
              </a:spcAft>
              <a:buFontTx/>
              <a:buChar char="•"/>
            </a:pPr>
            <a:r>
              <a:rPr lang="fr-FR" dirty="0" smtClean="0">
                <a:solidFill>
                  <a:srgbClr val="3C3C3C"/>
                </a:solidFill>
                <a:latin typeface="Arial Narrow" pitchFamily="34" charset="0"/>
                <a:ea typeface="Times New Roman" pitchFamily="18" charset="0"/>
                <a:cs typeface="Times New Roman" pitchFamily="18" charset="0"/>
              </a:rPr>
              <a:t>L’Association Marocaine des Gestionnaires d’Energie &amp; de l’Environnement (AMGEE)</a:t>
            </a:r>
            <a:endParaRPr lang="en-GB" dirty="0" smtClean="0">
              <a:latin typeface="Arial" pitchFamily="34" charset="0"/>
              <a:ea typeface="Times New Roman" pitchFamily="18" charset="0"/>
              <a:cs typeface="Arial" pitchFamily="34" charset="0"/>
            </a:endParaRPr>
          </a:p>
          <a:p>
            <a:pPr lvl="0" algn="just" eaLnBrk="0" fontAlgn="base" hangingPunct="0">
              <a:spcBef>
                <a:spcPct val="0"/>
              </a:spcBef>
              <a:spcAft>
                <a:spcPct val="0"/>
              </a:spcAft>
              <a:buFontTx/>
              <a:buChar char="•"/>
            </a:pPr>
            <a:r>
              <a:rPr lang="fr-FR" dirty="0" smtClean="0">
                <a:solidFill>
                  <a:srgbClr val="3C3C3C"/>
                </a:solidFill>
                <a:latin typeface="Arial Narrow" pitchFamily="34" charset="0"/>
                <a:ea typeface="Times New Roman" pitchFamily="18" charset="0"/>
                <a:cs typeface="Times New Roman" pitchFamily="18" charset="0"/>
              </a:rPr>
              <a:t>L’Association Marocaine des Industries Pharmaceutiques (AMIP)</a:t>
            </a:r>
            <a:endParaRPr lang="en-GB" dirty="0" smtClean="0">
              <a:latin typeface="Arial" pitchFamily="34" charset="0"/>
              <a:ea typeface="Times New Roman" pitchFamily="18" charset="0"/>
              <a:cs typeface="Arial" pitchFamily="34" charset="0"/>
            </a:endParaRPr>
          </a:p>
          <a:p>
            <a:pPr lvl="0" algn="just" eaLnBrk="0" fontAlgn="base" hangingPunct="0">
              <a:spcBef>
                <a:spcPct val="0"/>
              </a:spcBef>
              <a:spcAft>
                <a:spcPct val="0"/>
              </a:spcAft>
              <a:buFontTx/>
              <a:buChar char="•"/>
            </a:pPr>
            <a:r>
              <a:rPr lang="fr-FR" dirty="0" smtClean="0">
                <a:solidFill>
                  <a:srgbClr val="3C3C3C"/>
                </a:solidFill>
                <a:latin typeface="Arial Narrow" pitchFamily="34" charset="0"/>
                <a:ea typeface="Times New Roman" pitchFamily="18" charset="0"/>
                <a:cs typeface="Times New Roman" pitchFamily="18" charset="0"/>
              </a:rPr>
              <a:t>La Fédération de la Chimie et Parachimie (FCP)</a:t>
            </a:r>
            <a:endParaRPr lang="en-GB" dirty="0" smtClean="0">
              <a:latin typeface="Arial" pitchFamily="34" charset="0"/>
              <a:ea typeface="Times New Roman" pitchFamily="18" charset="0"/>
              <a:cs typeface="Arial" pitchFamily="34" charset="0"/>
            </a:endParaRPr>
          </a:p>
          <a:p>
            <a:pPr lvl="0" algn="just" eaLnBrk="0" fontAlgn="base" hangingPunct="0">
              <a:spcBef>
                <a:spcPct val="0"/>
              </a:spcBef>
              <a:spcAft>
                <a:spcPct val="0"/>
              </a:spcAft>
              <a:buFontTx/>
              <a:buChar char="•"/>
            </a:pPr>
            <a:r>
              <a:rPr lang="fr-FR" dirty="0" smtClean="0">
                <a:solidFill>
                  <a:srgbClr val="3C3C3C"/>
                </a:solidFill>
                <a:latin typeface="Arial Narrow" pitchFamily="34" charset="0"/>
                <a:ea typeface="Times New Roman" pitchFamily="18" charset="0"/>
                <a:cs typeface="Times New Roman" pitchFamily="18" charset="0"/>
              </a:rPr>
              <a:t>L’Association Professionnelle Marocaine des Imprimeurs (APMI)</a:t>
            </a:r>
            <a:endParaRPr lang="en-GB" dirty="0" smtClean="0">
              <a:latin typeface="Arial" pitchFamily="34" charset="0"/>
              <a:ea typeface="Times New Roman" pitchFamily="18" charset="0"/>
              <a:cs typeface="Arial" pitchFamily="34" charset="0"/>
            </a:endParaRPr>
          </a:p>
          <a:p>
            <a:pPr lvl="0" algn="just" eaLnBrk="0" fontAlgn="base" hangingPunct="0">
              <a:spcBef>
                <a:spcPct val="0"/>
              </a:spcBef>
              <a:spcAft>
                <a:spcPct val="0"/>
              </a:spcAft>
              <a:buFontTx/>
              <a:buChar char="•"/>
            </a:pPr>
            <a:r>
              <a:rPr lang="fr-FR" dirty="0" smtClean="0">
                <a:solidFill>
                  <a:srgbClr val="3C3C3C"/>
                </a:solidFill>
                <a:latin typeface="Arial Narrow" pitchFamily="34" charset="0"/>
                <a:ea typeface="Times New Roman" pitchFamily="18" charset="0"/>
                <a:cs typeface="Times New Roman" pitchFamily="18" charset="0"/>
              </a:rPr>
              <a:t>La Fédération Marocaine de la Plasturgie (FMP)</a:t>
            </a:r>
            <a:endParaRPr lang="fr-FR"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971600" y="1275606"/>
            <a:ext cx="6120680" cy="369332"/>
          </a:xfrm>
          <a:prstGeom prst="rect">
            <a:avLst/>
          </a:prstGeom>
          <a:noFill/>
        </p:spPr>
        <p:txBody>
          <a:bodyPr wrap="square" rtlCol="0">
            <a:spAutoFit/>
          </a:bodyPr>
          <a:lstStyle/>
          <a:p>
            <a:r>
              <a:rPr lang="fr-FR" dirty="0" smtClean="0"/>
              <a:t>ASSEMBLEE GENERALE ORDINAIRE 2018</a:t>
            </a:r>
            <a:endParaRPr lang="fr-FR" dirty="0"/>
          </a:p>
        </p:txBody>
      </p:sp>
      <p:sp>
        <p:nvSpPr>
          <p:cNvPr id="5" name="ZoneTexte 4"/>
          <p:cNvSpPr txBox="1"/>
          <p:nvPr/>
        </p:nvSpPr>
        <p:spPr>
          <a:xfrm>
            <a:off x="971600" y="1851670"/>
            <a:ext cx="5184576" cy="646331"/>
          </a:xfrm>
          <a:prstGeom prst="rect">
            <a:avLst/>
          </a:prstGeom>
          <a:noFill/>
        </p:spPr>
        <p:txBody>
          <a:bodyPr wrap="square" rtlCol="0">
            <a:spAutoFit/>
          </a:bodyPr>
          <a:lstStyle/>
          <a:p>
            <a:r>
              <a:rPr lang="fr-FR" dirty="0" smtClean="0"/>
              <a:t>le mardi 05 novembre 2019 à 15 heures,                               Hôtel NOVOTEL Mohammedia.</a:t>
            </a:r>
            <a:endParaRPr lang="fr-FR" dirty="0"/>
          </a:p>
        </p:txBody>
      </p:sp>
      <p:sp>
        <p:nvSpPr>
          <p:cNvPr id="6" name="ZoneTexte 5"/>
          <p:cNvSpPr txBox="1"/>
          <p:nvPr/>
        </p:nvSpPr>
        <p:spPr>
          <a:xfrm>
            <a:off x="1115616" y="2859782"/>
            <a:ext cx="7056784" cy="1477328"/>
          </a:xfrm>
          <a:prstGeom prst="rect">
            <a:avLst/>
          </a:prstGeom>
          <a:noFill/>
        </p:spPr>
        <p:txBody>
          <a:bodyPr wrap="square" rtlCol="0">
            <a:spAutoFit/>
          </a:bodyPr>
          <a:lstStyle/>
          <a:p>
            <a:r>
              <a:rPr lang="fr-FR" dirty="0" smtClean="0"/>
              <a:t>ORDRE DU JOUR  :</a:t>
            </a:r>
          </a:p>
          <a:p>
            <a:pPr marL="342900" indent="-342900">
              <a:buAutoNum type="arabicPeriod"/>
            </a:pPr>
            <a:r>
              <a:rPr lang="fr-FR" dirty="0" smtClean="0"/>
              <a:t>Présentation du rapport moral &amp; financier 2018</a:t>
            </a:r>
          </a:p>
          <a:p>
            <a:pPr marL="342900" indent="-342900">
              <a:buAutoNum type="arabicPeriod"/>
            </a:pPr>
            <a:r>
              <a:rPr lang="fr-FR" dirty="0" smtClean="0"/>
              <a:t> Lecture du rapport du commissaire au compte</a:t>
            </a:r>
          </a:p>
          <a:p>
            <a:pPr marL="342900" indent="-342900">
              <a:buAutoNum type="arabicPeriod"/>
            </a:pPr>
            <a:r>
              <a:rPr lang="fr-FR" dirty="0" smtClean="0"/>
              <a:t> Election du nouveau bureau du GIAC1 </a:t>
            </a:r>
          </a:p>
          <a:p>
            <a:pPr marL="342900" indent="-342900">
              <a:buAutoNum type="arabicPeriod"/>
            </a:pPr>
            <a:r>
              <a:rPr lang="fr-FR" dirty="0" smtClean="0"/>
              <a:t> Divers</a:t>
            </a:r>
            <a:endParaRPr lang="fr-F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nvGraphicFramePr>
        <p:xfrm>
          <a:off x="1623060" y="1203598"/>
          <a:ext cx="5897880" cy="3672407"/>
        </p:xfrm>
        <a:graphic>
          <a:graphicData uri="http://schemas.openxmlformats.org/drawingml/2006/table">
            <a:tbl>
              <a:tblPr/>
              <a:tblGrid>
                <a:gridCol w="2212340"/>
                <a:gridCol w="556895"/>
                <a:gridCol w="529590"/>
                <a:gridCol w="928370"/>
                <a:gridCol w="882015"/>
                <a:gridCol w="788670"/>
              </a:tblGrid>
              <a:tr h="519968">
                <a:tc>
                  <a:txBody>
                    <a:bodyPr/>
                    <a:lstStyle/>
                    <a:p>
                      <a:endParaRPr lang="fr-FR" sz="1100">
                        <a:latin typeface="Calibri"/>
                        <a:cs typeface="Arial"/>
                      </a:endParaRPr>
                    </a:p>
                  </a:txBody>
                  <a:tcPr marL="68580" marR="6858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gridSpan="3">
                  <a:txBody>
                    <a:bodyPr/>
                    <a:lstStyle/>
                    <a:p>
                      <a:pPr algn="ctr">
                        <a:lnSpc>
                          <a:spcPct val="107000"/>
                        </a:lnSpc>
                        <a:spcAft>
                          <a:spcPts val="0"/>
                        </a:spcAft>
                      </a:pPr>
                      <a:r>
                        <a:rPr lang="fr-FR" sz="1100" b="1">
                          <a:solidFill>
                            <a:srgbClr val="000000"/>
                          </a:solidFill>
                          <a:latin typeface="Arial Narrow"/>
                          <a:ea typeface="Times New Roman"/>
                          <a:cs typeface="Calibri"/>
                        </a:rPr>
                        <a:t>Effectif  d'entreprises adhérentes</a:t>
                      </a:r>
                      <a:endParaRPr lang="fr-FR"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hMerge="1">
                  <a:txBody>
                    <a:bodyPr/>
                    <a:lstStyle/>
                    <a:p>
                      <a:endParaRPr lang="fr-FR"/>
                    </a:p>
                  </a:txBody>
                  <a:tcPr/>
                </a:tc>
                <a:tc gridSpan="2">
                  <a:txBody>
                    <a:bodyPr/>
                    <a:lstStyle/>
                    <a:p>
                      <a:pPr algn="ctr">
                        <a:lnSpc>
                          <a:spcPct val="107000"/>
                        </a:lnSpc>
                        <a:spcAft>
                          <a:spcPts val="0"/>
                        </a:spcAft>
                      </a:pPr>
                      <a:r>
                        <a:rPr lang="fr-FR" sz="1100" b="1">
                          <a:solidFill>
                            <a:srgbClr val="000000"/>
                          </a:solidFill>
                          <a:latin typeface="Arial Narrow"/>
                          <a:ea typeface="Times New Roman"/>
                          <a:cs typeface="Calibri"/>
                        </a:rPr>
                        <a:t>Analyse</a:t>
                      </a:r>
                      <a:endParaRPr lang="fr-FR"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r>
              <a:tr h="519968">
                <a:tc>
                  <a:txBody>
                    <a:bodyPr/>
                    <a:lstStyle/>
                    <a:p>
                      <a:pPr algn="ctr">
                        <a:lnSpc>
                          <a:spcPct val="107000"/>
                        </a:lnSpc>
                        <a:spcAft>
                          <a:spcPts val="0"/>
                        </a:spcAft>
                      </a:pPr>
                      <a:r>
                        <a:rPr lang="fr-FR" sz="1100" b="1">
                          <a:solidFill>
                            <a:srgbClr val="000000"/>
                          </a:solidFill>
                          <a:latin typeface="Arial Narrow"/>
                          <a:ea typeface="Times New Roman"/>
                          <a:cs typeface="Calibri"/>
                        </a:rPr>
                        <a:t>Secteur d'activité</a:t>
                      </a:r>
                      <a:endParaRPr lang="fr-FR" sz="1100">
                        <a:latin typeface="Calibri"/>
                        <a:ea typeface="Calibri"/>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gridSpan="2">
                  <a:txBody>
                    <a:bodyPr/>
                    <a:lstStyle/>
                    <a:p>
                      <a:pPr algn="ctr">
                        <a:lnSpc>
                          <a:spcPct val="107000"/>
                        </a:lnSpc>
                        <a:spcAft>
                          <a:spcPts val="0"/>
                        </a:spcAft>
                      </a:pPr>
                      <a:r>
                        <a:rPr lang="fr-FR" sz="1100" b="1">
                          <a:solidFill>
                            <a:srgbClr val="000000"/>
                          </a:solidFill>
                          <a:latin typeface="Arial Narrow"/>
                          <a:ea typeface="Times New Roman"/>
                          <a:cs typeface="Calibri"/>
                        </a:rPr>
                        <a:t>2018</a:t>
                      </a:r>
                      <a:endParaRPr lang="fr-FR"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hMerge="1">
                  <a:txBody>
                    <a:bodyPr/>
                    <a:lstStyle/>
                    <a:p>
                      <a:endParaRPr lang="fr-FR"/>
                    </a:p>
                  </a:txBody>
                  <a:tcPr/>
                </a:tc>
                <a:tc>
                  <a:txBody>
                    <a:bodyPr/>
                    <a:lstStyle/>
                    <a:p>
                      <a:pPr algn="ctr">
                        <a:lnSpc>
                          <a:spcPct val="107000"/>
                        </a:lnSpc>
                        <a:spcAft>
                          <a:spcPts val="0"/>
                        </a:spcAft>
                      </a:pPr>
                      <a:r>
                        <a:rPr lang="fr-FR" sz="1100" b="1">
                          <a:solidFill>
                            <a:srgbClr val="000000"/>
                          </a:solidFill>
                          <a:latin typeface="Arial Narrow"/>
                          <a:ea typeface="Times New Roman"/>
                          <a:cs typeface="Calibri"/>
                        </a:rPr>
                        <a:t>2017</a:t>
                      </a:r>
                      <a:endParaRPr lang="fr-FR"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0"/>
                        </a:spcAft>
                      </a:pPr>
                      <a:r>
                        <a:rPr lang="fr-FR" sz="1100">
                          <a:solidFill>
                            <a:srgbClr val="000000"/>
                          </a:solidFill>
                          <a:latin typeface="Arial Narrow"/>
                          <a:ea typeface="Times New Roman"/>
                          <a:cs typeface="Calibri"/>
                        </a:rPr>
                        <a:t>Balance</a:t>
                      </a:r>
                      <a:endParaRPr lang="fr-FR"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0"/>
                        </a:spcAft>
                      </a:pPr>
                      <a:r>
                        <a:rPr lang="fr-FR" sz="1100">
                          <a:solidFill>
                            <a:srgbClr val="000000"/>
                          </a:solidFill>
                          <a:latin typeface="Arial Narrow"/>
                          <a:ea typeface="Times New Roman"/>
                          <a:cs typeface="Calibri"/>
                        </a:rPr>
                        <a:t>Evolution</a:t>
                      </a:r>
                      <a:endParaRPr lang="fr-FR"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r>
              <a:tr h="340632">
                <a:tc>
                  <a:txBody>
                    <a:bodyPr/>
                    <a:lstStyle/>
                    <a:p>
                      <a:pPr>
                        <a:lnSpc>
                          <a:spcPct val="107000"/>
                        </a:lnSpc>
                        <a:spcAft>
                          <a:spcPts val="0"/>
                        </a:spcAft>
                      </a:pPr>
                      <a:r>
                        <a:rPr lang="fr-FR" sz="1000" b="1">
                          <a:solidFill>
                            <a:srgbClr val="444444"/>
                          </a:solidFill>
                          <a:latin typeface="Arial Narrow"/>
                          <a:ea typeface="Times New Roman"/>
                          <a:cs typeface="Arial"/>
                        </a:rPr>
                        <a:t>Industries Mécaniques, Métallurgiques, Électriques</a:t>
                      </a:r>
                      <a:endParaRPr lang="fr-FR"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solidFill>
                            <a:srgbClr val="444444"/>
                          </a:solidFill>
                          <a:latin typeface="Arial Narrow"/>
                          <a:ea typeface="Times New Roman"/>
                          <a:cs typeface="Arial"/>
                        </a:rPr>
                        <a:t>90</a:t>
                      </a:r>
                      <a:endParaRPr lang="fr-FR"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100">
                          <a:solidFill>
                            <a:srgbClr val="000000"/>
                          </a:solidFill>
                          <a:latin typeface="Calibri"/>
                          <a:ea typeface="Calibri"/>
                          <a:cs typeface="Calibri"/>
                        </a:rPr>
                        <a:t>35%</a:t>
                      </a:r>
                      <a:endParaRPr lang="fr-FR"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solidFill>
                            <a:srgbClr val="444444"/>
                          </a:solidFill>
                          <a:latin typeface="Arial Narrow"/>
                          <a:ea typeface="Times New Roman"/>
                          <a:cs typeface="Arial"/>
                        </a:rPr>
                        <a:t>75</a:t>
                      </a:r>
                      <a:endParaRPr lang="fr-FR"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100">
                          <a:solidFill>
                            <a:srgbClr val="000000"/>
                          </a:solidFill>
                          <a:latin typeface="Arial Narrow"/>
                          <a:ea typeface="Times New Roman"/>
                          <a:cs typeface="Calibri"/>
                        </a:rPr>
                        <a:t>+15</a:t>
                      </a:r>
                      <a:endParaRPr lang="fr-FR"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100">
                          <a:solidFill>
                            <a:srgbClr val="000000"/>
                          </a:solidFill>
                          <a:latin typeface="Arial Narrow"/>
                          <a:ea typeface="Times New Roman"/>
                          <a:cs typeface="Calibri"/>
                        </a:rPr>
                        <a:t>+20%</a:t>
                      </a:r>
                      <a:endParaRPr lang="fr-FR"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9571">
                <a:tc>
                  <a:txBody>
                    <a:bodyPr/>
                    <a:lstStyle/>
                    <a:p>
                      <a:pPr>
                        <a:lnSpc>
                          <a:spcPct val="107000"/>
                        </a:lnSpc>
                        <a:spcAft>
                          <a:spcPts val="0"/>
                        </a:spcAft>
                      </a:pPr>
                      <a:r>
                        <a:rPr lang="fr-FR" sz="1000" b="1">
                          <a:solidFill>
                            <a:srgbClr val="444444"/>
                          </a:solidFill>
                          <a:latin typeface="Arial Narrow"/>
                          <a:ea typeface="Times New Roman"/>
                          <a:cs typeface="Arial"/>
                        </a:rPr>
                        <a:t>Industrie et Commerce Automobile</a:t>
                      </a:r>
                      <a:endParaRPr lang="fr-FR"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0"/>
                        </a:spcAft>
                      </a:pPr>
                      <a:r>
                        <a:rPr lang="fr-FR" sz="1000">
                          <a:solidFill>
                            <a:srgbClr val="444444"/>
                          </a:solidFill>
                          <a:latin typeface="Arial Narrow"/>
                          <a:ea typeface="Times New Roman"/>
                          <a:cs typeface="Arial"/>
                        </a:rPr>
                        <a:t>74</a:t>
                      </a:r>
                      <a:endParaRPr lang="fr-FR"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0"/>
                        </a:spcAft>
                      </a:pPr>
                      <a:r>
                        <a:rPr lang="fr-FR" sz="1100">
                          <a:solidFill>
                            <a:srgbClr val="000000"/>
                          </a:solidFill>
                          <a:latin typeface="Calibri"/>
                          <a:ea typeface="Calibri"/>
                          <a:cs typeface="Calibri"/>
                        </a:rPr>
                        <a:t>29%</a:t>
                      </a:r>
                      <a:endParaRPr lang="fr-FR"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0"/>
                        </a:spcAft>
                      </a:pPr>
                      <a:r>
                        <a:rPr lang="fr-FR" sz="1100">
                          <a:solidFill>
                            <a:srgbClr val="000000"/>
                          </a:solidFill>
                          <a:latin typeface="Arial Narrow"/>
                          <a:ea typeface="Times New Roman"/>
                          <a:cs typeface="Calibri"/>
                        </a:rPr>
                        <a:t>49</a:t>
                      </a:r>
                      <a:endParaRPr lang="fr-FR"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0"/>
                        </a:spcAft>
                      </a:pPr>
                      <a:r>
                        <a:rPr lang="fr-FR" sz="1100">
                          <a:solidFill>
                            <a:srgbClr val="000000"/>
                          </a:solidFill>
                          <a:latin typeface="Arial Narrow"/>
                          <a:ea typeface="Times New Roman"/>
                          <a:cs typeface="Calibri"/>
                        </a:rPr>
                        <a:t>+25</a:t>
                      </a:r>
                      <a:endParaRPr lang="fr-FR"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0"/>
                        </a:spcAft>
                      </a:pPr>
                      <a:r>
                        <a:rPr lang="fr-FR" sz="1100">
                          <a:solidFill>
                            <a:srgbClr val="000000"/>
                          </a:solidFill>
                          <a:latin typeface="Arial Narrow"/>
                          <a:ea typeface="Times New Roman"/>
                          <a:cs typeface="Calibri"/>
                        </a:rPr>
                        <a:t>+51%</a:t>
                      </a:r>
                      <a:endParaRPr lang="fr-FR"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r>
              <a:tr h="339571">
                <a:tc>
                  <a:txBody>
                    <a:bodyPr/>
                    <a:lstStyle/>
                    <a:p>
                      <a:pPr>
                        <a:lnSpc>
                          <a:spcPct val="107000"/>
                        </a:lnSpc>
                        <a:spcAft>
                          <a:spcPts val="0"/>
                        </a:spcAft>
                      </a:pPr>
                      <a:r>
                        <a:rPr lang="fr-FR" sz="1000" b="1">
                          <a:solidFill>
                            <a:srgbClr val="444444"/>
                          </a:solidFill>
                          <a:latin typeface="Arial Narrow"/>
                          <a:ea typeface="Times New Roman"/>
                          <a:cs typeface="Arial"/>
                        </a:rPr>
                        <a:t>Plasturgie</a:t>
                      </a:r>
                      <a:endParaRPr lang="fr-FR"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solidFill>
                            <a:srgbClr val="444444"/>
                          </a:solidFill>
                          <a:latin typeface="Arial Narrow"/>
                          <a:ea typeface="Times New Roman"/>
                          <a:cs typeface="Arial"/>
                        </a:rPr>
                        <a:t>21</a:t>
                      </a:r>
                      <a:endParaRPr lang="fr-FR"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100">
                          <a:solidFill>
                            <a:srgbClr val="000000"/>
                          </a:solidFill>
                          <a:latin typeface="Calibri"/>
                          <a:ea typeface="Calibri"/>
                          <a:cs typeface="Calibri"/>
                        </a:rPr>
                        <a:t>8%</a:t>
                      </a:r>
                      <a:endParaRPr lang="fr-FR"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100">
                          <a:solidFill>
                            <a:srgbClr val="000000"/>
                          </a:solidFill>
                          <a:latin typeface="Arial Narrow"/>
                          <a:ea typeface="Times New Roman"/>
                          <a:cs typeface="Calibri"/>
                        </a:rPr>
                        <a:t>20</a:t>
                      </a:r>
                      <a:endParaRPr lang="fr-FR"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100">
                          <a:solidFill>
                            <a:srgbClr val="000000"/>
                          </a:solidFill>
                          <a:latin typeface="Arial Narrow"/>
                          <a:ea typeface="Times New Roman"/>
                          <a:cs typeface="Calibri"/>
                        </a:rPr>
                        <a:t>+1</a:t>
                      </a:r>
                      <a:endParaRPr lang="fr-FR"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100">
                          <a:solidFill>
                            <a:srgbClr val="000000"/>
                          </a:solidFill>
                          <a:latin typeface="Arial Narrow"/>
                          <a:ea typeface="Times New Roman"/>
                          <a:cs typeface="Calibri"/>
                        </a:rPr>
                        <a:t>+5%</a:t>
                      </a:r>
                      <a:endParaRPr lang="fr-FR"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9571">
                <a:tc>
                  <a:txBody>
                    <a:bodyPr/>
                    <a:lstStyle/>
                    <a:p>
                      <a:pPr>
                        <a:lnSpc>
                          <a:spcPct val="107000"/>
                        </a:lnSpc>
                        <a:spcAft>
                          <a:spcPts val="0"/>
                        </a:spcAft>
                      </a:pPr>
                      <a:r>
                        <a:rPr lang="fr-FR" sz="1000" b="1">
                          <a:solidFill>
                            <a:srgbClr val="444444"/>
                          </a:solidFill>
                          <a:latin typeface="Arial Narrow"/>
                          <a:ea typeface="Times New Roman"/>
                          <a:cs typeface="Arial"/>
                        </a:rPr>
                        <a:t>Imprimerie, Bois et Emballage</a:t>
                      </a:r>
                      <a:endParaRPr lang="fr-FR"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0"/>
                        </a:spcAft>
                      </a:pPr>
                      <a:r>
                        <a:rPr lang="fr-FR" sz="1000">
                          <a:solidFill>
                            <a:srgbClr val="444444"/>
                          </a:solidFill>
                          <a:latin typeface="Arial Narrow"/>
                          <a:ea typeface="Times New Roman"/>
                          <a:cs typeface="Arial"/>
                        </a:rPr>
                        <a:t>20</a:t>
                      </a:r>
                      <a:endParaRPr lang="fr-FR"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0"/>
                        </a:spcAft>
                      </a:pPr>
                      <a:r>
                        <a:rPr lang="fr-FR" sz="1100">
                          <a:solidFill>
                            <a:srgbClr val="000000"/>
                          </a:solidFill>
                          <a:latin typeface="Calibri"/>
                          <a:ea typeface="Calibri"/>
                          <a:cs typeface="Calibri"/>
                        </a:rPr>
                        <a:t>8%</a:t>
                      </a:r>
                      <a:endParaRPr lang="fr-FR"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0"/>
                        </a:spcAft>
                      </a:pPr>
                      <a:r>
                        <a:rPr lang="fr-FR" sz="1100">
                          <a:solidFill>
                            <a:srgbClr val="000000"/>
                          </a:solidFill>
                          <a:latin typeface="Arial Narrow"/>
                          <a:ea typeface="Times New Roman"/>
                          <a:cs typeface="Calibri"/>
                        </a:rPr>
                        <a:t>14</a:t>
                      </a:r>
                      <a:endParaRPr lang="fr-FR"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0"/>
                        </a:spcAft>
                      </a:pPr>
                      <a:r>
                        <a:rPr lang="fr-FR" sz="1100">
                          <a:solidFill>
                            <a:srgbClr val="000000"/>
                          </a:solidFill>
                          <a:latin typeface="Arial Narrow"/>
                          <a:ea typeface="Times New Roman"/>
                          <a:cs typeface="Calibri"/>
                        </a:rPr>
                        <a:t>+6</a:t>
                      </a:r>
                      <a:endParaRPr lang="fr-FR"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0"/>
                        </a:spcAft>
                      </a:pPr>
                      <a:r>
                        <a:rPr lang="fr-FR" sz="1100">
                          <a:solidFill>
                            <a:srgbClr val="000000"/>
                          </a:solidFill>
                          <a:latin typeface="Arial Narrow"/>
                          <a:ea typeface="Times New Roman"/>
                          <a:cs typeface="Calibri"/>
                        </a:rPr>
                        <a:t>+43%</a:t>
                      </a:r>
                      <a:endParaRPr lang="fr-FR"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r>
              <a:tr h="340632">
                <a:tc>
                  <a:txBody>
                    <a:bodyPr/>
                    <a:lstStyle/>
                    <a:p>
                      <a:pPr>
                        <a:lnSpc>
                          <a:spcPct val="107000"/>
                        </a:lnSpc>
                        <a:spcAft>
                          <a:spcPts val="0"/>
                        </a:spcAft>
                      </a:pPr>
                      <a:r>
                        <a:rPr lang="fr-FR" sz="1000" b="1">
                          <a:solidFill>
                            <a:srgbClr val="444444"/>
                          </a:solidFill>
                          <a:latin typeface="Arial Narrow"/>
                          <a:ea typeface="Times New Roman"/>
                          <a:cs typeface="Arial"/>
                        </a:rPr>
                        <a:t>Gestionnaires d’Energie et de l’Environnement</a:t>
                      </a:r>
                      <a:endParaRPr lang="fr-FR"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solidFill>
                            <a:srgbClr val="444444"/>
                          </a:solidFill>
                          <a:latin typeface="Arial Narrow"/>
                          <a:ea typeface="Times New Roman"/>
                          <a:cs typeface="Arial"/>
                        </a:rPr>
                        <a:t>20</a:t>
                      </a:r>
                      <a:endParaRPr lang="fr-FR"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100">
                          <a:solidFill>
                            <a:srgbClr val="000000"/>
                          </a:solidFill>
                          <a:latin typeface="Calibri"/>
                          <a:ea typeface="Calibri"/>
                          <a:cs typeface="Calibri"/>
                        </a:rPr>
                        <a:t>8%</a:t>
                      </a:r>
                      <a:endParaRPr lang="fr-FR"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100">
                          <a:solidFill>
                            <a:srgbClr val="000000"/>
                          </a:solidFill>
                          <a:latin typeface="Arial Narrow"/>
                          <a:ea typeface="Times New Roman"/>
                          <a:cs typeface="Calibri"/>
                        </a:rPr>
                        <a:t>20</a:t>
                      </a:r>
                      <a:endParaRPr lang="fr-FR"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100">
                          <a:solidFill>
                            <a:srgbClr val="000000"/>
                          </a:solidFill>
                          <a:latin typeface="Arial Narrow"/>
                          <a:ea typeface="Times New Roman"/>
                          <a:cs typeface="Calibri"/>
                        </a:rPr>
                        <a:t>0</a:t>
                      </a:r>
                      <a:endParaRPr lang="fr-FR"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100">
                          <a:solidFill>
                            <a:srgbClr val="000000"/>
                          </a:solidFill>
                          <a:latin typeface="Arial Narrow"/>
                          <a:ea typeface="Times New Roman"/>
                          <a:cs typeface="Calibri"/>
                        </a:rPr>
                        <a:t>0%</a:t>
                      </a:r>
                      <a:endParaRPr lang="fr-FR"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9571">
                <a:tc>
                  <a:txBody>
                    <a:bodyPr/>
                    <a:lstStyle/>
                    <a:p>
                      <a:pPr>
                        <a:lnSpc>
                          <a:spcPct val="107000"/>
                        </a:lnSpc>
                        <a:spcAft>
                          <a:spcPts val="0"/>
                        </a:spcAft>
                      </a:pPr>
                      <a:r>
                        <a:rPr lang="fr-FR" sz="1000" b="1">
                          <a:solidFill>
                            <a:srgbClr val="444444"/>
                          </a:solidFill>
                          <a:latin typeface="Arial Narrow"/>
                          <a:ea typeface="Times New Roman"/>
                          <a:cs typeface="Arial"/>
                        </a:rPr>
                        <a:t>Chimie et Para-chimie</a:t>
                      </a:r>
                      <a:endParaRPr lang="fr-FR"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0"/>
                        </a:spcAft>
                      </a:pPr>
                      <a:r>
                        <a:rPr lang="fr-FR" sz="1000">
                          <a:solidFill>
                            <a:srgbClr val="444444"/>
                          </a:solidFill>
                          <a:latin typeface="Arial Narrow"/>
                          <a:ea typeface="Times New Roman"/>
                          <a:cs typeface="Arial"/>
                        </a:rPr>
                        <a:t>18</a:t>
                      </a:r>
                      <a:endParaRPr lang="fr-FR"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0"/>
                        </a:spcAft>
                      </a:pPr>
                      <a:r>
                        <a:rPr lang="fr-FR" sz="1100">
                          <a:solidFill>
                            <a:srgbClr val="000000"/>
                          </a:solidFill>
                          <a:latin typeface="Calibri"/>
                          <a:ea typeface="Calibri"/>
                          <a:cs typeface="Calibri"/>
                        </a:rPr>
                        <a:t>7%</a:t>
                      </a:r>
                      <a:endParaRPr lang="fr-FR"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0"/>
                        </a:spcAft>
                      </a:pPr>
                      <a:r>
                        <a:rPr lang="fr-FR" sz="1100">
                          <a:solidFill>
                            <a:srgbClr val="000000"/>
                          </a:solidFill>
                          <a:latin typeface="Arial Narrow"/>
                          <a:ea typeface="Times New Roman"/>
                          <a:cs typeface="Calibri"/>
                        </a:rPr>
                        <a:t>22</a:t>
                      </a:r>
                      <a:endParaRPr lang="fr-FR"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0"/>
                        </a:spcAft>
                      </a:pPr>
                      <a:r>
                        <a:rPr lang="fr-FR" sz="1100">
                          <a:solidFill>
                            <a:srgbClr val="000000"/>
                          </a:solidFill>
                          <a:latin typeface="Arial Narrow"/>
                          <a:ea typeface="Times New Roman"/>
                          <a:cs typeface="Calibri"/>
                        </a:rPr>
                        <a:t>-4</a:t>
                      </a:r>
                      <a:endParaRPr lang="fr-FR"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0"/>
                        </a:spcAft>
                      </a:pPr>
                      <a:r>
                        <a:rPr lang="fr-FR" sz="1100">
                          <a:solidFill>
                            <a:srgbClr val="000000"/>
                          </a:solidFill>
                          <a:latin typeface="Arial Narrow"/>
                          <a:ea typeface="Times New Roman"/>
                          <a:cs typeface="Calibri"/>
                        </a:rPr>
                        <a:t>-18%</a:t>
                      </a:r>
                      <a:endParaRPr lang="fr-FR"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r>
              <a:tr h="339571">
                <a:tc>
                  <a:txBody>
                    <a:bodyPr/>
                    <a:lstStyle/>
                    <a:p>
                      <a:pPr>
                        <a:lnSpc>
                          <a:spcPct val="107000"/>
                        </a:lnSpc>
                        <a:spcAft>
                          <a:spcPts val="0"/>
                        </a:spcAft>
                      </a:pPr>
                      <a:r>
                        <a:rPr lang="fr-FR" sz="1000" b="1">
                          <a:solidFill>
                            <a:srgbClr val="444444"/>
                          </a:solidFill>
                          <a:latin typeface="Arial Narrow"/>
                          <a:ea typeface="Times New Roman"/>
                          <a:cs typeface="Arial"/>
                        </a:rPr>
                        <a:t>Industries Pharmaceutiques</a:t>
                      </a:r>
                      <a:endParaRPr lang="fr-FR"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solidFill>
                            <a:srgbClr val="444444"/>
                          </a:solidFill>
                          <a:latin typeface="Arial Narrow"/>
                          <a:ea typeface="Times New Roman"/>
                          <a:cs typeface="Arial"/>
                        </a:rPr>
                        <a:t>15</a:t>
                      </a:r>
                      <a:endParaRPr lang="fr-FR"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100">
                          <a:solidFill>
                            <a:srgbClr val="000000"/>
                          </a:solidFill>
                          <a:latin typeface="Calibri"/>
                          <a:ea typeface="Calibri"/>
                          <a:cs typeface="Calibri"/>
                        </a:rPr>
                        <a:t>6%</a:t>
                      </a:r>
                      <a:endParaRPr lang="fr-FR"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100">
                          <a:solidFill>
                            <a:srgbClr val="000000"/>
                          </a:solidFill>
                          <a:latin typeface="Arial Narrow"/>
                          <a:ea typeface="Times New Roman"/>
                          <a:cs typeface="Calibri"/>
                        </a:rPr>
                        <a:t>19</a:t>
                      </a:r>
                      <a:endParaRPr lang="fr-FR"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100">
                          <a:solidFill>
                            <a:srgbClr val="000000"/>
                          </a:solidFill>
                          <a:latin typeface="Arial Narrow"/>
                          <a:ea typeface="Times New Roman"/>
                          <a:cs typeface="Calibri"/>
                        </a:rPr>
                        <a:t>-4</a:t>
                      </a:r>
                      <a:endParaRPr lang="fr-FR"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100">
                          <a:solidFill>
                            <a:srgbClr val="000000"/>
                          </a:solidFill>
                          <a:latin typeface="Arial Narrow"/>
                          <a:ea typeface="Times New Roman"/>
                          <a:cs typeface="Calibri"/>
                        </a:rPr>
                        <a:t>-21%</a:t>
                      </a:r>
                      <a:endParaRPr lang="fr-FR"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3352">
                <a:tc>
                  <a:txBody>
                    <a:bodyPr/>
                    <a:lstStyle/>
                    <a:p>
                      <a:pPr>
                        <a:lnSpc>
                          <a:spcPct val="107000"/>
                        </a:lnSpc>
                        <a:spcAft>
                          <a:spcPts val="0"/>
                        </a:spcAft>
                      </a:pPr>
                      <a:r>
                        <a:rPr lang="fr-FR" sz="1100" b="1">
                          <a:solidFill>
                            <a:srgbClr val="000000"/>
                          </a:solidFill>
                          <a:latin typeface="Arial Narrow"/>
                          <a:ea typeface="Times New Roman"/>
                          <a:cs typeface="Calibri"/>
                        </a:rPr>
                        <a:t>Total d’adhérents</a:t>
                      </a:r>
                      <a:endParaRPr lang="fr-FR"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0"/>
                        </a:spcAft>
                      </a:pPr>
                      <a:r>
                        <a:rPr lang="fr-FR" sz="1100" b="1">
                          <a:solidFill>
                            <a:srgbClr val="000000"/>
                          </a:solidFill>
                          <a:latin typeface="Arial Narrow"/>
                          <a:ea typeface="Times New Roman"/>
                          <a:cs typeface="Calibri"/>
                        </a:rPr>
                        <a:t>258</a:t>
                      </a:r>
                      <a:endParaRPr lang="fr-FR"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0"/>
                        </a:spcAft>
                      </a:pPr>
                      <a:r>
                        <a:rPr lang="fr-FR" sz="1100">
                          <a:solidFill>
                            <a:srgbClr val="000000"/>
                          </a:solidFill>
                          <a:latin typeface="Calibri"/>
                          <a:ea typeface="Calibri"/>
                          <a:cs typeface="Calibri"/>
                        </a:rPr>
                        <a:t>35%</a:t>
                      </a:r>
                      <a:endParaRPr lang="fr-FR"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0"/>
                        </a:spcAft>
                      </a:pPr>
                      <a:r>
                        <a:rPr lang="fr-FR" sz="1100" b="1">
                          <a:solidFill>
                            <a:srgbClr val="000000"/>
                          </a:solidFill>
                          <a:latin typeface="Arial Narrow"/>
                          <a:ea typeface="Times New Roman"/>
                          <a:cs typeface="Calibri"/>
                        </a:rPr>
                        <a:t>219</a:t>
                      </a:r>
                      <a:endParaRPr lang="fr-FR"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0"/>
                        </a:spcAft>
                      </a:pPr>
                      <a:r>
                        <a:rPr lang="fr-FR" sz="1100" b="1">
                          <a:solidFill>
                            <a:srgbClr val="000000"/>
                          </a:solidFill>
                          <a:latin typeface="Arial Narrow"/>
                          <a:ea typeface="Times New Roman"/>
                          <a:cs typeface="Calibri"/>
                        </a:rPr>
                        <a:t>+39</a:t>
                      </a:r>
                      <a:endParaRPr lang="fr-FR"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0"/>
                        </a:spcAft>
                      </a:pPr>
                      <a:r>
                        <a:rPr lang="fr-FR" sz="1100" dirty="0">
                          <a:solidFill>
                            <a:srgbClr val="000000"/>
                          </a:solidFill>
                          <a:latin typeface="Arial Narrow"/>
                          <a:ea typeface="Times New Roman"/>
                          <a:cs typeface="Calibri"/>
                        </a:rPr>
                        <a:t>+18%</a:t>
                      </a:r>
                      <a:endParaRPr lang="fr-FR" sz="1100" dirty="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nvGraphicFramePr>
        <p:xfrm>
          <a:off x="1524000" y="1203600"/>
          <a:ext cx="6576392" cy="3312365"/>
        </p:xfrm>
        <a:graphic>
          <a:graphicData uri="http://schemas.openxmlformats.org/drawingml/2006/table">
            <a:tbl>
              <a:tblPr/>
              <a:tblGrid>
                <a:gridCol w="915070"/>
                <a:gridCol w="723181"/>
                <a:gridCol w="964242"/>
                <a:gridCol w="616443"/>
                <a:gridCol w="686003"/>
                <a:gridCol w="861102"/>
                <a:gridCol w="665614"/>
                <a:gridCol w="653114"/>
                <a:gridCol w="491623"/>
              </a:tblGrid>
              <a:tr h="254463">
                <a:tc>
                  <a:txBody>
                    <a:bodyPr/>
                    <a:lstStyle/>
                    <a:p>
                      <a:endParaRPr lang="fr-FR" sz="1000" dirty="0">
                        <a:latin typeface="Calibri"/>
                        <a:cs typeface="Arial"/>
                      </a:endParaRPr>
                    </a:p>
                  </a:txBody>
                  <a:tcPr marL="60043" marR="60043"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gridSpan="7">
                  <a:txBody>
                    <a:bodyPr/>
                    <a:lstStyle/>
                    <a:p>
                      <a:pPr algn="ctr">
                        <a:lnSpc>
                          <a:spcPct val="107000"/>
                        </a:lnSpc>
                        <a:spcAft>
                          <a:spcPts val="0"/>
                        </a:spcAft>
                      </a:pPr>
                      <a:r>
                        <a:rPr lang="fr-FR" sz="1000" dirty="0">
                          <a:solidFill>
                            <a:srgbClr val="000000"/>
                          </a:solidFill>
                          <a:latin typeface="Arial Narrow"/>
                          <a:ea typeface="Times New Roman"/>
                          <a:cs typeface="Calibri"/>
                        </a:rPr>
                        <a:t>Effectif par secteur </a:t>
                      </a:r>
                      <a:r>
                        <a:rPr lang="fr-FR" sz="1000" dirty="0" smtClean="0">
                          <a:solidFill>
                            <a:srgbClr val="000000"/>
                          </a:solidFill>
                          <a:latin typeface="Arial Narrow"/>
                          <a:ea typeface="Times New Roman"/>
                          <a:cs typeface="Calibri"/>
                        </a:rPr>
                        <a:t>d’activité 2018</a:t>
                      </a:r>
                      <a:endParaRPr lang="fr-FR" sz="1000" dirty="0">
                        <a:latin typeface="Calibri"/>
                        <a:ea typeface="Calibri"/>
                        <a:cs typeface="Arial"/>
                      </a:endParaRPr>
                    </a:p>
                  </a:txBody>
                  <a:tcPr marL="60043" marR="6004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endParaRPr lang="fr-FR" sz="1000">
                        <a:latin typeface="Calibri"/>
                        <a:cs typeface="Arial"/>
                      </a:endParaRPr>
                    </a:p>
                  </a:txBody>
                  <a:tcPr marL="60043" marR="60043"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FF"/>
                    </a:solidFill>
                  </a:tcPr>
                </a:tc>
              </a:tr>
              <a:tr h="653701">
                <a:tc>
                  <a:txBody>
                    <a:bodyPr/>
                    <a:lstStyle/>
                    <a:p>
                      <a:pPr algn="ctr">
                        <a:lnSpc>
                          <a:spcPct val="107000"/>
                        </a:lnSpc>
                        <a:spcAft>
                          <a:spcPts val="0"/>
                        </a:spcAft>
                      </a:pPr>
                      <a:r>
                        <a:rPr lang="fr-FR" sz="1000">
                          <a:solidFill>
                            <a:srgbClr val="000000"/>
                          </a:solidFill>
                          <a:latin typeface="Arial Narrow"/>
                          <a:ea typeface="Times New Roman"/>
                          <a:cs typeface="Calibri"/>
                        </a:rPr>
                        <a:t>Région du Maroc</a:t>
                      </a:r>
                      <a:endParaRPr lang="fr-FR" sz="1000">
                        <a:latin typeface="Calibri"/>
                        <a:ea typeface="Calibri"/>
                        <a:cs typeface="Arial"/>
                      </a:endParaRPr>
                    </a:p>
                  </a:txBody>
                  <a:tcPr marL="60043" marR="6004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0"/>
                        </a:spcAft>
                      </a:pPr>
                      <a:r>
                        <a:rPr lang="fr-FR" sz="900">
                          <a:solidFill>
                            <a:srgbClr val="000000"/>
                          </a:solidFill>
                          <a:latin typeface="Arial Narrow"/>
                          <a:ea typeface="Times New Roman"/>
                          <a:cs typeface="Calibri"/>
                        </a:rPr>
                        <a:t>Chimie et Para-chimie</a:t>
                      </a:r>
                      <a:endParaRPr lang="fr-FR" sz="1000">
                        <a:latin typeface="Calibri"/>
                        <a:ea typeface="Calibri"/>
                        <a:cs typeface="Arial"/>
                      </a:endParaRPr>
                    </a:p>
                  </a:txBody>
                  <a:tcPr marL="60043" marR="600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0"/>
                        </a:spcAft>
                      </a:pPr>
                      <a:r>
                        <a:rPr lang="fr-FR" sz="900">
                          <a:solidFill>
                            <a:srgbClr val="000000"/>
                          </a:solidFill>
                          <a:latin typeface="Arial Narrow"/>
                          <a:ea typeface="Times New Roman"/>
                          <a:cs typeface="Calibri"/>
                        </a:rPr>
                        <a:t>Gestionnaires de l’Energie et de l’Environnement</a:t>
                      </a:r>
                      <a:endParaRPr lang="fr-FR" sz="1000">
                        <a:latin typeface="Calibri"/>
                        <a:ea typeface="Calibri"/>
                        <a:cs typeface="Arial"/>
                      </a:endParaRPr>
                    </a:p>
                  </a:txBody>
                  <a:tcPr marL="60043" marR="600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0"/>
                        </a:spcAft>
                      </a:pPr>
                      <a:r>
                        <a:rPr lang="fr-FR" sz="900">
                          <a:solidFill>
                            <a:srgbClr val="000000"/>
                          </a:solidFill>
                          <a:latin typeface="Arial Narrow"/>
                          <a:ea typeface="Times New Roman"/>
                          <a:cs typeface="Calibri"/>
                        </a:rPr>
                        <a:t>Imprimerie Bois et Emballage</a:t>
                      </a:r>
                      <a:endParaRPr lang="fr-FR" sz="1000">
                        <a:latin typeface="Calibri"/>
                        <a:ea typeface="Calibri"/>
                        <a:cs typeface="Arial"/>
                      </a:endParaRPr>
                    </a:p>
                  </a:txBody>
                  <a:tcPr marL="60043" marR="600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0"/>
                        </a:spcAft>
                      </a:pPr>
                      <a:r>
                        <a:rPr lang="fr-FR" sz="900">
                          <a:solidFill>
                            <a:srgbClr val="000000"/>
                          </a:solidFill>
                          <a:latin typeface="Arial Narrow"/>
                          <a:ea typeface="Times New Roman"/>
                          <a:cs typeface="Calibri"/>
                        </a:rPr>
                        <a:t>Industrie et Commerce Automobile</a:t>
                      </a:r>
                      <a:endParaRPr lang="fr-FR" sz="1000">
                        <a:latin typeface="Calibri"/>
                        <a:ea typeface="Calibri"/>
                        <a:cs typeface="Arial"/>
                      </a:endParaRPr>
                    </a:p>
                  </a:txBody>
                  <a:tcPr marL="60043" marR="600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0"/>
                        </a:spcAft>
                      </a:pPr>
                      <a:r>
                        <a:rPr lang="fr-FR" sz="900">
                          <a:solidFill>
                            <a:srgbClr val="000000"/>
                          </a:solidFill>
                          <a:latin typeface="Arial Narrow"/>
                          <a:ea typeface="Times New Roman"/>
                          <a:cs typeface="Calibri"/>
                        </a:rPr>
                        <a:t>Industries Mécaniques, Métallurgiques, Electriques</a:t>
                      </a:r>
                      <a:endParaRPr lang="fr-FR" sz="1000">
                        <a:latin typeface="Calibri"/>
                        <a:ea typeface="Calibri"/>
                        <a:cs typeface="Arial"/>
                      </a:endParaRPr>
                    </a:p>
                  </a:txBody>
                  <a:tcPr marL="60043" marR="600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0"/>
                        </a:spcAft>
                      </a:pPr>
                      <a:r>
                        <a:rPr lang="fr-FR" sz="900">
                          <a:solidFill>
                            <a:srgbClr val="000000"/>
                          </a:solidFill>
                          <a:latin typeface="Arial Narrow"/>
                          <a:ea typeface="Times New Roman"/>
                          <a:cs typeface="Calibri"/>
                        </a:rPr>
                        <a:t>Industries Pharma-ceutiques</a:t>
                      </a:r>
                      <a:endParaRPr lang="fr-FR" sz="1000">
                        <a:latin typeface="Calibri"/>
                        <a:ea typeface="Calibri"/>
                        <a:cs typeface="Arial"/>
                      </a:endParaRPr>
                    </a:p>
                  </a:txBody>
                  <a:tcPr marL="60043" marR="600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0"/>
                        </a:spcAft>
                      </a:pPr>
                      <a:r>
                        <a:rPr lang="fr-FR" sz="900">
                          <a:solidFill>
                            <a:srgbClr val="000000"/>
                          </a:solidFill>
                          <a:latin typeface="Arial Narrow"/>
                          <a:ea typeface="Times New Roman"/>
                          <a:cs typeface="Calibri"/>
                        </a:rPr>
                        <a:t>Plasturgie</a:t>
                      </a:r>
                      <a:endParaRPr lang="fr-FR" sz="1000">
                        <a:latin typeface="Calibri"/>
                        <a:ea typeface="Calibri"/>
                        <a:cs typeface="Arial"/>
                      </a:endParaRPr>
                    </a:p>
                  </a:txBody>
                  <a:tcPr marL="60043" marR="600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0"/>
                        </a:spcAft>
                      </a:pPr>
                      <a:r>
                        <a:rPr lang="fr-FR" sz="1000" b="1">
                          <a:solidFill>
                            <a:srgbClr val="000000"/>
                          </a:solidFill>
                          <a:latin typeface="Arial Narrow"/>
                          <a:ea typeface="Times New Roman"/>
                          <a:cs typeface="Calibri"/>
                        </a:rPr>
                        <a:t>Total général</a:t>
                      </a:r>
                      <a:endParaRPr lang="fr-FR" sz="1000">
                        <a:latin typeface="Calibri"/>
                        <a:ea typeface="Calibri"/>
                        <a:cs typeface="Arial"/>
                      </a:endParaRPr>
                    </a:p>
                  </a:txBody>
                  <a:tcPr marL="60043" marR="600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r>
              <a:tr h="363199">
                <a:tc>
                  <a:txBody>
                    <a:bodyPr/>
                    <a:lstStyle/>
                    <a:p>
                      <a:pPr algn="ctr">
                        <a:lnSpc>
                          <a:spcPct val="107000"/>
                        </a:lnSpc>
                        <a:spcAft>
                          <a:spcPts val="0"/>
                        </a:spcAft>
                      </a:pPr>
                      <a:r>
                        <a:rPr lang="fr-FR" sz="1000">
                          <a:solidFill>
                            <a:srgbClr val="000000"/>
                          </a:solidFill>
                          <a:latin typeface="Arial Narrow"/>
                          <a:ea typeface="Calibri"/>
                          <a:cs typeface="Calibri"/>
                        </a:rPr>
                        <a:t>Casablanca-Settat</a:t>
                      </a:r>
                      <a:endParaRPr lang="fr-FR" sz="1000">
                        <a:latin typeface="Calibri"/>
                        <a:ea typeface="Calibri"/>
                        <a:cs typeface="Arial"/>
                      </a:endParaRPr>
                    </a:p>
                  </a:txBody>
                  <a:tcPr marL="60043" marR="600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solidFill>
                            <a:srgbClr val="000000"/>
                          </a:solidFill>
                          <a:latin typeface="Arial Narrow"/>
                          <a:ea typeface="Calibri"/>
                          <a:cs typeface="Calibri"/>
                        </a:rPr>
                        <a:t>15</a:t>
                      </a:r>
                      <a:endParaRPr lang="fr-FR" sz="1000">
                        <a:latin typeface="Calibri"/>
                        <a:ea typeface="Calibri"/>
                        <a:cs typeface="Arial"/>
                      </a:endParaRPr>
                    </a:p>
                  </a:txBody>
                  <a:tcPr marL="60043" marR="600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solidFill>
                            <a:srgbClr val="000000"/>
                          </a:solidFill>
                          <a:latin typeface="Arial Narrow"/>
                          <a:ea typeface="Calibri"/>
                          <a:cs typeface="Calibri"/>
                        </a:rPr>
                        <a:t>13</a:t>
                      </a:r>
                      <a:endParaRPr lang="fr-FR" sz="1000">
                        <a:latin typeface="Calibri"/>
                        <a:ea typeface="Calibri"/>
                        <a:cs typeface="Arial"/>
                      </a:endParaRPr>
                    </a:p>
                  </a:txBody>
                  <a:tcPr marL="60043" marR="600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solidFill>
                            <a:srgbClr val="000000"/>
                          </a:solidFill>
                          <a:latin typeface="Arial Narrow"/>
                          <a:ea typeface="Calibri"/>
                          <a:cs typeface="Calibri"/>
                        </a:rPr>
                        <a:t>14</a:t>
                      </a:r>
                      <a:endParaRPr lang="fr-FR" sz="1000">
                        <a:latin typeface="Calibri"/>
                        <a:ea typeface="Calibri"/>
                        <a:cs typeface="Arial"/>
                      </a:endParaRPr>
                    </a:p>
                  </a:txBody>
                  <a:tcPr marL="60043" marR="600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solidFill>
                            <a:srgbClr val="000000"/>
                          </a:solidFill>
                          <a:latin typeface="Arial Narrow"/>
                          <a:ea typeface="Calibri"/>
                          <a:cs typeface="Calibri"/>
                        </a:rPr>
                        <a:t>38</a:t>
                      </a:r>
                      <a:endParaRPr lang="fr-FR" sz="1000">
                        <a:latin typeface="Calibri"/>
                        <a:ea typeface="Calibri"/>
                        <a:cs typeface="Arial"/>
                      </a:endParaRPr>
                    </a:p>
                  </a:txBody>
                  <a:tcPr marL="60043" marR="600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solidFill>
                            <a:srgbClr val="000000"/>
                          </a:solidFill>
                          <a:latin typeface="Arial Narrow"/>
                          <a:ea typeface="Calibri"/>
                          <a:cs typeface="Calibri"/>
                        </a:rPr>
                        <a:t>58</a:t>
                      </a:r>
                      <a:endParaRPr lang="fr-FR" sz="1000">
                        <a:latin typeface="Calibri"/>
                        <a:ea typeface="Calibri"/>
                        <a:cs typeface="Arial"/>
                      </a:endParaRPr>
                    </a:p>
                  </a:txBody>
                  <a:tcPr marL="60043" marR="600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solidFill>
                            <a:srgbClr val="000000"/>
                          </a:solidFill>
                          <a:latin typeface="Arial Narrow"/>
                          <a:ea typeface="Calibri"/>
                          <a:cs typeface="Calibri"/>
                        </a:rPr>
                        <a:t>13</a:t>
                      </a:r>
                      <a:endParaRPr lang="fr-FR" sz="1000">
                        <a:latin typeface="Calibri"/>
                        <a:ea typeface="Calibri"/>
                        <a:cs typeface="Arial"/>
                      </a:endParaRPr>
                    </a:p>
                  </a:txBody>
                  <a:tcPr marL="60043" marR="600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solidFill>
                            <a:srgbClr val="000000"/>
                          </a:solidFill>
                          <a:latin typeface="Arial Narrow"/>
                          <a:ea typeface="Calibri"/>
                          <a:cs typeface="Calibri"/>
                        </a:rPr>
                        <a:t>14</a:t>
                      </a:r>
                      <a:endParaRPr lang="fr-FR" sz="1000">
                        <a:latin typeface="Calibri"/>
                        <a:ea typeface="Calibri"/>
                        <a:cs typeface="Arial"/>
                      </a:endParaRPr>
                    </a:p>
                  </a:txBody>
                  <a:tcPr marL="60043" marR="600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b="1">
                          <a:solidFill>
                            <a:srgbClr val="000000"/>
                          </a:solidFill>
                          <a:latin typeface="Arial Narrow"/>
                          <a:ea typeface="Calibri"/>
                          <a:cs typeface="Calibri"/>
                        </a:rPr>
                        <a:t>165</a:t>
                      </a:r>
                      <a:endParaRPr lang="fr-FR" sz="1000">
                        <a:latin typeface="Calibri"/>
                        <a:ea typeface="Calibri"/>
                        <a:cs typeface="Arial"/>
                      </a:endParaRPr>
                    </a:p>
                  </a:txBody>
                  <a:tcPr marL="60043" marR="600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4798">
                <a:tc>
                  <a:txBody>
                    <a:bodyPr/>
                    <a:lstStyle/>
                    <a:p>
                      <a:pPr algn="ctr">
                        <a:lnSpc>
                          <a:spcPct val="107000"/>
                        </a:lnSpc>
                        <a:spcAft>
                          <a:spcPts val="0"/>
                        </a:spcAft>
                      </a:pPr>
                      <a:r>
                        <a:rPr lang="fr-FR" sz="1000">
                          <a:solidFill>
                            <a:srgbClr val="000000"/>
                          </a:solidFill>
                          <a:latin typeface="Arial Narrow"/>
                          <a:ea typeface="Calibri"/>
                          <a:cs typeface="Calibri"/>
                        </a:rPr>
                        <a:t>Tanger-Tétouan-Al Hoceima</a:t>
                      </a:r>
                      <a:endParaRPr lang="fr-FR" sz="1000">
                        <a:latin typeface="Calibri"/>
                        <a:ea typeface="Calibri"/>
                        <a:cs typeface="Arial"/>
                      </a:endParaRPr>
                    </a:p>
                  </a:txBody>
                  <a:tcPr marL="60043" marR="600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0"/>
                        </a:spcAft>
                      </a:pPr>
                      <a:r>
                        <a:rPr lang="fr-FR" sz="1000">
                          <a:solidFill>
                            <a:srgbClr val="000000"/>
                          </a:solidFill>
                          <a:latin typeface="Arial Narrow"/>
                          <a:ea typeface="Calibri"/>
                          <a:cs typeface="Calibri"/>
                        </a:rPr>
                        <a:t>1</a:t>
                      </a:r>
                      <a:endParaRPr lang="fr-FR" sz="1000">
                        <a:latin typeface="Calibri"/>
                        <a:ea typeface="Calibri"/>
                        <a:cs typeface="Arial"/>
                      </a:endParaRPr>
                    </a:p>
                  </a:txBody>
                  <a:tcPr marL="60043" marR="600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0"/>
                        </a:spcAft>
                      </a:pPr>
                      <a:r>
                        <a:rPr lang="fr-FR" sz="1000">
                          <a:solidFill>
                            <a:srgbClr val="000000"/>
                          </a:solidFill>
                          <a:latin typeface="Arial Narrow"/>
                          <a:ea typeface="Calibri"/>
                          <a:cs typeface="Calibri"/>
                        </a:rPr>
                        <a:t>3</a:t>
                      </a:r>
                      <a:endParaRPr lang="fr-FR" sz="1000">
                        <a:latin typeface="Calibri"/>
                        <a:ea typeface="Calibri"/>
                        <a:cs typeface="Arial"/>
                      </a:endParaRPr>
                    </a:p>
                  </a:txBody>
                  <a:tcPr marL="60043" marR="600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0"/>
                        </a:spcAft>
                      </a:pPr>
                      <a:r>
                        <a:rPr lang="fr-FR" sz="1000">
                          <a:solidFill>
                            <a:srgbClr val="000000"/>
                          </a:solidFill>
                          <a:latin typeface="Arial Narrow"/>
                          <a:ea typeface="Calibri"/>
                          <a:cs typeface="Calibri"/>
                        </a:rPr>
                        <a:t>1</a:t>
                      </a:r>
                      <a:endParaRPr lang="fr-FR" sz="1000">
                        <a:latin typeface="Calibri"/>
                        <a:ea typeface="Calibri"/>
                        <a:cs typeface="Arial"/>
                      </a:endParaRPr>
                    </a:p>
                  </a:txBody>
                  <a:tcPr marL="60043" marR="600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0"/>
                        </a:spcAft>
                      </a:pPr>
                      <a:r>
                        <a:rPr lang="fr-FR" sz="1000">
                          <a:solidFill>
                            <a:srgbClr val="000000"/>
                          </a:solidFill>
                          <a:latin typeface="Arial Narrow"/>
                          <a:ea typeface="Calibri"/>
                          <a:cs typeface="Calibri"/>
                        </a:rPr>
                        <a:t>15</a:t>
                      </a:r>
                      <a:endParaRPr lang="fr-FR" sz="1000">
                        <a:latin typeface="Calibri"/>
                        <a:ea typeface="Calibri"/>
                        <a:cs typeface="Arial"/>
                      </a:endParaRPr>
                    </a:p>
                  </a:txBody>
                  <a:tcPr marL="60043" marR="600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0"/>
                        </a:spcAft>
                      </a:pPr>
                      <a:r>
                        <a:rPr lang="fr-FR" sz="1000">
                          <a:solidFill>
                            <a:srgbClr val="000000"/>
                          </a:solidFill>
                          <a:latin typeface="Arial Narrow"/>
                          <a:ea typeface="Calibri"/>
                          <a:cs typeface="Calibri"/>
                        </a:rPr>
                        <a:t>13</a:t>
                      </a:r>
                      <a:endParaRPr lang="fr-FR" sz="1000">
                        <a:latin typeface="Calibri"/>
                        <a:ea typeface="Calibri"/>
                        <a:cs typeface="Arial"/>
                      </a:endParaRPr>
                    </a:p>
                  </a:txBody>
                  <a:tcPr marL="60043" marR="600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0"/>
                        </a:spcAft>
                      </a:pPr>
                      <a:r>
                        <a:rPr lang="fr-FR" sz="1000">
                          <a:solidFill>
                            <a:srgbClr val="000000"/>
                          </a:solidFill>
                          <a:latin typeface="Arial Narrow"/>
                          <a:ea typeface="Calibri"/>
                          <a:cs typeface="Calibri"/>
                        </a:rPr>
                        <a:t>0</a:t>
                      </a:r>
                      <a:endParaRPr lang="fr-FR" sz="1000">
                        <a:latin typeface="Calibri"/>
                        <a:ea typeface="Calibri"/>
                        <a:cs typeface="Arial"/>
                      </a:endParaRPr>
                    </a:p>
                  </a:txBody>
                  <a:tcPr marL="60043" marR="600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0"/>
                        </a:spcAft>
                      </a:pPr>
                      <a:r>
                        <a:rPr lang="fr-FR" sz="1000">
                          <a:solidFill>
                            <a:srgbClr val="000000"/>
                          </a:solidFill>
                          <a:latin typeface="Arial Narrow"/>
                          <a:ea typeface="Calibri"/>
                          <a:cs typeface="Calibri"/>
                        </a:rPr>
                        <a:t>5</a:t>
                      </a:r>
                      <a:endParaRPr lang="fr-FR" sz="1000">
                        <a:latin typeface="Calibri"/>
                        <a:ea typeface="Calibri"/>
                        <a:cs typeface="Arial"/>
                      </a:endParaRPr>
                    </a:p>
                  </a:txBody>
                  <a:tcPr marL="60043" marR="600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0"/>
                        </a:spcAft>
                      </a:pPr>
                      <a:r>
                        <a:rPr lang="fr-FR" sz="1000" b="1">
                          <a:solidFill>
                            <a:srgbClr val="000000"/>
                          </a:solidFill>
                          <a:latin typeface="Arial Narrow"/>
                          <a:ea typeface="Calibri"/>
                          <a:cs typeface="Calibri"/>
                        </a:rPr>
                        <a:t>38</a:t>
                      </a:r>
                      <a:endParaRPr lang="fr-FR" sz="1000">
                        <a:latin typeface="Calibri"/>
                        <a:ea typeface="Calibri"/>
                        <a:cs typeface="Arial"/>
                      </a:endParaRPr>
                    </a:p>
                  </a:txBody>
                  <a:tcPr marL="60043" marR="600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r>
              <a:tr h="363199">
                <a:tc>
                  <a:txBody>
                    <a:bodyPr/>
                    <a:lstStyle/>
                    <a:p>
                      <a:pPr algn="ctr">
                        <a:lnSpc>
                          <a:spcPct val="107000"/>
                        </a:lnSpc>
                        <a:spcAft>
                          <a:spcPts val="0"/>
                        </a:spcAft>
                      </a:pPr>
                      <a:r>
                        <a:rPr lang="fr-FR" sz="1000">
                          <a:solidFill>
                            <a:srgbClr val="000000"/>
                          </a:solidFill>
                          <a:latin typeface="Arial Narrow"/>
                          <a:ea typeface="Calibri"/>
                          <a:cs typeface="Calibri"/>
                        </a:rPr>
                        <a:t>Rabat-Salé Kenitra</a:t>
                      </a:r>
                      <a:endParaRPr lang="fr-FR" sz="1000">
                        <a:latin typeface="Calibri"/>
                        <a:ea typeface="Calibri"/>
                        <a:cs typeface="Arial"/>
                      </a:endParaRPr>
                    </a:p>
                  </a:txBody>
                  <a:tcPr marL="60043" marR="600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solidFill>
                            <a:srgbClr val="000000"/>
                          </a:solidFill>
                          <a:latin typeface="Arial Narrow"/>
                          <a:ea typeface="Calibri"/>
                          <a:cs typeface="Calibri"/>
                        </a:rPr>
                        <a:t>0</a:t>
                      </a:r>
                      <a:endParaRPr lang="fr-FR" sz="1000">
                        <a:latin typeface="Calibri"/>
                        <a:ea typeface="Calibri"/>
                        <a:cs typeface="Arial"/>
                      </a:endParaRPr>
                    </a:p>
                  </a:txBody>
                  <a:tcPr marL="60043" marR="600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solidFill>
                            <a:srgbClr val="000000"/>
                          </a:solidFill>
                          <a:latin typeface="Arial Narrow"/>
                          <a:ea typeface="Calibri"/>
                          <a:cs typeface="Calibri"/>
                        </a:rPr>
                        <a:t>2</a:t>
                      </a:r>
                      <a:endParaRPr lang="fr-FR" sz="1000">
                        <a:latin typeface="Calibri"/>
                        <a:ea typeface="Calibri"/>
                        <a:cs typeface="Arial"/>
                      </a:endParaRPr>
                    </a:p>
                  </a:txBody>
                  <a:tcPr marL="60043" marR="600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solidFill>
                            <a:srgbClr val="000000"/>
                          </a:solidFill>
                          <a:latin typeface="Arial Narrow"/>
                          <a:ea typeface="Calibri"/>
                          <a:cs typeface="Calibri"/>
                        </a:rPr>
                        <a:t>2</a:t>
                      </a:r>
                      <a:endParaRPr lang="fr-FR" sz="1000">
                        <a:latin typeface="Calibri"/>
                        <a:ea typeface="Calibri"/>
                        <a:cs typeface="Arial"/>
                      </a:endParaRPr>
                    </a:p>
                  </a:txBody>
                  <a:tcPr marL="60043" marR="600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solidFill>
                            <a:srgbClr val="000000"/>
                          </a:solidFill>
                          <a:latin typeface="Arial Narrow"/>
                          <a:ea typeface="Calibri"/>
                          <a:cs typeface="Calibri"/>
                        </a:rPr>
                        <a:t>10</a:t>
                      </a:r>
                      <a:endParaRPr lang="fr-FR" sz="1000">
                        <a:latin typeface="Calibri"/>
                        <a:ea typeface="Calibri"/>
                        <a:cs typeface="Arial"/>
                      </a:endParaRPr>
                    </a:p>
                  </a:txBody>
                  <a:tcPr marL="60043" marR="600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solidFill>
                            <a:srgbClr val="000000"/>
                          </a:solidFill>
                          <a:latin typeface="Arial Narrow"/>
                          <a:ea typeface="Calibri"/>
                          <a:cs typeface="Calibri"/>
                        </a:rPr>
                        <a:t>8</a:t>
                      </a:r>
                      <a:endParaRPr lang="fr-FR" sz="1000">
                        <a:latin typeface="Calibri"/>
                        <a:ea typeface="Calibri"/>
                        <a:cs typeface="Arial"/>
                      </a:endParaRPr>
                    </a:p>
                  </a:txBody>
                  <a:tcPr marL="60043" marR="600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solidFill>
                            <a:srgbClr val="000000"/>
                          </a:solidFill>
                          <a:latin typeface="Arial Narrow"/>
                          <a:ea typeface="Calibri"/>
                          <a:cs typeface="Calibri"/>
                        </a:rPr>
                        <a:t>2</a:t>
                      </a:r>
                      <a:endParaRPr lang="fr-FR" sz="1000">
                        <a:latin typeface="Calibri"/>
                        <a:ea typeface="Calibri"/>
                        <a:cs typeface="Arial"/>
                      </a:endParaRPr>
                    </a:p>
                  </a:txBody>
                  <a:tcPr marL="60043" marR="600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solidFill>
                            <a:srgbClr val="000000"/>
                          </a:solidFill>
                          <a:latin typeface="Arial Narrow"/>
                          <a:ea typeface="Calibri"/>
                          <a:cs typeface="Calibri"/>
                        </a:rPr>
                        <a:t>0</a:t>
                      </a:r>
                      <a:endParaRPr lang="fr-FR" sz="1000">
                        <a:latin typeface="Calibri"/>
                        <a:ea typeface="Calibri"/>
                        <a:cs typeface="Arial"/>
                      </a:endParaRPr>
                    </a:p>
                  </a:txBody>
                  <a:tcPr marL="60043" marR="600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b="1">
                          <a:solidFill>
                            <a:srgbClr val="000000"/>
                          </a:solidFill>
                          <a:latin typeface="Arial Narrow"/>
                          <a:ea typeface="Calibri"/>
                          <a:cs typeface="Calibri"/>
                        </a:rPr>
                        <a:t>24</a:t>
                      </a:r>
                      <a:endParaRPr lang="fr-FR" sz="1000">
                        <a:latin typeface="Calibri"/>
                        <a:ea typeface="Calibri"/>
                        <a:cs typeface="Arial"/>
                      </a:endParaRPr>
                    </a:p>
                  </a:txBody>
                  <a:tcPr marL="60043" marR="600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6601">
                <a:tc>
                  <a:txBody>
                    <a:bodyPr/>
                    <a:lstStyle/>
                    <a:p>
                      <a:pPr algn="ctr">
                        <a:lnSpc>
                          <a:spcPct val="107000"/>
                        </a:lnSpc>
                        <a:spcAft>
                          <a:spcPts val="0"/>
                        </a:spcAft>
                      </a:pPr>
                      <a:r>
                        <a:rPr lang="fr-FR" sz="1000">
                          <a:solidFill>
                            <a:srgbClr val="000000"/>
                          </a:solidFill>
                          <a:latin typeface="Arial Narrow"/>
                          <a:ea typeface="Calibri"/>
                          <a:cs typeface="Calibri"/>
                        </a:rPr>
                        <a:t>Fès-Meknès</a:t>
                      </a:r>
                      <a:endParaRPr lang="fr-FR" sz="1000">
                        <a:latin typeface="Calibri"/>
                        <a:ea typeface="Calibri"/>
                        <a:cs typeface="Arial"/>
                      </a:endParaRPr>
                    </a:p>
                  </a:txBody>
                  <a:tcPr marL="60043" marR="600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0"/>
                        </a:spcAft>
                      </a:pPr>
                      <a:r>
                        <a:rPr lang="fr-FR" sz="1000">
                          <a:solidFill>
                            <a:srgbClr val="000000"/>
                          </a:solidFill>
                          <a:latin typeface="Arial Narrow"/>
                          <a:ea typeface="Calibri"/>
                          <a:cs typeface="Calibri"/>
                        </a:rPr>
                        <a:t>1</a:t>
                      </a:r>
                      <a:endParaRPr lang="fr-FR" sz="1000">
                        <a:latin typeface="Calibri"/>
                        <a:ea typeface="Calibri"/>
                        <a:cs typeface="Arial"/>
                      </a:endParaRPr>
                    </a:p>
                  </a:txBody>
                  <a:tcPr marL="60043" marR="600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0"/>
                        </a:spcAft>
                      </a:pPr>
                      <a:r>
                        <a:rPr lang="fr-FR" sz="1000">
                          <a:solidFill>
                            <a:srgbClr val="000000"/>
                          </a:solidFill>
                          <a:latin typeface="Arial Narrow"/>
                          <a:ea typeface="Calibri"/>
                          <a:cs typeface="Calibri"/>
                        </a:rPr>
                        <a:t>0</a:t>
                      </a:r>
                      <a:endParaRPr lang="fr-FR" sz="1000">
                        <a:latin typeface="Calibri"/>
                        <a:ea typeface="Calibri"/>
                        <a:cs typeface="Arial"/>
                      </a:endParaRPr>
                    </a:p>
                  </a:txBody>
                  <a:tcPr marL="60043" marR="600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0"/>
                        </a:spcAft>
                      </a:pPr>
                      <a:r>
                        <a:rPr lang="fr-FR" sz="1000">
                          <a:solidFill>
                            <a:srgbClr val="000000"/>
                          </a:solidFill>
                          <a:latin typeface="Arial Narrow"/>
                          <a:ea typeface="Calibri"/>
                          <a:cs typeface="Calibri"/>
                        </a:rPr>
                        <a:t>1</a:t>
                      </a:r>
                      <a:endParaRPr lang="fr-FR" sz="1000">
                        <a:latin typeface="Calibri"/>
                        <a:ea typeface="Calibri"/>
                        <a:cs typeface="Arial"/>
                      </a:endParaRPr>
                    </a:p>
                  </a:txBody>
                  <a:tcPr marL="60043" marR="600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0"/>
                        </a:spcAft>
                      </a:pPr>
                      <a:r>
                        <a:rPr lang="fr-FR" sz="1000">
                          <a:solidFill>
                            <a:srgbClr val="000000"/>
                          </a:solidFill>
                          <a:latin typeface="Arial Narrow"/>
                          <a:ea typeface="Calibri"/>
                          <a:cs typeface="Calibri"/>
                        </a:rPr>
                        <a:t>5</a:t>
                      </a:r>
                      <a:endParaRPr lang="fr-FR" sz="1000">
                        <a:latin typeface="Calibri"/>
                        <a:ea typeface="Calibri"/>
                        <a:cs typeface="Arial"/>
                      </a:endParaRPr>
                    </a:p>
                  </a:txBody>
                  <a:tcPr marL="60043" marR="600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0"/>
                        </a:spcAft>
                      </a:pPr>
                      <a:r>
                        <a:rPr lang="fr-FR" sz="1000">
                          <a:solidFill>
                            <a:srgbClr val="000000"/>
                          </a:solidFill>
                          <a:latin typeface="Arial Narrow"/>
                          <a:ea typeface="Calibri"/>
                          <a:cs typeface="Calibri"/>
                        </a:rPr>
                        <a:t>2</a:t>
                      </a:r>
                      <a:endParaRPr lang="fr-FR" sz="1000">
                        <a:latin typeface="Calibri"/>
                        <a:ea typeface="Calibri"/>
                        <a:cs typeface="Arial"/>
                      </a:endParaRPr>
                    </a:p>
                  </a:txBody>
                  <a:tcPr marL="60043" marR="600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0"/>
                        </a:spcAft>
                      </a:pPr>
                      <a:r>
                        <a:rPr lang="fr-FR" sz="1000">
                          <a:solidFill>
                            <a:srgbClr val="000000"/>
                          </a:solidFill>
                          <a:latin typeface="Arial Narrow"/>
                          <a:ea typeface="Calibri"/>
                          <a:cs typeface="Calibri"/>
                        </a:rPr>
                        <a:t>0</a:t>
                      </a:r>
                      <a:endParaRPr lang="fr-FR" sz="1000">
                        <a:latin typeface="Calibri"/>
                        <a:ea typeface="Calibri"/>
                        <a:cs typeface="Arial"/>
                      </a:endParaRPr>
                    </a:p>
                  </a:txBody>
                  <a:tcPr marL="60043" marR="600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0"/>
                        </a:spcAft>
                      </a:pPr>
                      <a:r>
                        <a:rPr lang="fr-FR" sz="1000">
                          <a:solidFill>
                            <a:srgbClr val="000000"/>
                          </a:solidFill>
                          <a:latin typeface="Arial Narrow"/>
                          <a:ea typeface="Calibri"/>
                          <a:cs typeface="Calibri"/>
                        </a:rPr>
                        <a:t>0</a:t>
                      </a:r>
                      <a:endParaRPr lang="fr-FR" sz="1000">
                        <a:latin typeface="Calibri"/>
                        <a:ea typeface="Calibri"/>
                        <a:cs typeface="Arial"/>
                      </a:endParaRPr>
                    </a:p>
                  </a:txBody>
                  <a:tcPr marL="60043" marR="600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0"/>
                        </a:spcAft>
                      </a:pPr>
                      <a:r>
                        <a:rPr lang="fr-FR" sz="1000" b="1">
                          <a:solidFill>
                            <a:srgbClr val="000000"/>
                          </a:solidFill>
                          <a:latin typeface="Arial Narrow"/>
                          <a:ea typeface="Calibri"/>
                          <a:cs typeface="Calibri"/>
                        </a:rPr>
                        <a:t>9</a:t>
                      </a:r>
                      <a:endParaRPr lang="fr-FR" sz="1000">
                        <a:latin typeface="Calibri"/>
                        <a:ea typeface="Calibri"/>
                        <a:cs typeface="Arial"/>
                      </a:endParaRPr>
                    </a:p>
                  </a:txBody>
                  <a:tcPr marL="60043" marR="600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r>
              <a:tr h="226601">
                <a:tc>
                  <a:txBody>
                    <a:bodyPr/>
                    <a:lstStyle/>
                    <a:p>
                      <a:pPr algn="ctr">
                        <a:lnSpc>
                          <a:spcPct val="107000"/>
                        </a:lnSpc>
                        <a:spcAft>
                          <a:spcPts val="0"/>
                        </a:spcAft>
                      </a:pPr>
                      <a:r>
                        <a:rPr lang="fr-FR" sz="1000">
                          <a:solidFill>
                            <a:srgbClr val="000000"/>
                          </a:solidFill>
                          <a:latin typeface="Arial Narrow"/>
                          <a:ea typeface="Calibri"/>
                          <a:cs typeface="Calibri"/>
                        </a:rPr>
                        <a:t>L'Oriental</a:t>
                      </a:r>
                      <a:endParaRPr lang="fr-FR" sz="1000">
                        <a:latin typeface="Calibri"/>
                        <a:ea typeface="Calibri"/>
                        <a:cs typeface="Arial"/>
                      </a:endParaRPr>
                    </a:p>
                  </a:txBody>
                  <a:tcPr marL="60043" marR="600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solidFill>
                            <a:srgbClr val="000000"/>
                          </a:solidFill>
                          <a:latin typeface="Arial Narrow"/>
                          <a:ea typeface="Calibri"/>
                          <a:cs typeface="Calibri"/>
                        </a:rPr>
                        <a:t>1</a:t>
                      </a:r>
                      <a:endParaRPr lang="fr-FR" sz="1000">
                        <a:latin typeface="Calibri"/>
                        <a:ea typeface="Calibri"/>
                        <a:cs typeface="Arial"/>
                      </a:endParaRPr>
                    </a:p>
                  </a:txBody>
                  <a:tcPr marL="60043" marR="600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solidFill>
                            <a:srgbClr val="000000"/>
                          </a:solidFill>
                          <a:latin typeface="Arial Narrow"/>
                          <a:ea typeface="Calibri"/>
                          <a:cs typeface="Calibri"/>
                        </a:rPr>
                        <a:t>2</a:t>
                      </a:r>
                      <a:endParaRPr lang="fr-FR" sz="1000">
                        <a:latin typeface="Calibri"/>
                        <a:ea typeface="Calibri"/>
                        <a:cs typeface="Arial"/>
                      </a:endParaRPr>
                    </a:p>
                  </a:txBody>
                  <a:tcPr marL="60043" marR="600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solidFill>
                            <a:srgbClr val="000000"/>
                          </a:solidFill>
                          <a:latin typeface="Arial Narrow"/>
                          <a:ea typeface="Calibri"/>
                          <a:cs typeface="Calibri"/>
                        </a:rPr>
                        <a:t>1</a:t>
                      </a:r>
                      <a:endParaRPr lang="fr-FR" sz="1000">
                        <a:latin typeface="Calibri"/>
                        <a:ea typeface="Calibri"/>
                        <a:cs typeface="Arial"/>
                      </a:endParaRPr>
                    </a:p>
                  </a:txBody>
                  <a:tcPr marL="60043" marR="600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solidFill>
                            <a:srgbClr val="000000"/>
                          </a:solidFill>
                          <a:latin typeface="Arial Narrow"/>
                          <a:ea typeface="Calibri"/>
                          <a:cs typeface="Calibri"/>
                        </a:rPr>
                        <a:t>0</a:t>
                      </a:r>
                      <a:endParaRPr lang="fr-FR" sz="1000">
                        <a:latin typeface="Calibri"/>
                        <a:ea typeface="Calibri"/>
                        <a:cs typeface="Arial"/>
                      </a:endParaRPr>
                    </a:p>
                  </a:txBody>
                  <a:tcPr marL="60043" marR="600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solidFill>
                            <a:srgbClr val="000000"/>
                          </a:solidFill>
                          <a:latin typeface="Arial Narrow"/>
                          <a:ea typeface="Calibri"/>
                          <a:cs typeface="Calibri"/>
                        </a:rPr>
                        <a:t>5</a:t>
                      </a:r>
                      <a:endParaRPr lang="fr-FR" sz="1000">
                        <a:latin typeface="Calibri"/>
                        <a:ea typeface="Calibri"/>
                        <a:cs typeface="Arial"/>
                      </a:endParaRPr>
                    </a:p>
                  </a:txBody>
                  <a:tcPr marL="60043" marR="600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solidFill>
                            <a:srgbClr val="000000"/>
                          </a:solidFill>
                          <a:latin typeface="Arial Narrow"/>
                          <a:ea typeface="Calibri"/>
                          <a:cs typeface="Calibri"/>
                        </a:rPr>
                        <a:t>0</a:t>
                      </a:r>
                      <a:endParaRPr lang="fr-FR" sz="1000">
                        <a:latin typeface="Calibri"/>
                        <a:ea typeface="Calibri"/>
                        <a:cs typeface="Arial"/>
                      </a:endParaRPr>
                    </a:p>
                  </a:txBody>
                  <a:tcPr marL="60043" marR="600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solidFill>
                            <a:srgbClr val="000000"/>
                          </a:solidFill>
                          <a:latin typeface="Arial Narrow"/>
                          <a:ea typeface="Calibri"/>
                          <a:cs typeface="Calibri"/>
                        </a:rPr>
                        <a:t>0</a:t>
                      </a:r>
                      <a:endParaRPr lang="fr-FR" sz="1000">
                        <a:latin typeface="Calibri"/>
                        <a:ea typeface="Calibri"/>
                        <a:cs typeface="Arial"/>
                      </a:endParaRPr>
                    </a:p>
                  </a:txBody>
                  <a:tcPr marL="60043" marR="600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b="1">
                          <a:solidFill>
                            <a:srgbClr val="000000"/>
                          </a:solidFill>
                          <a:latin typeface="Arial Narrow"/>
                          <a:ea typeface="Calibri"/>
                          <a:cs typeface="Calibri"/>
                        </a:rPr>
                        <a:t>9</a:t>
                      </a:r>
                      <a:endParaRPr lang="fr-FR" sz="1000">
                        <a:latin typeface="Calibri"/>
                        <a:ea typeface="Calibri"/>
                        <a:cs typeface="Arial"/>
                      </a:endParaRPr>
                    </a:p>
                  </a:txBody>
                  <a:tcPr marL="60043" marR="600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6601">
                <a:tc>
                  <a:txBody>
                    <a:bodyPr/>
                    <a:lstStyle/>
                    <a:p>
                      <a:pPr algn="ctr">
                        <a:lnSpc>
                          <a:spcPct val="107000"/>
                        </a:lnSpc>
                        <a:spcAft>
                          <a:spcPts val="0"/>
                        </a:spcAft>
                      </a:pPr>
                      <a:r>
                        <a:rPr lang="fr-FR" sz="1000">
                          <a:solidFill>
                            <a:srgbClr val="000000"/>
                          </a:solidFill>
                          <a:latin typeface="Arial Narrow"/>
                          <a:ea typeface="Calibri"/>
                          <a:cs typeface="Calibri"/>
                        </a:rPr>
                        <a:t>Marrakech-Safi</a:t>
                      </a:r>
                      <a:endParaRPr lang="fr-FR" sz="1000">
                        <a:latin typeface="Calibri"/>
                        <a:ea typeface="Calibri"/>
                        <a:cs typeface="Arial"/>
                      </a:endParaRPr>
                    </a:p>
                  </a:txBody>
                  <a:tcPr marL="60043" marR="600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0"/>
                        </a:spcAft>
                      </a:pPr>
                      <a:r>
                        <a:rPr lang="fr-FR" sz="1000">
                          <a:solidFill>
                            <a:srgbClr val="000000"/>
                          </a:solidFill>
                          <a:latin typeface="Arial Narrow"/>
                          <a:ea typeface="Calibri"/>
                          <a:cs typeface="Calibri"/>
                        </a:rPr>
                        <a:t>0</a:t>
                      </a:r>
                      <a:endParaRPr lang="fr-FR" sz="1000">
                        <a:latin typeface="Calibri"/>
                        <a:ea typeface="Calibri"/>
                        <a:cs typeface="Arial"/>
                      </a:endParaRPr>
                    </a:p>
                  </a:txBody>
                  <a:tcPr marL="60043" marR="600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0"/>
                        </a:spcAft>
                      </a:pPr>
                      <a:r>
                        <a:rPr lang="fr-FR" sz="1000">
                          <a:solidFill>
                            <a:srgbClr val="000000"/>
                          </a:solidFill>
                          <a:latin typeface="Arial Narrow"/>
                          <a:ea typeface="Calibri"/>
                          <a:cs typeface="Calibri"/>
                        </a:rPr>
                        <a:t>0</a:t>
                      </a:r>
                      <a:endParaRPr lang="fr-FR" sz="1000">
                        <a:latin typeface="Calibri"/>
                        <a:ea typeface="Calibri"/>
                        <a:cs typeface="Arial"/>
                      </a:endParaRPr>
                    </a:p>
                  </a:txBody>
                  <a:tcPr marL="60043" marR="600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0"/>
                        </a:spcAft>
                      </a:pPr>
                      <a:r>
                        <a:rPr lang="fr-FR" sz="1000">
                          <a:solidFill>
                            <a:srgbClr val="000000"/>
                          </a:solidFill>
                          <a:latin typeface="Arial Narrow"/>
                          <a:ea typeface="Calibri"/>
                          <a:cs typeface="Calibri"/>
                        </a:rPr>
                        <a:t>1</a:t>
                      </a:r>
                      <a:endParaRPr lang="fr-FR" sz="1000">
                        <a:latin typeface="Calibri"/>
                        <a:ea typeface="Calibri"/>
                        <a:cs typeface="Arial"/>
                      </a:endParaRPr>
                    </a:p>
                  </a:txBody>
                  <a:tcPr marL="60043" marR="600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0"/>
                        </a:spcAft>
                      </a:pPr>
                      <a:r>
                        <a:rPr lang="fr-FR" sz="1000">
                          <a:solidFill>
                            <a:srgbClr val="000000"/>
                          </a:solidFill>
                          <a:latin typeface="Arial Narrow"/>
                          <a:ea typeface="Calibri"/>
                          <a:cs typeface="Calibri"/>
                        </a:rPr>
                        <a:t>5</a:t>
                      </a:r>
                      <a:endParaRPr lang="fr-FR" sz="1000">
                        <a:latin typeface="Calibri"/>
                        <a:ea typeface="Calibri"/>
                        <a:cs typeface="Arial"/>
                      </a:endParaRPr>
                    </a:p>
                  </a:txBody>
                  <a:tcPr marL="60043" marR="600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0"/>
                        </a:spcAft>
                      </a:pPr>
                      <a:r>
                        <a:rPr lang="fr-FR" sz="1000">
                          <a:solidFill>
                            <a:srgbClr val="000000"/>
                          </a:solidFill>
                          <a:latin typeface="Arial Narrow"/>
                          <a:ea typeface="Calibri"/>
                          <a:cs typeface="Calibri"/>
                        </a:rPr>
                        <a:t>0</a:t>
                      </a:r>
                      <a:endParaRPr lang="fr-FR" sz="1000">
                        <a:latin typeface="Calibri"/>
                        <a:ea typeface="Calibri"/>
                        <a:cs typeface="Arial"/>
                      </a:endParaRPr>
                    </a:p>
                  </a:txBody>
                  <a:tcPr marL="60043" marR="600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0"/>
                        </a:spcAft>
                      </a:pPr>
                      <a:r>
                        <a:rPr lang="fr-FR" sz="1000">
                          <a:solidFill>
                            <a:srgbClr val="000000"/>
                          </a:solidFill>
                          <a:latin typeface="Arial Narrow"/>
                          <a:ea typeface="Calibri"/>
                          <a:cs typeface="Calibri"/>
                        </a:rPr>
                        <a:t>0</a:t>
                      </a:r>
                      <a:endParaRPr lang="fr-FR" sz="1000">
                        <a:latin typeface="Calibri"/>
                        <a:ea typeface="Calibri"/>
                        <a:cs typeface="Arial"/>
                      </a:endParaRPr>
                    </a:p>
                  </a:txBody>
                  <a:tcPr marL="60043" marR="600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0"/>
                        </a:spcAft>
                      </a:pPr>
                      <a:r>
                        <a:rPr lang="fr-FR" sz="1000">
                          <a:solidFill>
                            <a:srgbClr val="000000"/>
                          </a:solidFill>
                          <a:latin typeface="Arial Narrow"/>
                          <a:ea typeface="Calibri"/>
                          <a:cs typeface="Calibri"/>
                        </a:rPr>
                        <a:t>1</a:t>
                      </a:r>
                      <a:endParaRPr lang="fr-FR" sz="1000">
                        <a:latin typeface="Calibri"/>
                        <a:ea typeface="Calibri"/>
                        <a:cs typeface="Arial"/>
                      </a:endParaRPr>
                    </a:p>
                  </a:txBody>
                  <a:tcPr marL="60043" marR="600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0"/>
                        </a:spcAft>
                      </a:pPr>
                      <a:r>
                        <a:rPr lang="fr-FR" sz="1000" b="1">
                          <a:solidFill>
                            <a:srgbClr val="000000"/>
                          </a:solidFill>
                          <a:latin typeface="Arial Narrow"/>
                          <a:ea typeface="Calibri"/>
                          <a:cs typeface="Calibri"/>
                        </a:rPr>
                        <a:t>7</a:t>
                      </a:r>
                      <a:endParaRPr lang="fr-FR" sz="1000">
                        <a:latin typeface="Calibri"/>
                        <a:ea typeface="Calibri"/>
                        <a:cs typeface="Arial"/>
                      </a:endParaRPr>
                    </a:p>
                  </a:txBody>
                  <a:tcPr marL="60043" marR="600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r>
              <a:tr h="226601">
                <a:tc>
                  <a:txBody>
                    <a:bodyPr/>
                    <a:lstStyle/>
                    <a:p>
                      <a:pPr algn="ctr">
                        <a:lnSpc>
                          <a:spcPct val="107000"/>
                        </a:lnSpc>
                        <a:spcAft>
                          <a:spcPts val="0"/>
                        </a:spcAft>
                      </a:pPr>
                      <a:r>
                        <a:rPr lang="fr-FR" sz="1000">
                          <a:solidFill>
                            <a:srgbClr val="000000"/>
                          </a:solidFill>
                          <a:latin typeface="Arial Narrow"/>
                          <a:ea typeface="Calibri"/>
                          <a:cs typeface="Calibri"/>
                        </a:rPr>
                        <a:t>Souss-Massa</a:t>
                      </a:r>
                      <a:endParaRPr lang="fr-FR" sz="1000">
                        <a:latin typeface="Calibri"/>
                        <a:ea typeface="Calibri"/>
                        <a:cs typeface="Arial"/>
                      </a:endParaRPr>
                    </a:p>
                  </a:txBody>
                  <a:tcPr marL="60043" marR="600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solidFill>
                            <a:srgbClr val="000000"/>
                          </a:solidFill>
                          <a:latin typeface="Arial Narrow"/>
                          <a:ea typeface="Calibri"/>
                          <a:cs typeface="Calibri"/>
                        </a:rPr>
                        <a:t>0</a:t>
                      </a:r>
                      <a:endParaRPr lang="fr-FR" sz="1000">
                        <a:latin typeface="Calibri"/>
                        <a:ea typeface="Calibri"/>
                        <a:cs typeface="Arial"/>
                      </a:endParaRPr>
                    </a:p>
                  </a:txBody>
                  <a:tcPr marL="60043" marR="600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solidFill>
                            <a:srgbClr val="000000"/>
                          </a:solidFill>
                          <a:latin typeface="Arial Narrow"/>
                          <a:ea typeface="Calibri"/>
                          <a:cs typeface="Calibri"/>
                        </a:rPr>
                        <a:t>0</a:t>
                      </a:r>
                      <a:endParaRPr lang="fr-FR" sz="1000">
                        <a:latin typeface="Calibri"/>
                        <a:ea typeface="Calibri"/>
                        <a:cs typeface="Arial"/>
                      </a:endParaRPr>
                    </a:p>
                  </a:txBody>
                  <a:tcPr marL="60043" marR="600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solidFill>
                            <a:srgbClr val="000000"/>
                          </a:solidFill>
                          <a:latin typeface="Arial Narrow"/>
                          <a:ea typeface="Calibri"/>
                          <a:cs typeface="Calibri"/>
                        </a:rPr>
                        <a:t>0</a:t>
                      </a:r>
                      <a:endParaRPr lang="fr-FR" sz="1000">
                        <a:latin typeface="Calibri"/>
                        <a:ea typeface="Calibri"/>
                        <a:cs typeface="Arial"/>
                      </a:endParaRPr>
                    </a:p>
                  </a:txBody>
                  <a:tcPr marL="60043" marR="600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solidFill>
                            <a:srgbClr val="000000"/>
                          </a:solidFill>
                          <a:latin typeface="Arial Narrow"/>
                          <a:ea typeface="Calibri"/>
                          <a:cs typeface="Calibri"/>
                        </a:rPr>
                        <a:t>1</a:t>
                      </a:r>
                      <a:endParaRPr lang="fr-FR" sz="1000">
                        <a:latin typeface="Calibri"/>
                        <a:ea typeface="Calibri"/>
                        <a:cs typeface="Arial"/>
                      </a:endParaRPr>
                    </a:p>
                  </a:txBody>
                  <a:tcPr marL="60043" marR="600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solidFill>
                            <a:srgbClr val="000000"/>
                          </a:solidFill>
                          <a:latin typeface="Arial Narrow"/>
                          <a:ea typeface="Calibri"/>
                          <a:cs typeface="Calibri"/>
                        </a:rPr>
                        <a:t>4</a:t>
                      </a:r>
                      <a:endParaRPr lang="fr-FR" sz="1000">
                        <a:latin typeface="Calibri"/>
                        <a:ea typeface="Calibri"/>
                        <a:cs typeface="Arial"/>
                      </a:endParaRPr>
                    </a:p>
                  </a:txBody>
                  <a:tcPr marL="60043" marR="600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solidFill>
                            <a:srgbClr val="000000"/>
                          </a:solidFill>
                          <a:latin typeface="Arial Narrow"/>
                          <a:ea typeface="Calibri"/>
                          <a:cs typeface="Calibri"/>
                        </a:rPr>
                        <a:t>0</a:t>
                      </a:r>
                      <a:endParaRPr lang="fr-FR" sz="1000">
                        <a:latin typeface="Calibri"/>
                        <a:ea typeface="Calibri"/>
                        <a:cs typeface="Arial"/>
                      </a:endParaRPr>
                    </a:p>
                  </a:txBody>
                  <a:tcPr marL="60043" marR="600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solidFill>
                            <a:srgbClr val="000000"/>
                          </a:solidFill>
                          <a:latin typeface="Arial Narrow"/>
                          <a:ea typeface="Calibri"/>
                          <a:cs typeface="Calibri"/>
                        </a:rPr>
                        <a:t>1</a:t>
                      </a:r>
                      <a:endParaRPr lang="fr-FR" sz="1000">
                        <a:latin typeface="Calibri"/>
                        <a:ea typeface="Calibri"/>
                        <a:cs typeface="Arial"/>
                      </a:endParaRPr>
                    </a:p>
                  </a:txBody>
                  <a:tcPr marL="60043" marR="600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b="1">
                          <a:solidFill>
                            <a:srgbClr val="000000"/>
                          </a:solidFill>
                          <a:latin typeface="Arial Narrow"/>
                          <a:ea typeface="Calibri"/>
                          <a:cs typeface="Calibri"/>
                        </a:rPr>
                        <a:t>6</a:t>
                      </a:r>
                      <a:endParaRPr lang="fr-FR" sz="1000">
                        <a:latin typeface="Calibri"/>
                        <a:ea typeface="Calibri"/>
                        <a:cs typeface="Arial"/>
                      </a:endParaRPr>
                    </a:p>
                  </a:txBody>
                  <a:tcPr marL="60043" marR="600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6601">
                <a:tc>
                  <a:txBody>
                    <a:bodyPr/>
                    <a:lstStyle/>
                    <a:p>
                      <a:pPr algn="ctr">
                        <a:lnSpc>
                          <a:spcPct val="107000"/>
                        </a:lnSpc>
                        <a:spcAft>
                          <a:spcPts val="0"/>
                        </a:spcAft>
                      </a:pPr>
                      <a:r>
                        <a:rPr lang="fr-FR" sz="1000">
                          <a:solidFill>
                            <a:srgbClr val="000000"/>
                          </a:solidFill>
                          <a:latin typeface="Arial Narrow"/>
                          <a:ea typeface="Times New Roman"/>
                          <a:cs typeface="Calibri"/>
                        </a:rPr>
                        <a:t>Total général</a:t>
                      </a:r>
                      <a:endParaRPr lang="fr-FR" sz="1000">
                        <a:latin typeface="Calibri"/>
                        <a:ea typeface="Calibri"/>
                        <a:cs typeface="Arial"/>
                      </a:endParaRPr>
                    </a:p>
                  </a:txBody>
                  <a:tcPr marL="60043" marR="600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0"/>
                        </a:spcAft>
                      </a:pPr>
                      <a:r>
                        <a:rPr lang="fr-FR" sz="1000" b="1">
                          <a:solidFill>
                            <a:srgbClr val="000000"/>
                          </a:solidFill>
                          <a:latin typeface="Arial Narrow"/>
                          <a:ea typeface="Times New Roman"/>
                          <a:cs typeface="Calibri"/>
                        </a:rPr>
                        <a:t>18</a:t>
                      </a:r>
                      <a:endParaRPr lang="fr-FR" sz="1000">
                        <a:latin typeface="Calibri"/>
                        <a:ea typeface="Calibri"/>
                        <a:cs typeface="Arial"/>
                      </a:endParaRPr>
                    </a:p>
                  </a:txBody>
                  <a:tcPr marL="60043" marR="600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0"/>
                        </a:spcAft>
                      </a:pPr>
                      <a:r>
                        <a:rPr lang="fr-FR" sz="1000" b="1">
                          <a:solidFill>
                            <a:srgbClr val="000000"/>
                          </a:solidFill>
                          <a:latin typeface="Arial Narrow"/>
                          <a:ea typeface="Times New Roman"/>
                          <a:cs typeface="Calibri"/>
                        </a:rPr>
                        <a:t>20</a:t>
                      </a:r>
                      <a:endParaRPr lang="fr-FR" sz="1000">
                        <a:latin typeface="Calibri"/>
                        <a:ea typeface="Calibri"/>
                        <a:cs typeface="Arial"/>
                      </a:endParaRPr>
                    </a:p>
                  </a:txBody>
                  <a:tcPr marL="60043" marR="600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0"/>
                        </a:spcAft>
                      </a:pPr>
                      <a:r>
                        <a:rPr lang="fr-FR" sz="1000" b="1">
                          <a:solidFill>
                            <a:srgbClr val="000000"/>
                          </a:solidFill>
                          <a:latin typeface="Arial Narrow"/>
                          <a:ea typeface="Times New Roman"/>
                          <a:cs typeface="Calibri"/>
                        </a:rPr>
                        <a:t>20</a:t>
                      </a:r>
                      <a:endParaRPr lang="fr-FR" sz="1000">
                        <a:latin typeface="Calibri"/>
                        <a:ea typeface="Calibri"/>
                        <a:cs typeface="Arial"/>
                      </a:endParaRPr>
                    </a:p>
                  </a:txBody>
                  <a:tcPr marL="60043" marR="600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0"/>
                        </a:spcAft>
                      </a:pPr>
                      <a:r>
                        <a:rPr lang="fr-FR" sz="1000" b="1">
                          <a:solidFill>
                            <a:srgbClr val="000000"/>
                          </a:solidFill>
                          <a:latin typeface="Arial Narrow"/>
                          <a:ea typeface="Times New Roman"/>
                          <a:cs typeface="Calibri"/>
                        </a:rPr>
                        <a:t>74</a:t>
                      </a:r>
                      <a:endParaRPr lang="fr-FR" sz="1000">
                        <a:latin typeface="Calibri"/>
                        <a:ea typeface="Calibri"/>
                        <a:cs typeface="Arial"/>
                      </a:endParaRPr>
                    </a:p>
                  </a:txBody>
                  <a:tcPr marL="60043" marR="600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0"/>
                        </a:spcAft>
                      </a:pPr>
                      <a:r>
                        <a:rPr lang="fr-FR" sz="1000" b="1">
                          <a:solidFill>
                            <a:srgbClr val="000000"/>
                          </a:solidFill>
                          <a:latin typeface="Arial Narrow"/>
                          <a:ea typeface="Times New Roman"/>
                          <a:cs typeface="Calibri"/>
                        </a:rPr>
                        <a:t>90</a:t>
                      </a:r>
                      <a:endParaRPr lang="fr-FR" sz="1000">
                        <a:latin typeface="Calibri"/>
                        <a:ea typeface="Calibri"/>
                        <a:cs typeface="Arial"/>
                      </a:endParaRPr>
                    </a:p>
                  </a:txBody>
                  <a:tcPr marL="60043" marR="600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0"/>
                        </a:spcAft>
                      </a:pPr>
                      <a:r>
                        <a:rPr lang="fr-FR" sz="1000" b="1">
                          <a:solidFill>
                            <a:srgbClr val="000000"/>
                          </a:solidFill>
                          <a:latin typeface="Arial Narrow"/>
                          <a:ea typeface="Times New Roman"/>
                          <a:cs typeface="Calibri"/>
                        </a:rPr>
                        <a:t>15</a:t>
                      </a:r>
                      <a:endParaRPr lang="fr-FR" sz="1000">
                        <a:latin typeface="Calibri"/>
                        <a:ea typeface="Calibri"/>
                        <a:cs typeface="Arial"/>
                      </a:endParaRPr>
                    </a:p>
                  </a:txBody>
                  <a:tcPr marL="60043" marR="600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0"/>
                        </a:spcAft>
                      </a:pPr>
                      <a:r>
                        <a:rPr lang="fr-FR" sz="1000" b="1">
                          <a:solidFill>
                            <a:srgbClr val="000000"/>
                          </a:solidFill>
                          <a:latin typeface="Arial Narrow"/>
                          <a:ea typeface="Times New Roman"/>
                          <a:cs typeface="Calibri"/>
                        </a:rPr>
                        <a:t>21</a:t>
                      </a:r>
                      <a:endParaRPr lang="fr-FR" sz="1000">
                        <a:latin typeface="Calibri"/>
                        <a:ea typeface="Calibri"/>
                        <a:cs typeface="Arial"/>
                      </a:endParaRPr>
                    </a:p>
                  </a:txBody>
                  <a:tcPr marL="60043" marR="600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0"/>
                        </a:spcAft>
                      </a:pPr>
                      <a:r>
                        <a:rPr lang="fr-FR" sz="1000" b="1" dirty="0">
                          <a:solidFill>
                            <a:srgbClr val="000000"/>
                          </a:solidFill>
                          <a:latin typeface="Arial Narrow"/>
                          <a:ea typeface="Times New Roman"/>
                          <a:cs typeface="Calibri"/>
                        </a:rPr>
                        <a:t>258</a:t>
                      </a:r>
                      <a:endParaRPr lang="fr-FR" sz="1000" dirty="0">
                        <a:latin typeface="Calibri"/>
                        <a:ea typeface="Calibri"/>
                        <a:cs typeface="Arial"/>
                      </a:endParaRPr>
                    </a:p>
                  </a:txBody>
                  <a:tcPr marL="60043" marR="600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nvGraphicFramePr>
        <p:xfrm>
          <a:off x="1972310" y="1619250"/>
          <a:ext cx="5199380" cy="1905000"/>
        </p:xfrm>
        <a:graphic>
          <a:graphicData uri="http://schemas.openxmlformats.org/drawingml/2006/table">
            <a:tbl>
              <a:tblPr/>
              <a:tblGrid>
                <a:gridCol w="2186305"/>
                <a:gridCol w="2061210"/>
                <a:gridCol w="951865"/>
              </a:tblGrid>
              <a:tr h="190500">
                <a:tc>
                  <a:txBody>
                    <a:bodyPr/>
                    <a:lstStyle/>
                    <a:p>
                      <a:pPr>
                        <a:lnSpc>
                          <a:spcPct val="107000"/>
                        </a:lnSpc>
                        <a:spcAft>
                          <a:spcPts val="0"/>
                        </a:spcAft>
                      </a:pPr>
                      <a:r>
                        <a:rPr lang="fr-FR" sz="1000" b="1">
                          <a:solidFill>
                            <a:srgbClr val="444444"/>
                          </a:solidFill>
                          <a:latin typeface="Arial"/>
                          <a:ea typeface="Times New Roman"/>
                          <a:cs typeface="Arial"/>
                        </a:rPr>
                        <a:t>Région</a:t>
                      </a:r>
                      <a:endParaRPr lang="fr-FR" sz="1100">
                        <a:latin typeface="Calibri"/>
                        <a:ea typeface="Calibri"/>
                        <a:cs typeface="Arial"/>
                      </a:endParaRPr>
                    </a:p>
                  </a:txBody>
                  <a:tcPr marL="68580" marR="68580" marT="0" marB="0">
                    <a:lnL>
                      <a:noFill/>
                    </a:lnL>
                    <a:lnR>
                      <a:noFill/>
                    </a:lnR>
                    <a:lnT>
                      <a:noFill/>
                    </a:lnT>
                    <a:lnB w="19050" cap="flat" cmpd="sng" algn="ctr">
                      <a:solidFill>
                        <a:srgbClr val="9CC2E5"/>
                      </a:solidFill>
                      <a:prstDash val="solid"/>
                      <a:round/>
                      <a:headEnd type="none" w="med" len="med"/>
                      <a:tailEnd type="none" w="med" len="med"/>
                    </a:lnB>
                    <a:solidFill>
                      <a:srgbClr val="FFFFFF"/>
                    </a:solidFill>
                  </a:tcPr>
                </a:tc>
                <a:tc>
                  <a:txBody>
                    <a:bodyPr/>
                    <a:lstStyle/>
                    <a:p>
                      <a:pPr algn="ctr">
                        <a:lnSpc>
                          <a:spcPct val="107000"/>
                        </a:lnSpc>
                        <a:spcAft>
                          <a:spcPts val="0"/>
                        </a:spcAft>
                      </a:pPr>
                      <a:r>
                        <a:rPr lang="fr-FR" sz="1000" b="1">
                          <a:solidFill>
                            <a:srgbClr val="444444"/>
                          </a:solidFill>
                          <a:latin typeface="Arial"/>
                          <a:ea typeface="Times New Roman"/>
                          <a:cs typeface="Arial"/>
                        </a:rPr>
                        <a:t>Nombre d'OCF</a:t>
                      </a:r>
                      <a:endParaRPr lang="fr-FR" sz="1100">
                        <a:latin typeface="Calibri"/>
                        <a:ea typeface="Calibri"/>
                        <a:cs typeface="Arial"/>
                      </a:endParaRPr>
                    </a:p>
                  </a:txBody>
                  <a:tcPr marL="68580" marR="68580" marT="0" marB="0">
                    <a:lnL>
                      <a:noFill/>
                    </a:lnL>
                    <a:lnR>
                      <a:noFill/>
                    </a:lnR>
                    <a:lnT>
                      <a:noFill/>
                    </a:lnT>
                    <a:lnB w="19050" cap="flat" cmpd="sng" algn="ctr">
                      <a:solidFill>
                        <a:srgbClr val="9CC2E5"/>
                      </a:solidFill>
                      <a:prstDash val="solid"/>
                      <a:round/>
                      <a:headEnd type="none" w="med" len="med"/>
                      <a:tailEnd type="none" w="med" len="med"/>
                    </a:lnB>
                    <a:solidFill>
                      <a:srgbClr val="FFFFFF"/>
                    </a:solidFill>
                  </a:tcPr>
                </a:tc>
                <a:tc>
                  <a:txBody>
                    <a:bodyPr/>
                    <a:lstStyle/>
                    <a:p>
                      <a:pPr algn="ctr">
                        <a:lnSpc>
                          <a:spcPct val="107000"/>
                        </a:lnSpc>
                        <a:spcAft>
                          <a:spcPts val="0"/>
                        </a:spcAft>
                      </a:pPr>
                      <a:r>
                        <a:rPr lang="fr-FR" sz="1000" b="1">
                          <a:solidFill>
                            <a:srgbClr val="444444"/>
                          </a:solidFill>
                          <a:latin typeface="Arial"/>
                          <a:ea typeface="Times New Roman"/>
                          <a:cs typeface="Arial"/>
                        </a:rPr>
                        <a:t>Pourcentage</a:t>
                      </a:r>
                      <a:endParaRPr lang="fr-FR" sz="1100">
                        <a:latin typeface="Calibri"/>
                        <a:ea typeface="Calibri"/>
                        <a:cs typeface="Arial"/>
                      </a:endParaRPr>
                    </a:p>
                  </a:txBody>
                  <a:tcPr marL="68580" marR="68580" marT="0" marB="0">
                    <a:lnL>
                      <a:noFill/>
                    </a:lnL>
                    <a:lnR>
                      <a:noFill/>
                    </a:lnR>
                    <a:lnT>
                      <a:noFill/>
                    </a:lnT>
                    <a:lnB w="19050" cap="flat" cmpd="sng" algn="ctr">
                      <a:solidFill>
                        <a:srgbClr val="9CC2E5"/>
                      </a:solidFill>
                      <a:prstDash val="solid"/>
                      <a:round/>
                      <a:headEnd type="none" w="med" len="med"/>
                      <a:tailEnd type="none" w="med" len="med"/>
                    </a:lnB>
                    <a:solidFill>
                      <a:srgbClr val="FFFFFF"/>
                    </a:solidFill>
                  </a:tcPr>
                </a:tc>
              </a:tr>
              <a:tr h="190500">
                <a:tc>
                  <a:txBody>
                    <a:bodyPr/>
                    <a:lstStyle/>
                    <a:p>
                      <a:pPr>
                        <a:lnSpc>
                          <a:spcPct val="107000"/>
                        </a:lnSpc>
                        <a:spcAft>
                          <a:spcPts val="0"/>
                        </a:spcAft>
                      </a:pPr>
                      <a:r>
                        <a:rPr lang="fr-FR" sz="1000" b="1">
                          <a:solidFill>
                            <a:srgbClr val="444444"/>
                          </a:solidFill>
                          <a:latin typeface="Arial"/>
                          <a:ea typeface="Times New Roman"/>
                          <a:cs typeface="Arial"/>
                        </a:rPr>
                        <a:t>Casablanca-Settat</a:t>
                      </a:r>
                      <a:endParaRPr lang="fr-FR" sz="1100">
                        <a:latin typeface="Calibri"/>
                        <a:ea typeface="Calibri"/>
                        <a:cs typeface="Arial"/>
                      </a:endParaRPr>
                    </a:p>
                  </a:txBody>
                  <a:tcPr marL="68580" marR="68580" marT="0" marB="0">
                    <a:lnL>
                      <a:noFill/>
                    </a:lnL>
                    <a:lnR w="12700" cap="flat" cmpd="sng" algn="ctr">
                      <a:solidFill>
                        <a:srgbClr val="9CC2E5"/>
                      </a:solidFill>
                      <a:prstDash val="solid"/>
                      <a:round/>
                      <a:headEnd type="none" w="med" len="med"/>
                      <a:tailEnd type="none" w="med" len="med"/>
                    </a:lnR>
                    <a:lnT w="1905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ctr">
                        <a:lnSpc>
                          <a:spcPct val="107000"/>
                        </a:lnSpc>
                        <a:spcAft>
                          <a:spcPts val="0"/>
                        </a:spcAft>
                      </a:pPr>
                      <a:r>
                        <a:rPr lang="fr-FR" sz="1000">
                          <a:solidFill>
                            <a:srgbClr val="444444"/>
                          </a:solidFill>
                          <a:latin typeface="Arial"/>
                          <a:ea typeface="Times New Roman"/>
                          <a:cs typeface="Arial"/>
                        </a:rPr>
                        <a:t>355</a:t>
                      </a:r>
                      <a:endParaRPr lang="fr-FR" sz="1100">
                        <a:latin typeface="Calibri"/>
                        <a:ea typeface="Calibri"/>
                        <a:cs typeface="Arial"/>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905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ctr">
                        <a:lnSpc>
                          <a:spcPct val="107000"/>
                        </a:lnSpc>
                        <a:spcAft>
                          <a:spcPts val="0"/>
                        </a:spcAft>
                      </a:pPr>
                      <a:r>
                        <a:rPr lang="fr-FR" sz="1000">
                          <a:solidFill>
                            <a:srgbClr val="444444"/>
                          </a:solidFill>
                          <a:latin typeface="Arial"/>
                          <a:ea typeface="Times New Roman"/>
                          <a:cs typeface="Arial"/>
                        </a:rPr>
                        <a:t>71,00%</a:t>
                      </a:r>
                      <a:endParaRPr lang="fr-FR" sz="1100">
                        <a:latin typeface="Calibri"/>
                        <a:ea typeface="Calibri"/>
                        <a:cs typeface="Arial"/>
                      </a:endParaRPr>
                    </a:p>
                  </a:txBody>
                  <a:tcPr marL="68580" marR="68580" marT="0" marB="0" anchor="b">
                    <a:lnL w="12700" cap="flat" cmpd="sng" algn="ctr">
                      <a:solidFill>
                        <a:srgbClr val="9CC2E5"/>
                      </a:solidFill>
                      <a:prstDash val="solid"/>
                      <a:round/>
                      <a:headEnd type="none" w="med" len="med"/>
                      <a:tailEnd type="none" w="med" len="med"/>
                    </a:lnL>
                    <a:lnR>
                      <a:noFill/>
                    </a:lnR>
                    <a:lnT w="1905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r>
              <a:tr h="190500">
                <a:tc>
                  <a:txBody>
                    <a:bodyPr/>
                    <a:lstStyle/>
                    <a:p>
                      <a:pPr>
                        <a:lnSpc>
                          <a:spcPct val="107000"/>
                        </a:lnSpc>
                        <a:spcAft>
                          <a:spcPts val="0"/>
                        </a:spcAft>
                      </a:pPr>
                      <a:r>
                        <a:rPr lang="fr-FR" sz="1000" b="1">
                          <a:solidFill>
                            <a:srgbClr val="444444"/>
                          </a:solidFill>
                          <a:latin typeface="Arial"/>
                          <a:ea typeface="Times New Roman"/>
                          <a:cs typeface="Arial"/>
                        </a:rPr>
                        <a:t>Rabat-Salé-Kénitra</a:t>
                      </a:r>
                      <a:endParaRPr lang="fr-FR" sz="1100">
                        <a:latin typeface="Calibri"/>
                        <a:ea typeface="Calibri"/>
                        <a:cs typeface="Arial"/>
                      </a:endParaRPr>
                    </a:p>
                  </a:txBody>
                  <a:tcPr marL="68580" marR="68580" marT="0" marB="0">
                    <a:lnL>
                      <a:noFill/>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a:lnSpc>
                          <a:spcPct val="107000"/>
                        </a:lnSpc>
                        <a:spcAft>
                          <a:spcPts val="0"/>
                        </a:spcAft>
                      </a:pPr>
                      <a:r>
                        <a:rPr lang="fr-FR" sz="1000">
                          <a:solidFill>
                            <a:srgbClr val="444444"/>
                          </a:solidFill>
                          <a:latin typeface="Arial"/>
                          <a:ea typeface="Times New Roman"/>
                          <a:cs typeface="Arial"/>
                        </a:rPr>
                        <a:t>65</a:t>
                      </a:r>
                      <a:endParaRPr lang="fr-FR" sz="1100">
                        <a:latin typeface="Calibri"/>
                        <a:ea typeface="Calibri"/>
                        <a:cs typeface="Arial"/>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a:lnSpc>
                          <a:spcPct val="107000"/>
                        </a:lnSpc>
                        <a:spcAft>
                          <a:spcPts val="0"/>
                        </a:spcAft>
                      </a:pPr>
                      <a:r>
                        <a:rPr lang="fr-FR" sz="1000">
                          <a:solidFill>
                            <a:srgbClr val="444444"/>
                          </a:solidFill>
                          <a:latin typeface="Arial"/>
                          <a:ea typeface="Times New Roman"/>
                          <a:cs typeface="Arial"/>
                        </a:rPr>
                        <a:t>13,00%</a:t>
                      </a:r>
                      <a:endParaRPr lang="fr-FR" sz="1100">
                        <a:latin typeface="Calibri"/>
                        <a:ea typeface="Calibri"/>
                        <a:cs typeface="Arial"/>
                      </a:endParaRPr>
                    </a:p>
                  </a:txBody>
                  <a:tcPr marL="68580" marR="68580" marT="0" marB="0" anchor="b">
                    <a:lnL w="12700" cap="flat" cmpd="sng" algn="ctr">
                      <a:solidFill>
                        <a:srgbClr val="9CC2E5"/>
                      </a:solidFill>
                      <a:prstDash val="solid"/>
                      <a:round/>
                      <a:headEnd type="none" w="med" len="med"/>
                      <a:tailEnd type="none" w="med" len="med"/>
                    </a:lnL>
                    <a:lnR>
                      <a:noFill/>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r>
              <a:tr h="190500">
                <a:tc>
                  <a:txBody>
                    <a:bodyPr/>
                    <a:lstStyle/>
                    <a:p>
                      <a:pPr>
                        <a:lnSpc>
                          <a:spcPct val="107000"/>
                        </a:lnSpc>
                        <a:spcAft>
                          <a:spcPts val="0"/>
                        </a:spcAft>
                      </a:pPr>
                      <a:r>
                        <a:rPr lang="fr-FR" sz="1000" b="1">
                          <a:solidFill>
                            <a:srgbClr val="444444"/>
                          </a:solidFill>
                          <a:latin typeface="Arial"/>
                          <a:ea typeface="Times New Roman"/>
                          <a:cs typeface="Arial"/>
                        </a:rPr>
                        <a:t>Tanger-Tétouan-Al Hoceïma</a:t>
                      </a:r>
                      <a:endParaRPr lang="fr-FR" sz="1100">
                        <a:latin typeface="Calibri"/>
                        <a:ea typeface="Calibri"/>
                        <a:cs typeface="Arial"/>
                      </a:endParaRPr>
                    </a:p>
                  </a:txBody>
                  <a:tcPr marL="68580" marR="68580" marT="0" marB="0">
                    <a:lnL>
                      <a:noFill/>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ctr">
                        <a:lnSpc>
                          <a:spcPct val="107000"/>
                        </a:lnSpc>
                        <a:spcAft>
                          <a:spcPts val="0"/>
                        </a:spcAft>
                      </a:pPr>
                      <a:r>
                        <a:rPr lang="fr-FR" sz="1000">
                          <a:solidFill>
                            <a:srgbClr val="444444"/>
                          </a:solidFill>
                          <a:latin typeface="Arial"/>
                          <a:ea typeface="Times New Roman"/>
                          <a:cs typeface="Arial"/>
                        </a:rPr>
                        <a:t>40</a:t>
                      </a:r>
                      <a:endParaRPr lang="fr-FR" sz="1100">
                        <a:latin typeface="Calibri"/>
                        <a:ea typeface="Calibri"/>
                        <a:cs typeface="Arial"/>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ctr">
                        <a:lnSpc>
                          <a:spcPct val="107000"/>
                        </a:lnSpc>
                        <a:spcAft>
                          <a:spcPts val="0"/>
                        </a:spcAft>
                      </a:pPr>
                      <a:r>
                        <a:rPr lang="fr-FR" sz="1000">
                          <a:solidFill>
                            <a:srgbClr val="444444"/>
                          </a:solidFill>
                          <a:latin typeface="Arial"/>
                          <a:ea typeface="Times New Roman"/>
                          <a:cs typeface="Arial"/>
                        </a:rPr>
                        <a:t>8,00%</a:t>
                      </a:r>
                      <a:endParaRPr lang="fr-FR" sz="1100">
                        <a:latin typeface="Calibri"/>
                        <a:ea typeface="Calibri"/>
                        <a:cs typeface="Arial"/>
                      </a:endParaRPr>
                    </a:p>
                  </a:txBody>
                  <a:tcPr marL="68580" marR="68580" marT="0" marB="0" anchor="b">
                    <a:lnL w="12700" cap="flat" cmpd="sng" algn="ctr">
                      <a:solidFill>
                        <a:srgbClr val="9CC2E5"/>
                      </a:solidFill>
                      <a:prstDash val="solid"/>
                      <a:round/>
                      <a:headEnd type="none" w="med" len="med"/>
                      <a:tailEnd type="none" w="med" len="med"/>
                    </a:lnL>
                    <a:lnR>
                      <a:noFill/>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r>
              <a:tr h="190500">
                <a:tc>
                  <a:txBody>
                    <a:bodyPr/>
                    <a:lstStyle/>
                    <a:p>
                      <a:pPr>
                        <a:lnSpc>
                          <a:spcPct val="107000"/>
                        </a:lnSpc>
                        <a:spcAft>
                          <a:spcPts val="0"/>
                        </a:spcAft>
                      </a:pPr>
                      <a:r>
                        <a:rPr lang="fr-FR" sz="1000" b="1">
                          <a:solidFill>
                            <a:srgbClr val="444444"/>
                          </a:solidFill>
                          <a:latin typeface="Arial"/>
                          <a:ea typeface="Times New Roman"/>
                          <a:cs typeface="Arial"/>
                        </a:rPr>
                        <a:t>Fès-Meknès</a:t>
                      </a:r>
                      <a:endParaRPr lang="fr-FR" sz="1100">
                        <a:latin typeface="Calibri"/>
                        <a:ea typeface="Calibri"/>
                        <a:cs typeface="Arial"/>
                      </a:endParaRPr>
                    </a:p>
                  </a:txBody>
                  <a:tcPr marL="68580" marR="68580" marT="0" marB="0">
                    <a:lnL>
                      <a:noFill/>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a:lnSpc>
                          <a:spcPct val="107000"/>
                        </a:lnSpc>
                        <a:spcAft>
                          <a:spcPts val="0"/>
                        </a:spcAft>
                      </a:pPr>
                      <a:r>
                        <a:rPr lang="fr-FR" sz="1000">
                          <a:solidFill>
                            <a:srgbClr val="444444"/>
                          </a:solidFill>
                          <a:latin typeface="Arial"/>
                          <a:ea typeface="Times New Roman"/>
                          <a:cs typeface="Arial"/>
                        </a:rPr>
                        <a:t>11</a:t>
                      </a:r>
                      <a:endParaRPr lang="fr-FR" sz="1100">
                        <a:latin typeface="Calibri"/>
                        <a:ea typeface="Calibri"/>
                        <a:cs typeface="Arial"/>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a:lnSpc>
                          <a:spcPct val="107000"/>
                        </a:lnSpc>
                        <a:spcAft>
                          <a:spcPts val="0"/>
                        </a:spcAft>
                      </a:pPr>
                      <a:r>
                        <a:rPr lang="fr-FR" sz="1000">
                          <a:solidFill>
                            <a:srgbClr val="444444"/>
                          </a:solidFill>
                          <a:latin typeface="Arial"/>
                          <a:ea typeface="Times New Roman"/>
                          <a:cs typeface="Arial"/>
                        </a:rPr>
                        <a:t>2,20%</a:t>
                      </a:r>
                      <a:endParaRPr lang="fr-FR" sz="1100">
                        <a:latin typeface="Calibri"/>
                        <a:ea typeface="Calibri"/>
                        <a:cs typeface="Arial"/>
                      </a:endParaRPr>
                    </a:p>
                  </a:txBody>
                  <a:tcPr marL="68580" marR="68580" marT="0" marB="0" anchor="b">
                    <a:lnL w="12700" cap="flat" cmpd="sng" algn="ctr">
                      <a:solidFill>
                        <a:srgbClr val="9CC2E5"/>
                      </a:solidFill>
                      <a:prstDash val="solid"/>
                      <a:round/>
                      <a:headEnd type="none" w="med" len="med"/>
                      <a:tailEnd type="none" w="med" len="med"/>
                    </a:lnL>
                    <a:lnR>
                      <a:noFill/>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r>
              <a:tr h="190500">
                <a:tc>
                  <a:txBody>
                    <a:bodyPr/>
                    <a:lstStyle/>
                    <a:p>
                      <a:pPr>
                        <a:lnSpc>
                          <a:spcPct val="107000"/>
                        </a:lnSpc>
                        <a:spcAft>
                          <a:spcPts val="0"/>
                        </a:spcAft>
                      </a:pPr>
                      <a:r>
                        <a:rPr lang="fr-FR" sz="1000" b="1">
                          <a:solidFill>
                            <a:srgbClr val="444444"/>
                          </a:solidFill>
                          <a:latin typeface="Arial"/>
                          <a:ea typeface="Times New Roman"/>
                          <a:cs typeface="Arial"/>
                        </a:rPr>
                        <a:t>Marrakech-Safi</a:t>
                      </a:r>
                      <a:endParaRPr lang="fr-FR" sz="1100">
                        <a:latin typeface="Calibri"/>
                        <a:ea typeface="Calibri"/>
                        <a:cs typeface="Arial"/>
                      </a:endParaRPr>
                    </a:p>
                  </a:txBody>
                  <a:tcPr marL="68580" marR="68580" marT="0" marB="0">
                    <a:lnL>
                      <a:noFill/>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ctr">
                        <a:lnSpc>
                          <a:spcPct val="107000"/>
                        </a:lnSpc>
                        <a:spcAft>
                          <a:spcPts val="0"/>
                        </a:spcAft>
                      </a:pPr>
                      <a:r>
                        <a:rPr lang="fr-FR" sz="1000">
                          <a:solidFill>
                            <a:srgbClr val="444444"/>
                          </a:solidFill>
                          <a:latin typeface="Arial"/>
                          <a:ea typeface="Times New Roman"/>
                          <a:cs typeface="Arial"/>
                        </a:rPr>
                        <a:t>11</a:t>
                      </a:r>
                      <a:endParaRPr lang="fr-FR" sz="1100">
                        <a:latin typeface="Calibri"/>
                        <a:ea typeface="Calibri"/>
                        <a:cs typeface="Arial"/>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ctr">
                        <a:lnSpc>
                          <a:spcPct val="107000"/>
                        </a:lnSpc>
                        <a:spcAft>
                          <a:spcPts val="0"/>
                        </a:spcAft>
                      </a:pPr>
                      <a:r>
                        <a:rPr lang="fr-FR" sz="1000">
                          <a:solidFill>
                            <a:srgbClr val="444444"/>
                          </a:solidFill>
                          <a:latin typeface="Arial"/>
                          <a:ea typeface="Times New Roman"/>
                          <a:cs typeface="Arial"/>
                        </a:rPr>
                        <a:t>2,20%</a:t>
                      </a:r>
                      <a:endParaRPr lang="fr-FR" sz="1100">
                        <a:latin typeface="Calibri"/>
                        <a:ea typeface="Calibri"/>
                        <a:cs typeface="Arial"/>
                      </a:endParaRPr>
                    </a:p>
                  </a:txBody>
                  <a:tcPr marL="68580" marR="68580" marT="0" marB="0" anchor="b">
                    <a:lnL w="12700" cap="flat" cmpd="sng" algn="ctr">
                      <a:solidFill>
                        <a:srgbClr val="9CC2E5"/>
                      </a:solidFill>
                      <a:prstDash val="solid"/>
                      <a:round/>
                      <a:headEnd type="none" w="med" len="med"/>
                      <a:tailEnd type="none" w="med" len="med"/>
                    </a:lnL>
                    <a:lnR>
                      <a:noFill/>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r>
              <a:tr h="190500">
                <a:tc>
                  <a:txBody>
                    <a:bodyPr/>
                    <a:lstStyle/>
                    <a:p>
                      <a:pPr>
                        <a:lnSpc>
                          <a:spcPct val="107000"/>
                        </a:lnSpc>
                        <a:spcAft>
                          <a:spcPts val="0"/>
                        </a:spcAft>
                      </a:pPr>
                      <a:r>
                        <a:rPr lang="fr-FR" sz="1000" b="1">
                          <a:solidFill>
                            <a:srgbClr val="444444"/>
                          </a:solidFill>
                          <a:latin typeface="Arial"/>
                          <a:ea typeface="Times New Roman"/>
                          <a:cs typeface="Arial"/>
                        </a:rPr>
                        <a:t>Souss-Massa</a:t>
                      </a:r>
                      <a:endParaRPr lang="fr-FR" sz="1100">
                        <a:latin typeface="Calibri"/>
                        <a:ea typeface="Calibri"/>
                        <a:cs typeface="Arial"/>
                      </a:endParaRPr>
                    </a:p>
                  </a:txBody>
                  <a:tcPr marL="68580" marR="68580" marT="0" marB="0">
                    <a:lnL>
                      <a:noFill/>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a:lnSpc>
                          <a:spcPct val="107000"/>
                        </a:lnSpc>
                        <a:spcAft>
                          <a:spcPts val="0"/>
                        </a:spcAft>
                      </a:pPr>
                      <a:r>
                        <a:rPr lang="fr-FR" sz="1000">
                          <a:solidFill>
                            <a:srgbClr val="444444"/>
                          </a:solidFill>
                          <a:latin typeface="Arial"/>
                          <a:ea typeface="Times New Roman"/>
                          <a:cs typeface="Arial"/>
                        </a:rPr>
                        <a:t>9</a:t>
                      </a:r>
                      <a:endParaRPr lang="fr-FR" sz="1100">
                        <a:latin typeface="Calibri"/>
                        <a:ea typeface="Calibri"/>
                        <a:cs typeface="Arial"/>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a:lnSpc>
                          <a:spcPct val="107000"/>
                        </a:lnSpc>
                        <a:spcAft>
                          <a:spcPts val="0"/>
                        </a:spcAft>
                      </a:pPr>
                      <a:r>
                        <a:rPr lang="fr-FR" sz="1000">
                          <a:solidFill>
                            <a:srgbClr val="444444"/>
                          </a:solidFill>
                          <a:latin typeface="Arial"/>
                          <a:ea typeface="Times New Roman"/>
                          <a:cs typeface="Arial"/>
                        </a:rPr>
                        <a:t>1,80%</a:t>
                      </a:r>
                      <a:endParaRPr lang="fr-FR" sz="1100">
                        <a:latin typeface="Calibri"/>
                        <a:ea typeface="Calibri"/>
                        <a:cs typeface="Arial"/>
                      </a:endParaRPr>
                    </a:p>
                  </a:txBody>
                  <a:tcPr marL="68580" marR="68580" marT="0" marB="0" anchor="b">
                    <a:lnL w="12700" cap="flat" cmpd="sng" algn="ctr">
                      <a:solidFill>
                        <a:srgbClr val="9CC2E5"/>
                      </a:solidFill>
                      <a:prstDash val="solid"/>
                      <a:round/>
                      <a:headEnd type="none" w="med" len="med"/>
                      <a:tailEnd type="none" w="med" len="med"/>
                    </a:lnL>
                    <a:lnR>
                      <a:noFill/>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r>
              <a:tr h="190500">
                <a:tc>
                  <a:txBody>
                    <a:bodyPr/>
                    <a:lstStyle/>
                    <a:p>
                      <a:pPr>
                        <a:lnSpc>
                          <a:spcPct val="107000"/>
                        </a:lnSpc>
                        <a:spcAft>
                          <a:spcPts val="0"/>
                        </a:spcAft>
                      </a:pPr>
                      <a:r>
                        <a:rPr lang="fr-FR" sz="1000" b="1">
                          <a:solidFill>
                            <a:srgbClr val="444444"/>
                          </a:solidFill>
                          <a:latin typeface="Arial"/>
                          <a:ea typeface="Times New Roman"/>
                          <a:cs typeface="Arial"/>
                        </a:rPr>
                        <a:t>L'Oriental</a:t>
                      </a:r>
                      <a:endParaRPr lang="fr-FR" sz="1100">
                        <a:latin typeface="Calibri"/>
                        <a:ea typeface="Calibri"/>
                        <a:cs typeface="Arial"/>
                      </a:endParaRPr>
                    </a:p>
                  </a:txBody>
                  <a:tcPr marL="68580" marR="68580" marT="0" marB="0">
                    <a:lnL>
                      <a:noFill/>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ctr">
                        <a:lnSpc>
                          <a:spcPct val="107000"/>
                        </a:lnSpc>
                        <a:spcAft>
                          <a:spcPts val="0"/>
                        </a:spcAft>
                      </a:pPr>
                      <a:r>
                        <a:rPr lang="fr-FR" sz="1000">
                          <a:solidFill>
                            <a:srgbClr val="444444"/>
                          </a:solidFill>
                          <a:latin typeface="Arial"/>
                          <a:ea typeface="Times New Roman"/>
                          <a:cs typeface="Arial"/>
                        </a:rPr>
                        <a:t>7</a:t>
                      </a:r>
                      <a:endParaRPr lang="fr-FR" sz="1100">
                        <a:latin typeface="Calibri"/>
                        <a:ea typeface="Calibri"/>
                        <a:cs typeface="Arial"/>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ctr">
                        <a:lnSpc>
                          <a:spcPct val="107000"/>
                        </a:lnSpc>
                        <a:spcAft>
                          <a:spcPts val="0"/>
                        </a:spcAft>
                      </a:pPr>
                      <a:r>
                        <a:rPr lang="fr-FR" sz="1000">
                          <a:solidFill>
                            <a:srgbClr val="444444"/>
                          </a:solidFill>
                          <a:latin typeface="Arial"/>
                          <a:ea typeface="Times New Roman"/>
                          <a:cs typeface="Arial"/>
                        </a:rPr>
                        <a:t>1,40%</a:t>
                      </a:r>
                      <a:endParaRPr lang="fr-FR" sz="1100">
                        <a:latin typeface="Calibri"/>
                        <a:ea typeface="Calibri"/>
                        <a:cs typeface="Arial"/>
                      </a:endParaRPr>
                    </a:p>
                  </a:txBody>
                  <a:tcPr marL="68580" marR="68580" marT="0" marB="0" anchor="b">
                    <a:lnL w="12700" cap="flat" cmpd="sng" algn="ctr">
                      <a:solidFill>
                        <a:srgbClr val="9CC2E5"/>
                      </a:solidFill>
                      <a:prstDash val="solid"/>
                      <a:round/>
                      <a:headEnd type="none" w="med" len="med"/>
                      <a:tailEnd type="none" w="med" len="med"/>
                    </a:lnL>
                    <a:lnR>
                      <a:noFill/>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r>
              <a:tr h="190500">
                <a:tc>
                  <a:txBody>
                    <a:bodyPr/>
                    <a:lstStyle/>
                    <a:p>
                      <a:pPr>
                        <a:lnSpc>
                          <a:spcPct val="107000"/>
                        </a:lnSpc>
                        <a:spcAft>
                          <a:spcPts val="0"/>
                        </a:spcAft>
                      </a:pPr>
                      <a:r>
                        <a:rPr lang="fr-FR" sz="1000" b="1">
                          <a:solidFill>
                            <a:srgbClr val="444444"/>
                          </a:solidFill>
                          <a:latin typeface="Arial"/>
                          <a:ea typeface="Times New Roman"/>
                          <a:cs typeface="Arial"/>
                        </a:rPr>
                        <a:t>Béni Mellal-Khénifra</a:t>
                      </a:r>
                      <a:endParaRPr lang="fr-FR" sz="1100">
                        <a:latin typeface="Calibri"/>
                        <a:ea typeface="Calibri"/>
                        <a:cs typeface="Arial"/>
                      </a:endParaRPr>
                    </a:p>
                  </a:txBody>
                  <a:tcPr marL="68580" marR="68580" marT="0" marB="0">
                    <a:lnL>
                      <a:noFill/>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a:lnSpc>
                          <a:spcPct val="107000"/>
                        </a:lnSpc>
                        <a:spcAft>
                          <a:spcPts val="0"/>
                        </a:spcAft>
                      </a:pPr>
                      <a:r>
                        <a:rPr lang="fr-FR" sz="1000">
                          <a:solidFill>
                            <a:srgbClr val="444444"/>
                          </a:solidFill>
                          <a:latin typeface="Arial"/>
                          <a:ea typeface="Times New Roman"/>
                          <a:cs typeface="Arial"/>
                        </a:rPr>
                        <a:t>1</a:t>
                      </a:r>
                      <a:endParaRPr lang="fr-FR" sz="1100">
                        <a:latin typeface="Calibri"/>
                        <a:ea typeface="Calibri"/>
                        <a:cs typeface="Arial"/>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a:lnSpc>
                          <a:spcPct val="107000"/>
                        </a:lnSpc>
                        <a:spcAft>
                          <a:spcPts val="0"/>
                        </a:spcAft>
                      </a:pPr>
                      <a:r>
                        <a:rPr lang="fr-FR" sz="1000">
                          <a:solidFill>
                            <a:srgbClr val="444444"/>
                          </a:solidFill>
                          <a:latin typeface="Arial"/>
                          <a:ea typeface="Times New Roman"/>
                          <a:cs typeface="Arial"/>
                        </a:rPr>
                        <a:t>0,20%</a:t>
                      </a:r>
                      <a:endParaRPr lang="fr-FR" sz="1100">
                        <a:latin typeface="Calibri"/>
                        <a:ea typeface="Calibri"/>
                        <a:cs typeface="Arial"/>
                      </a:endParaRPr>
                    </a:p>
                  </a:txBody>
                  <a:tcPr marL="68580" marR="68580" marT="0" marB="0" anchor="b">
                    <a:lnL w="12700" cap="flat" cmpd="sng" algn="ctr">
                      <a:solidFill>
                        <a:srgbClr val="9CC2E5"/>
                      </a:solidFill>
                      <a:prstDash val="solid"/>
                      <a:round/>
                      <a:headEnd type="none" w="med" len="med"/>
                      <a:tailEnd type="none" w="med" len="med"/>
                    </a:lnL>
                    <a:lnR>
                      <a:noFill/>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r>
              <a:tr h="190500">
                <a:tc>
                  <a:txBody>
                    <a:bodyPr/>
                    <a:lstStyle/>
                    <a:p>
                      <a:pPr>
                        <a:lnSpc>
                          <a:spcPct val="107000"/>
                        </a:lnSpc>
                        <a:spcAft>
                          <a:spcPts val="0"/>
                        </a:spcAft>
                      </a:pPr>
                      <a:r>
                        <a:rPr lang="fr-FR" sz="1000" b="1">
                          <a:solidFill>
                            <a:srgbClr val="444444"/>
                          </a:solidFill>
                          <a:latin typeface="Arial"/>
                          <a:ea typeface="Times New Roman"/>
                          <a:cs typeface="Arial"/>
                        </a:rPr>
                        <a:t>Laâyoune-Sakia El Hamra</a:t>
                      </a:r>
                      <a:endParaRPr lang="fr-FR" sz="1100">
                        <a:latin typeface="Calibri"/>
                        <a:ea typeface="Calibri"/>
                        <a:cs typeface="Arial"/>
                      </a:endParaRPr>
                    </a:p>
                  </a:txBody>
                  <a:tcPr marL="68580" marR="68580" marT="0" marB="0">
                    <a:lnL>
                      <a:noFill/>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ctr">
                        <a:lnSpc>
                          <a:spcPct val="107000"/>
                        </a:lnSpc>
                        <a:spcAft>
                          <a:spcPts val="0"/>
                        </a:spcAft>
                      </a:pPr>
                      <a:r>
                        <a:rPr lang="fr-FR" sz="1000">
                          <a:solidFill>
                            <a:srgbClr val="444444"/>
                          </a:solidFill>
                          <a:latin typeface="Arial"/>
                          <a:ea typeface="Times New Roman"/>
                          <a:cs typeface="Arial"/>
                        </a:rPr>
                        <a:t>1</a:t>
                      </a:r>
                      <a:endParaRPr lang="fr-FR" sz="1100">
                        <a:latin typeface="Calibri"/>
                        <a:ea typeface="Calibri"/>
                        <a:cs typeface="Arial"/>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ctr">
                        <a:lnSpc>
                          <a:spcPct val="107000"/>
                        </a:lnSpc>
                        <a:spcAft>
                          <a:spcPts val="0"/>
                        </a:spcAft>
                      </a:pPr>
                      <a:r>
                        <a:rPr lang="fr-FR" sz="1000" dirty="0">
                          <a:solidFill>
                            <a:srgbClr val="444444"/>
                          </a:solidFill>
                          <a:latin typeface="Arial"/>
                          <a:ea typeface="Times New Roman"/>
                          <a:cs typeface="Arial"/>
                        </a:rPr>
                        <a:t>0,20%</a:t>
                      </a:r>
                      <a:endParaRPr lang="fr-FR" sz="1100" dirty="0">
                        <a:latin typeface="Calibri"/>
                        <a:ea typeface="Calibri"/>
                        <a:cs typeface="Arial"/>
                      </a:endParaRPr>
                    </a:p>
                  </a:txBody>
                  <a:tcPr marL="68580" marR="68580" marT="0" marB="0" anchor="b">
                    <a:lnL w="12700" cap="flat" cmpd="sng" algn="ctr">
                      <a:solidFill>
                        <a:srgbClr val="9CC2E5"/>
                      </a:solidFill>
                      <a:prstDash val="solid"/>
                      <a:round/>
                      <a:headEnd type="none" w="med" len="med"/>
                      <a:tailEnd type="none" w="med" len="med"/>
                    </a:lnL>
                    <a:lnR>
                      <a:noFill/>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r>
            </a:tbl>
          </a:graphicData>
        </a:graphic>
      </p:graphicFrame>
      <p:sp>
        <p:nvSpPr>
          <p:cNvPr id="3075" name="Rectangle 3"/>
          <p:cNvSpPr>
            <a:spLocks noChangeArrowheads="1"/>
          </p:cNvSpPr>
          <p:nvPr/>
        </p:nvSpPr>
        <p:spPr bwMode="auto">
          <a:xfrm>
            <a:off x="683568" y="3590386"/>
            <a:ext cx="7848872"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rPr>
              <a:t>Parmi ces OCF, 99 ont effectu</a:t>
            </a:r>
            <a:r>
              <a:rPr kumimoji="0" lang="fr-FR" sz="1200" b="0" i="0" u="none" strike="noStrike" cap="none" normalizeH="0" baseline="0" dirty="0" smtClean="0">
                <a:ln>
                  <a:noFill/>
                </a:ln>
                <a:solidFill>
                  <a:schemeClr val="tx1"/>
                </a:solidFill>
                <a:effectLst/>
                <a:latin typeface="Calibri"/>
                <a:ea typeface="Times New Roman" pitchFamily="18" charset="0"/>
                <a:cs typeface="Times New Roman" pitchFamily="18" charset="0"/>
              </a:rPr>
              <a:t>é</a:t>
            </a:r>
            <a:r>
              <a:rPr kumimoji="0" lang="fr-FR" sz="1200" b="0"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rPr>
              <a:t> des prestations de conseil </a:t>
            </a:r>
            <a:r>
              <a:rPr kumimoji="0" lang="fr-FR" sz="1200" b="0" i="0" u="none" strike="noStrike" cap="none" normalizeH="0" baseline="0" dirty="0" smtClean="0">
                <a:ln>
                  <a:noFill/>
                </a:ln>
                <a:solidFill>
                  <a:schemeClr val="tx1"/>
                </a:solidFill>
                <a:effectLst/>
                <a:latin typeface="Calibri"/>
                <a:ea typeface="Times New Roman" pitchFamily="18" charset="0"/>
                <a:cs typeface="Times New Roman" pitchFamily="18" charset="0"/>
              </a:rPr>
              <a:t>à</a:t>
            </a:r>
            <a:r>
              <a:rPr kumimoji="0" lang="fr-FR" sz="1200" b="0"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rPr>
              <a:t> savoir l</a:t>
            </a:r>
            <a:r>
              <a:rPr kumimoji="0" lang="fr-FR" sz="1200" b="0"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fr-FR" sz="1200" b="0"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rPr>
              <a:t>ing</a:t>
            </a:r>
            <a:r>
              <a:rPr kumimoji="0" lang="fr-FR" sz="1200" b="0" i="0" u="none" strike="noStrike" cap="none" normalizeH="0" baseline="0" dirty="0" smtClean="0">
                <a:ln>
                  <a:noFill/>
                </a:ln>
                <a:solidFill>
                  <a:schemeClr val="tx1"/>
                </a:solidFill>
                <a:effectLst/>
                <a:latin typeface="Calibri"/>
                <a:ea typeface="Times New Roman" pitchFamily="18" charset="0"/>
                <a:cs typeface="Times New Roman" pitchFamily="18" charset="0"/>
              </a:rPr>
              <a:t>é</a:t>
            </a:r>
            <a:r>
              <a:rPr kumimoji="0" lang="fr-FR" sz="1200" b="0"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rPr>
              <a:t>nierie de formation et le diagnostic strat</a:t>
            </a:r>
            <a:r>
              <a:rPr kumimoji="0" lang="fr-FR" sz="1200" b="0" i="0" u="none" strike="noStrike" cap="none" normalizeH="0" baseline="0" dirty="0" smtClean="0">
                <a:ln>
                  <a:noFill/>
                </a:ln>
                <a:solidFill>
                  <a:schemeClr val="tx1"/>
                </a:solidFill>
                <a:effectLst/>
                <a:latin typeface="Calibri"/>
                <a:ea typeface="Times New Roman" pitchFamily="18" charset="0"/>
                <a:cs typeface="Times New Roman" pitchFamily="18" charset="0"/>
              </a:rPr>
              <a:t>é</a:t>
            </a:r>
            <a:r>
              <a:rPr kumimoji="0" lang="fr-FR" sz="1200" b="0"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rPr>
              <a:t>gique au titre  de l</a:t>
            </a:r>
            <a:r>
              <a:rPr kumimoji="0" lang="fr-FR" sz="1200" b="0"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fr-FR" sz="1200" b="0"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rPr>
              <a:t>ann</a:t>
            </a:r>
            <a:r>
              <a:rPr kumimoji="0" lang="fr-FR" sz="1200" b="0" i="0" u="none" strike="noStrike" cap="none" normalizeH="0" baseline="0" dirty="0" smtClean="0">
                <a:ln>
                  <a:noFill/>
                </a:ln>
                <a:solidFill>
                  <a:schemeClr val="tx1"/>
                </a:solidFill>
                <a:effectLst/>
                <a:latin typeface="Calibri"/>
                <a:ea typeface="Times New Roman" pitchFamily="18" charset="0"/>
                <a:cs typeface="Times New Roman" pitchFamily="18" charset="0"/>
              </a:rPr>
              <a:t>é</a:t>
            </a:r>
            <a:r>
              <a:rPr kumimoji="0" lang="fr-FR" sz="1200" b="0"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rPr>
              <a:t>e 2018, tandis que seulement 75 ont effectu</a:t>
            </a:r>
            <a:r>
              <a:rPr kumimoji="0" lang="fr-FR" sz="1200" b="0" i="0" u="none" strike="noStrike" cap="none" normalizeH="0" baseline="0" dirty="0" smtClean="0">
                <a:ln>
                  <a:noFill/>
                </a:ln>
                <a:solidFill>
                  <a:schemeClr val="tx1"/>
                </a:solidFill>
                <a:effectLst/>
                <a:latin typeface="Calibri"/>
                <a:ea typeface="Times New Roman" pitchFamily="18" charset="0"/>
                <a:cs typeface="Times New Roman" pitchFamily="18" charset="0"/>
              </a:rPr>
              <a:t>é</a:t>
            </a:r>
            <a:r>
              <a:rPr kumimoji="0" lang="fr-FR" sz="1200" b="0"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rPr>
              <a:t> ces prestations pour l</a:t>
            </a:r>
            <a:r>
              <a:rPr kumimoji="0" lang="fr-FR" sz="1200" b="0"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fr-FR" sz="1200" b="0"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rPr>
              <a:t>ann</a:t>
            </a:r>
            <a:r>
              <a:rPr kumimoji="0" lang="fr-FR" sz="1200" b="0" i="0" u="none" strike="noStrike" cap="none" normalizeH="0" baseline="0" dirty="0" smtClean="0">
                <a:ln>
                  <a:noFill/>
                </a:ln>
                <a:solidFill>
                  <a:schemeClr val="tx1"/>
                </a:solidFill>
                <a:effectLst/>
                <a:latin typeface="Calibri"/>
                <a:ea typeface="Times New Roman" pitchFamily="18" charset="0"/>
                <a:cs typeface="Times New Roman" pitchFamily="18" charset="0"/>
              </a:rPr>
              <a:t>é</a:t>
            </a:r>
            <a:r>
              <a:rPr kumimoji="0" lang="fr-FR" sz="1200" b="0"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rPr>
              <a:t>e 2017. De même, l</a:t>
            </a:r>
            <a:r>
              <a:rPr kumimoji="0" lang="fr-FR" sz="1200" b="0" i="0" u="none" strike="noStrike" cap="none" normalizeH="0" baseline="0" dirty="0" smtClean="0">
                <a:ln>
                  <a:noFill/>
                </a:ln>
                <a:solidFill>
                  <a:schemeClr val="tx1"/>
                </a:solidFill>
                <a:effectLst/>
                <a:latin typeface="Calibri"/>
                <a:ea typeface="Times New Roman" pitchFamily="18" charset="0"/>
                <a:cs typeface="Times New Roman" pitchFamily="18" charset="0"/>
              </a:rPr>
              <a:t>’é</a:t>
            </a:r>
            <a:r>
              <a:rPr kumimoji="0" lang="fr-FR" sz="1200" b="0"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rPr>
              <a:t>tude effectu</a:t>
            </a:r>
            <a:r>
              <a:rPr kumimoji="0" lang="fr-FR" sz="1200" b="0" i="0" u="none" strike="noStrike" cap="none" normalizeH="0" baseline="0" dirty="0" smtClean="0">
                <a:ln>
                  <a:noFill/>
                </a:ln>
                <a:solidFill>
                  <a:schemeClr val="tx1"/>
                </a:solidFill>
                <a:effectLst/>
                <a:latin typeface="Calibri"/>
                <a:ea typeface="Times New Roman" pitchFamily="18" charset="0"/>
                <a:cs typeface="Times New Roman" pitchFamily="18" charset="0"/>
              </a:rPr>
              <a:t>é</a:t>
            </a:r>
            <a:r>
              <a:rPr kumimoji="0" lang="fr-FR" sz="1200" b="0"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rPr>
              <a:t>e montre que seulement 23 OCF ont effectu</a:t>
            </a:r>
            <a:r>
              <a:rPr kumimoji="0" lang="fr-FR" sz="1200" b="0" i="0" u="none" strike="noStrike" cap="none" normalizeH="0" baseline="0" dirty="0" smtClean="0">
                <a:ln>
                  <a:noFill/>
                </a:ln>
                <a:solidFill>
                  <a:schemeClr val="tx1"/>
                </a:solidFill>
                <a:effectLst/>
                <a:latin typeface="Calibri"/>
                <a:ea typeface="Times New Roman" pitchFamily="18" charset="0"/>
                <a:cs typeface="Times New Roman" pitchFamily="18" charset="0"/>
              </a:rPr>
              <a:t>é</a:t>
            </a:r>
            <a:r>
              <a:rPr kumimoji="0" lang="fr-FR" sz="1200" b="0"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rPr>
              <a:t> </a:t>
            </a:r>
            <a:r>
              <a:rPr kumimoji="0" lang="fr-FR" sz="1200" b="0" i="0" u="none" strike="noStrike" cap="none" normalizeH="0" baseline="0" dirty="0" smtClean="0">
                <a:ln>
                  <a:noFill/>
                </a:ln>
                <a:solidFill>
                  <a:schemeClr val="tx1"/>
                </a:solidFill>
                <a:effectLst/>
                <a:latin typeface="Calibri"/>
                <a:ea typeface="Times New Roman" pitchFamily="18" charset="0"/>
                <a:cs typeface="Times New Roman" pitchFamily="18" charset="0"/>
              </a:rPr>
              <a:t>à</a:t>
            </a:r>
            <a:r>
              <a:rPr kumimoji="0" lang="fr-FR" sz="1200" b="0"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rPr>
              <a:t> la fois des prestations de conseil et de formation.</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nvGraphicFramePr>
        <p:xfrm>
          <a:off x="2458720" y="1635650"/>
          <a:ext cx="4226560" cy="2088229"/>
        </p:xfrm>
        <a:graphic>
          <a:graphicData uri="http://schemas.openxmlformats.org/drawingml/2006/table">
            <a:tbl>
              <a:tblPr/>
              <a:tblGrid>
                <a:gridCol w="3420745"/>
                <a:gridCol w="805815"/>
              </a:tblGrid>
              <a:tr h="189839">
                <a:tc>
                  <a:txBody>
                    <a:bodyPr/>
                    <a:lstStyle/>
                    <a:p>
                      <a:pPr>
                        <a:lnSpc>
                          <a:spcPct val="107000"/>
                        </a:lnSpc>
                        <a:spcAft>
                          <a:spcPts val="0"/>
                        </a:spcAft>
                      </a:pPr>
                      <a:r>
                        <a:rPr lang="fr-FR" sz="1100" b="1">
                          <a:solidFill>
                            <a:srgbClr val="000000"/>
                          </a:solidFill>
                          <a:latin typeface="Calibri"/>
                          <a:ea typeface="Times New Roman"/>
                          <a:cs typeface="Calibri"/>
                        </a:rPr>
                        <a:t>Région</a:t>
                      </a:r>
                      <a:endParaRPr lang="fr-FR" sz="1100">
                        <a:latin typeface="Calibri"/>
                        <a:ea typeface="Calibri"/>
                        <a:cs typeface="Arial"/>
                      </a:endParaRPr>
                    </a:p>
                  </a:txBody>
                  <a:tcPr marL="68580" marR="68580" marT="0" marB="0">
                    <a:lnL>
                      <a:noFill/>
                    </a:lnL>
                    <a:lnR>
                      <a:noFill/>
                    </a:lnR>
                    <a:lnT>
                      <a:noFill/>
                    </a:lnT>
                    <a:lnB w="19050" cap="flat" cmpd="sng" algn="ctr">
                      <a:solidFill>
                        <a:srgbClr val="9CC2E5"/>
                      </a:solidFill>
                      <a:prstDash val="solid"/>
                      <a:round/>
                      <a:headEnd type="none" w="med" len="med"/>
                      <a:tailEnd type="none" w="med" len="med"/>
                    </a:lnB>
                    <a:solidFill>
                      <a:srgbClr val="FFFFFF"/>
                    </a:solidFill>
                  </a:tcPr>
                </a:tc>
                <a:tc>
                  <a:txBody>
                    <a:bodyPr/>
                    <a:lstStyle/>
                    <a:p>
                      <a:pPr>
                        <a:lnSpc>
                          <a:spcPct val="107000"/>
                        </a:lnSpc>
                        <a:spcAft>
                          <a:spcPts val="0"/>
                        </a:spcAft>
                      </a:pPr>
                      <a:r>
                        <a:rPr lang="fr-FR" sz="1100" b="1">
                          <a:solidFill>
                            <a:srgbClr val="000000"/>
                          </a:solidFill>
                          <a:latin typeface="Calibri"/>
                          <a:ea typeface="Times New Roman"/>
                          <a:cs typeface="Calibri"/>
                        </a:rPr>
                        <a:t>Effectif</a:t>
                      </a:r>
                      <a:endParaRPr lang="fr-FR" sz="1100">
                        <a:latin typeface="Calibri"/>
                        <a:ea typeface="Calibri"/>
                        <a:cs typeface="Arial"/>
                      </a:endParaRPr>
                    </a:p>
                  </a:txBody>
                  <a:tcPr marL="68580" marR="68580" marT="0" marB="0">
                    <a:lnL>
                      <a:noFill/>
                    </a:lnL>
                    <a:lnR>
                      <a:noFill/>
                    </a:lnR>
                    <a:lnT>
                      <a:noFill/>
                    </a:lnT>
                    <a:lnB w="19050" cap="flat" cmpd="sng" algn="ctr">
                      <a:solidFill>
                        <a:srgbClr val="9CC2E5"/>
                      </a:solidFill>
                      <a:prstDash val="solid"/>
                      <a:round/>
                      <a:headEnd type="none" w="med" len="med"/>
                      <a:tailEnd type="none" w="med" len="med"/>
                    </a:lnB>
                    <a:solidFill>
                      <a:srgbClr val="FFFFFF"/>
                    </a:solidFill>
                  </a:tcPr>
                </a:tc>
              </a:tr>
              <a:tr h="189839">
                <a:tc>
                  <a:txBody>
                    <a:bodyPr/>
                    <a:lstStyle/>
                    <a:p>
                      <a:pPr>
                        <a:lnSpc>
                          <a:spcPct val="107000"/>
                        </a:lnSpc>
                        <a:spcAft>
                          <a:spcPts val="0"/>
                        </a:spcAft>
                      </a:pPr>
                      <a:r>
                        <a:rPr lang="fr-FR" sz="1000" b="1">
                          <a:solidFill>
                            <a:srgbClr val="444444"/>
                          </a:solidFill>
                          <a:latin typeface="Arial"/>
                          <a:ea typeface="Times New Roman"/>
                          <a:cs typeface="Arial"/>
                        </a:rPr>
                        <a:t>Casablanca-Settat</a:t>
                      </a:r>
                      <a:endParaRPr lang="fr-FR" sz="1100">
                        <a:latin typeface="Calibri"/>
                        <a:ea typeface="Calibri"/>
                        <a:cs typeface="Arial"/>
                      </a:endParaRPr>
                    </a:p>
                  </a:txBody>
                  <a:tcPr marL="68580" marR="68580" marT="0" marB="0">
                    <a:lnL>
                      <a:noFill/>
                    </a:lnL>
                    <a:lnR w="12700" cap="flat" cmpd="sng" algn="ctr">
                      <a:solidFill>
                        <a:srgbClr val="9CC2E5"/>
                      </a:solidFill>
                      <a:prstDash val="solid"/>
                      <a:round/>
                      <a:headEnd type="none" w="med" len="med"/>
                      <a:tailEnd type="none" w="med" len="med"/>
                    </a:lnR>
                    <a:lnT w="1905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r">
                        <a:lnSpc>
                          <a:spcPct val="107000"/>
                        </a:lnSpc>
                        <a:spcAft>
                          <a:spcPts val="0"/>
                        </a:spcAft>
                      </a:pPr>
                      <a:r>
                        <a:rPr lang="fr-FR" sz="1000">
                          <a:solidFill>
                            <a:srgbClr val="444444"/>
                          </a:solidFill>
                          <a:latin typeface="Arial"/>
                          <a:ea typeface="Times New Roman"/>
                          <a:cs typeface="Arial"/>
                        </a:rPr>
                        <a:t>284</a:t>
                      </a:r>
                      <a:endParaRPr lang="fr-FR" sz="1100">
                        <a:latin typeface="Calibri"/>
                        <a:ea typeface="Calibri"/>
                        <a:cs typeface="Arial"/>
                      </a:endParaRPr>
                    </a:p>
                  </a:txBody>
                  <a:tcPr marL="68580" marR="68580" marT="0" marB="0">
                    <a:lnL w="12700" cap="flat" cmpd="sng" algn="ctr">
                      <a:solidFill>
                        <a:srgbClr val="9CC2E5"/>
                      </a:solidFill>
                      <a:prstDash val="solid"/>
                      <a:round/>
                      <a:headEnd type="none" w="med" len="med"/>
                      <a:tailEnd type="none" w="med" len="med"/>
                    </a:lnL>
                    <a:lnR>
                      <a:noFill/>
                    </a:lnR>
                    <a:lnT w="1905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r>
              <a:tr h="189839">
                <a:tc>
                  <a:txBody>
                    <a:bodyPr/>
                    <a:lstStyle/>
                    <a:p>
                      <a:pPr>
                        <a:lnSpc>
                          <a:spcPct val="107000"/>
                        </a:lnSpc>
                        <a:spcAft>
                          <a:spcPts val="0"/>
                        </a:spcAft>
                      </a:pPr>
                      <a:r>
                        <a:rPr lang="fr-FR" sz="1000" b="1">
                          <a:solidFill>
                            <a:srgbClr val="444444"/>
                          </a:solidFill>
                          <a:latin typeface="Arial"/>
                          <a:ea typeface="Times New Roman"/>
                          <a:cs typeface="Arial"/>
                        </a:rPr>
                        <a:t>Rabat-Salé-Kénitra</a:t>
                      </a:r>
                      <a:endParaRPr lang="fr-FR" sz="1100">
                        <a:latin typeface="Calibri"/>
                        <a:ea typeface="Calibri"/>
                        <a:cs typeface="Arial"/>
                      </a:endParaRPr>
                    </a:p>
                  </a:txBody>
                  <a:tcPr marL="68580" marR="68580" marT="0" marB="0">
                    <a:lnL>
                      <a:noFill/>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r">
                        <a:lnSpc>
                          <a:spcPct val="107000"/>
                        </a:lnSpc>
                        <a:spcAft>
                          <a:spcPts val="0"/>
                        </a:spcAft>
                      </a:pPr>
                      <a:r>
                        <a:rPr lang="fr-FR" sz="1000">
                          <a:solidFill>
                            <a:srgbClr val="444444"/>
                          </a:solidFill>
                          <a:latin typeface="Arial"/>
                          <a:ea typeface="Times New Roman"/>
                          <a:cs typeface="Arial"/>
                        </a:rPr>
                        <a:t>56</a:t>
                      </a:r>
                      <a:endParaRPr lang="fr-FR" sz="1100">
                        <a:latin typeface="Calibri"/>
                        <a:ea typeface="Calibri"/>
                        <a:cs typeface="Arial"/>
                      </a:endParaRPr>
                    </a:p>
                  </a:txBody>
                  <a:tcPr marL="68580" marR="68580" marT="0" marB="0">
                    <a:lnL w="12700" cap="flat" cmpd="sng" algn="ctr">
                      <a:solidFill>
                        <a:srgbClr val="9CC2E5"/>
                      </a:solidFill>
                      <a:prstDash val="solid"/>
                      <a:round/>
                      <a:headEnd type="none" w="med" len="med"/>
                      <a:tailEnd type="none" w="med" len="med"/>
                    </a:lnL>
                    <a:lnR>
                      <a:noFill/>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r>
              <a:tr h="189839">
                <a:tc>
                  <a:txBody>
                    <a:bodyPr/>
                    <a:lstStyle/>
                    <a:p>
                      <a:pPr>
                        <a:lnSpc>
                          <a:spcPct val="107000"/>
                        </a:lnSpc>
                        <a:spcAft>
                          <a:spcPts val="0"/>
                        </a:spcAft>
                      </a:pPr>
                      <a:r>
                        <a:rPr lang="fr-FR" sz="1000" b="1">
                          <a:solidFill>
                            <a:srgbClr val="444444"/>
                          </a:solidFill>
                          <a:latin typeface="Arial"/>
                          <a:ea typeface="Times New Roman"/>
                          <a:cs typeface="Arial"/>
                        </a:rPr>
                        <a:t>Tanger-Tétouan-Al Hoceïma</a:t>
                      </a:r>
                      <a:endParaRPr lang="fr-FR" sz="1100">
                        <a:latin typeface="Calibri"/>
                        <a:ea typeface="Calibri"/>
                        <a:cs typeface="Arial"/>
                      </a:endParaRPr>
                    </a:p>
                  </a:txBody>
                  <a:tcPr marL="68580" marR="68580" marT="0" marB="0">
                    <a:lnL>
                      <a:noFill/>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r">
                        <a:lnSpc>
                          <a:spcPct val="107000"/>
                        </a:lnSpc>
                        <a:spcAft>
                          <a:spcPts val="0"/>
                        </a:spcAft>
                      </a:pPr>
                      <a:r>
                        <a:rPr lang="fr-FR" sz="1000">
                          <a:solidFill>
                            <a:srgbClr val="444444"/>
                          </a:solidFill>
                          <a:latin typeface="Arial"/>
                          <a:ea typeface="Times New Roman"/>
                          <a:cs typeface="Arial"/>
                        </a:rPr>
                        <a:t>34</a:t>
                      </a:r>
                      <a:endParaRPr lang="fr-FR" sz="1100">
                        <a:latin typeface="Calibri"/>
                        <a:ea typeface="Calibri"/>
                        <a:cs typeface="Arial"/>
                      </a:endParaRPr>
                    </a:p>
                  </a:txBody>
                  <a:tcPr marL="68580" marR="68580" marT="0" marB="0">
                    <a:lnL w="12700" cap="flat" cmpd="sng" algn="ctr">
                      <a:solidFill>
                        <a:srgbClr val="9CC2E5"/>
                      </a:solidFill>
                      <a:prstDash val="solid"/>
                      <a:round/>
                      <a:headEnd type="none" w="med" len="med"/>
                      <a:tailEnd type="none" w="med" len="med"/>
                    </a:lnL>
                    <a:lnR>
                      <a:noFill/>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r>
              <a:tr h="189839">
                <a:tc>
                  <a:txBody>
                    <a:bodyPr/>
                    <a:lstStyle/>
                    <a:p>
                      <a:pPr>
                        <a:lnSpc>
                          <a:spcPct val="107000"/>
                        </a:lnSpc>
                        <a:spcAft>
                          <a:spcPts val="0"/>
                        </a:spcAft>
                      </a:pPr>
                      <a:r>
                        <a:rPr lang="fr-FR" sz="1000" b="1">
                          <a:solidFill>
                            <a:srgbClr val="444444"/>
                          </a:solidFill>
                          <a:latin typeface="Arial"/>
                          <a:ea typeface="Times New Roman"/>
                          <a:cs typeface="Arial"/>
                        </a:rPr>
                        <a:t>Marrakech-Safi</a:t>
                      </a:r>
                      <a:endParaRPr lang="fr-FR" sz="1100">
                        <a:latin typeface="Calibri"/>
                        <a:ea typeface="Calibri"/>
                        <a:cs typeface="Arial"/>
                      </a:endParaRPr>
                    </a:p>
                  </a:txBody>
                  <a:tcPr marL="68580" marR="68580" marT="0" marB="0">
                    <a:lnL>
                      <a:noFill/>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r">
                        <a:lnSpc>
                          <a:spcPct val="107000"/>
                        </a:lnSpc>
                        <a:spcAft>
                          <a:spcPts val="0"/>
                        </a:spcAft>
                      </a:pPr>
                      <a:r>
                        <a:rPr lang="fr-FR" sz="1000">
                          <a:solidFill>
                            <a:srgbClr val="444444"/>
                          </a:solidFill>
                          <a:latin typeface="Arial"/>
                          <a:ea typeface="Times New Roman"/>
                          <a:cs typeface="Arial"/>
                        </a:rPr>
                        <a:t>8</a:t>
                      </a:r>
                      <a:endParaRPr lang="fr-FR" sz="1100">
                        <a:latin typeface="Calibri"/>
                        <a:ea typeface="Calibri"/>
                        <a:cs typeface="Arial"/>
                      </a:endParaRPr>
                    </a:p>
                  </a:txBody>
                  <a:tcPr marL="68580" marR="68580" marT="0" marB="0">
                    <a:lnL w="12700" cap="flat" cmpd="sng" algn="ctr">
                      <a:solidFill>
                        <a:srgbClr val="9CC2E5"/>
                      </a:solidFill>
                      <a:prstDash val="solid"/>
                      <a:round/>
                      <a:headEnd type="none" w="med" len="med"/>
                      <a:tailEnd type="none" w="med" len="med"/>
                    </a:lnL>
                    <a:lnR>
                      <a:noFill/>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r>
              <a:tr h="189839">
                <a:tc>
                  <a:txBody>
                    <a:bodyPr/>
                    <a:lstStyle/>
                    <a:p>
                      <a:pPr>
                        <a:lnSpc>
                          <a:spcPct val="107000"/>
                        </a:lnSpc>
                        <a:spcAft>
                          <a:spcPts val="0"/>
                        </a:spcAft>
                      </a:pPr>
                      <a:r>
                        <a:rPr lang="fr-FR" sz="1000" b="1">
                          <a:solidFill>
                            <a:srgbClr val="444444"/>
                          </a:solidFill>
                          <a:latin typeface="Arial"/>
                          <a:ea typeface="Times New Roman"/>
                          <a:cs typeface="Arial"/>
                        </a:rPr>
                        <a:t>L'Oriental</a:t>
                      </a:r>
                      <a:endParaRPr lang="fr-FR" sz="1100">
                        <a:latin typeface="Calibri"/>
                        <a:ea typeface="Calibri"/>
                        <a:cs typeface="Arial"/>
                      </a:endParaRPr>
                    </a:p>
                  </a:txBody>
                  <a:tcPr marL="68580" marR="68580" marT="0" marB="0">
                    <a:lnL>
                      <a:noFill/>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r">
                        <a:lnSpc>
                          <a:spcPct val="107000"/>
                        </a:lnSpc>
                        <a:spcAft>
                          <a:spcPts val="0"/>
                        </a:spcAft>
                      </a:pPr>
                      <a:r>
                        <a:rPr lang="fr-FR" sz="1000">
                          <a:solidFill>
                            <a:srgbClr val="444444"/>
                          </a:solidFill>
                          <a:latin typeface="Arial"/>
                          <a:ea typeface="Times New Roman"/>
                          <a:cs typeface="Arial"/>
                        </a:rPr>
                        <a:t>6</a:t>
                      </a:r>
                      <a:endParaRPr lang="fr-FR" sz="1100">
                        <a:latin typeface="Calibri"/>
                        <a:ea typeface="Calibri"/>
                        <a:cs typeface="Arial"/>
                      </a:endParaRPr>
                    </a:p>
                  </a:txBody>
                  <a:tcPr marL="68580" marR="68580" marT="0" marB="0">
                    <a:lnL w="12700" cap="flat" cmpd="sng" algn="ctr">
                      <a:solidFill>
                        <a:srgbClr val="9CC2E5"/>
                      </a:solidFill>
                      <a:prstDash val="solid"/>
                      <a:round/>
                      <a:headEnd type="none" w="med" len="med"/>
                      <a:tailEnd type="none" w="med" len="med"/>
                    </a:lnL>
                    <a:lnR>
                      <a:noFill/>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r>
              <a:tr h="189839">
                <a:tc>
                  <a:txBody>
                    <a:bodyPr/>
                    <a:lstStyle/>
                    <a:p>
                      <a:pPr>
                        <a:lnSpc>
                          <a:spcPct val="107000"/>
                        </a:lnSpc>
                        <a:spcAft>
                          <a:spcPts val="0"/>
                        </a:spcAft>
                      </a:pPr>
                      <a:r>
                        <a:rPr lang="fr-FR" sz="1000" b="1">
                          <a:solidFill>
                            <a:srgbClr val="444444"/>
                          </a:solidFill>
                          <a:latin typeface="Arial"/>
                          <a:ea typeface="Times New Roman"/>
                          <a:cs typeface="Arial"/>
                        </a:rPr>
                        <a:t>Souss-Massa</a:t>
                      </a:r>
                      <a:endParaRPr lang="fr-FR" sz="1100">
                        <a:latin typeface="Calibri"/>
                        <a:ea typeface="Calibri"/>
                        <a:cs typeface="Arial"/>
                      </a:endParaRPr>
                    </a:p>
                  </a:txBody>
                  <a:tcPr marL="68580" marR="68580" marT="0" marB="0">
                    <a:lnL>
                      <a:noFill/>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r">
                        <a:lnSpc>
                          <a:spcPct val="107000"/>
                        </a:lnSpc>
                        <a:spcAft>
                          <a:spcPts val="0"/>
                        </a:spcAft>
                      </a:pPr>
                      <a:r>
                        <a:rPr lang="fr-FR" sz="1000">
                          <a:solidFill>
                            <a:srgbClr val="444444"/>
                          </a:solidFill>
                          <a:latin typeface="Arial"/>
                          <a:ea typeface="Times New Roman"/>
                          <a:cs typeface="Arial"/>
                        </a:rPr>
                        <a:t>6</a:t>
                      </a:r>
                      <a:endParaRPr lang="fr-FR" sz="1100">
                        <a:latin typeface="Calibri"/>
                        <a:ea typeface="Calibri"/>
                        <a:cs typeface="Arial"/>
                      </a:endParaRPr>
                    </a:p>
                  </a:txBody>
                  <a:tcPr marL="68580" marR="68580" marT="0" marB="0">
                    <a:lnL w="12700" cap="flat" cmpd="sng" algn="ctr">
                      <a:solidFill>
                        <a:srgbClr val="9CC2E5"/>
                      </a:solidFill>
                      <a:prstDash val="solid"/>
                      <a:round/>
                      <a:headEnd type="none" w="med" len="med"/>
                      <a:tailEnd type="none" w="med" len="med"/>
                    </a:lnL>
                    <a:lnR>
                      <a:noFill/>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r>
              <a:tr h="189839">
                <a:tc>
                  <a:txBody>
                    <a:bodyPr/>
                    <a:lstStyle/>
                    <a:p>
                      <a:pPr>
                        <a:lnSpc>
                          <a:spcPct val="107000"/>
                        </a:lnSpc>
                        <a:spcAft>
                          <a:spcPts val="0"/>
                        </a:spcAft>
                      </a:pPr>
                      <a:r>
                        <a:rPr lang="fr-FR" sz="1000" b="1">
                          <a:solidFill>
                            <a:srgbClr val="444444"/>
                          </a:solidFill>
                          <a:latin typeface="Arial"/>
                          <a:ea typeface="Times New Roman"/>
                          <a:cs typeface="Arial"/>
                        </a:rPr>
                        <a:t>Fès-Meknès</a:t>
                      </a:r>
                      <a:endParaRPr lang="fr-FR" sz="1100">
                        <a:latin typeface="Calibri"/>
                        <a:ea typeface="Calibri"/>
                        <a:cs typeface="Arial"/>
                      </a:endParaRPr>
                    </a:p>
                  </a:txBody>
                  <a:tcPr marL="68580" marR="68580" marT="0" marB="0">
                    <a:lnL>
                      <a:noFill/>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r">
                        <a:lnSpc>
                          <a:spcPct val="107000"/>
                        </a:lnSpc>
                        <a:spcAft>
                          <a:spcPts val="0"/>
                        </a:spcAft>
                      </a:pPr>
                      <a:r>
                        <a:rPr lang="fr-FR" sz="1000">
                          <a:solidFill>
                            <a:srgbClr val="444444"/>
                          </a:solidFill>
                          <a:latin typeface="Arial"/>
                          <a:ea typeface="Times New Roman"/>
                          <a:cs typeface="Arial"/>
                        </a:rPr>
                        <a:t>5</a:t>
                      </a:r>
                      <a:endParaRPr lang="fr-FR" sz="1100">
                        <a:latin typeface="Calibri"/>
                        <a:ea typeface="Calibri"/>
                        <a:cs typeface="Arial"/>
                      </a:endParaRPr>
                    </a:p>
                  </a:txBody>
                  <a:tcPr marL="68580" marR="68580" marT="0" marB="0">
                    <a:lnL w="12700" cap="flat" cmpd="sng" algn="ctr">
                      <a:solidFill>
                        <a:srgbClr val="9CC2E5"/>
                      </a:solidFill>
                      <a:prstDash val="solid"/>
                      <a:round/>
                      <a:headEnd type="none" w="med" len="med"/>
                      <a:tailEnd type="none" w="med" len="med"/>
                    </a:lnL>
                    <a:lnR>
                      <a:noFill/>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r>
              <a:tr h="189839">
                <a:tc>
                  <a:txBody>
                    <a:bodyPr/>
                    <a:lstStyle/>
                    <a:p>
                      <a:pPr>
                        <a:lnSpc>
                          <a:spcPct val="107000"/>
                        </a:lnSpc>
                        <a:spcAft>
                          <a:spcPts val="0"/>
                        </a:spcAft>
                      </a:pPr>
                      <a:r>
                        <a:rPr lang="fr-FR" sz="1000" b="1">
                          <a:solidFill>
                            <a:srgbClr val="444444"/>
                          </a:solidFill>
                          <a:latin typeface="Arial"/>
                          <a:ea typeface="Times New Roman"/>
                          <a:cs typeface="Arial"/>
                        </a:rPr>
                        <a:t>Béni Mellal-Khénifra</a:t>
                      </a:r>
                      <a:endParaRPr lang="fr-FR" sz="1100">
                        <a:latin typeface="Calibri"/>
                        <a:ea typeface="Calibri"/>
                        <a:cs typeface="Arial"/>
                      </a:endParaRPr>
                    </a:p>
                  </a:txBody>
                  <a:tcPr marL="68580" marR="68580" marT="0" marB="0">
                    <a:lnL>
                      <a:noFill/>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r">
                        <a:lnSpc>
                          <a:spcPct val="107000"/>
                        </a:lnSpc>
                        <a:spcAft>
                          <a:spcPts val="0"/>
                        </a:spcAft>
                      </a:pPr>
                      <a:r>
                        <a:rPr lang="fr-FR" sz="1000">
                          <a:solidFill>
                            <a:srgbClr val="444444"/>
                          </a:solidFill>
                          <a:latin typeface="Arial"/>
                          <a:ea typeface="Times New Roman"/>
                          <a:cs typeface="Arial"/>
                        </a:rPr>
                        <a:t>1</a:t>
                      </a:r>
                      <a:endParaRPr lang="fr-FR" sz="1100">
                        <a:latin typeface="Calibri"/>
                        <a:ea typeface="Calibri"/>
                        <a:cs typeface="Arial"/>
                      </a:endParaRPr>
                    </a:p>
                  </a:txBody>
                  <a:tcPr marL="68580" marR="68580" marT="0" marB="0">
                    <a:lnL w="12700" cap="flat" cmpd="sng" algn="ctr">
                      <a:solidFill>
                        <a:srgbClr val="9CC2E5"/>
                      </a:solidFill>
                      <a:prstDash val="solid"/>
                      <a:round/>
                      <a:headEnd type="none" w="med" len="med"/>
                      <a:tailEnd type="none" w="med" len="med"/>
                    </a:lnL>
                    <a:lnR>
                      <a:noFill/>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r>
              <a:tr h="189839">
                <a:tc>
                  <a:txBody>
                    <a:bodyPr/>
                    <a:lstStyle/>
                    <a:p>
                      <a:pPr>
                        <a:lnSpc>
                          <a:spcPct val="107000"/>
                        </a:lnSpc>
                        <a:spcAft>
                          <a:spcPts val="0"/>
                        </a:spcAft>
                      </a:pPr>
                      <a:r>
                        <a:rPr lang="fr-FR" sz="1000" b="1">
                          <a:solidFill>
                            <a:srgbClr val="444444"/>
                          </a:solidFill>
                          <a:latin typeface="Arial"/>
                          <a:ea typeface="Times New Roman"/>
                          <a:cs typeface="Arial"/>
                        </a:rPr>
                        <a:t>Laâyoune-Sakia El Hamra</a:t>
                      </a:r>
                      <a:endParaRPr lang="fr-FR" sz="1100">
                        <a:latin typeface="Calibri"/>
                        <a:ea typeface="Calibri"/>
                        <a:cs typeface="Arial"/>
                      </a:endParaRPr>
                    </a:p>
                  </a:txBody>
                  <a:tcPr marL="68580" marR="68580" marT="0" marB="0">
                    <a:lnL>
                      <a:noFill/>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r">
                        <a:lnSpc>
                          <a:spcPct val="107000"/>
                        </a:lnSpc>
                        <a:spcAft>
                          <a:spcPts val="0"/>
                        </a:spcAft>
                      </a:pPr>
                      <a:r>
                        <a:rPr lang="fr-FR" sz="1000">
                          <a:solidFill>
                            <a:srgbClr val="000000"/>
                          </a:solidFill>
                          <a:latin typeface="Arial"/>
                          <a:ea typeface="Times New Roman"/>
                          <a:cs typeface="Arial"/>
                        </a:rPr>
                        <a:t>1</a:t>
                      </a:r>
                      <a:endParaRPr lang="fr-FR" sz="1100">
                        <a:latin typeface="Calibri"/>
                        <a:ea typeface="Calibri"/>
                        <a:cs typeface="Arial"/>
                      </a:endParaRPr>
                    </a:p>
                  </a:txBody>
                  <a:tcPr marL="68580" marR="68580" marT="0" marB="0">
                    <a:lnL w="12700" cap="flat" cmpd="sng" algn="ctr">
                      <a:solidFill>
                        <a:srgbClr val="9CC2E5"/>
                      </a:solidFill>
                      <a:prstDash val="solid"/>
                      <a:round/>
                      <a:headEnd type="none" w="med" len="med"/>
                      <a:tailEnd type="none" w="med" len="med"/>
                    </a:lnL>
                    <a:lnR>
                      <a:noFill/>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r>
              <a:tr h="189839">
                <a:tc>
                  <a:txBody>
                    <a:bodyPr/>
                    <a:lstStyle/>
                    <a:p>
                      <a:pPr algn="r">
                        <a:lnSpc>
                          <a:spcPct val="107000"/>
                        </a:lnSpc>
                        <a:spcAft>
                          <a:spcPts val="0"/>
                        </a:spcAft>
                      </a:pPr>
                      <a:r>
                        <a:rPr lang="fr-FR" sz="1000" b="1">
                          <a:solidFill>
                            <a:srgbClr val="000000"/>
                          </a:solidFill>
                          <a:latin typeface="Arial"/>
                          <a:ea typeface="Times New Roman"/>
                          <a:cs typeface="Arial"/>
                        </a:rPr>
                        <a:t>Total</a:t>
                      </a:r>
                      <a:endParaRPr lang="fr-FR" sz="1100">
                        <a:latin typeface="Calibri"/>
                        <a:ea typeface="Calibri"/>
                        <a:cs typeface="Arial"/>
                      </a:endParaRPr>
                    </a:p>
                  </a:txBody>
                  <a:tcPr marL="68580" marR="68580" marT="0" marB="0">
                    <a:lnL>
                      <a:noFill/>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r">
                        <a:lnSpc>
                          <a:spcPct val="107000"/>
                        </a:lnSpc>
                        <a:spcAft>
                          <a:spcPts val="0"/>
                        </a:spcAft>
                      </a:pPr>
                      <a:r>
                        <a:rPr lang="fr-FR" sz="1000" dirty="0">
                          <a:solidFill>
                            <a:srgbClr val="000000"/>
                          </a:solidFill>
                          <a:latin typeface="Arial"/>
                          <a:ea typeface="Times New Roman"/>
                          <a:cs typeface="Arial"/>
                        </a:rPr>
                        <a:t>401</a:t>
                      </a:r>
                      <a:endParaRPr lang="fr-FR" sz="1100" dirty="0">
                        <a:latin typeface="Calibri"/>
                        <a:ea typeface="Calibri"/>
                        <a:cs typeface="Arial"/>
                      </a:endParaRPr>
                    </a:p>
                  </a:txBody>
                  <a:tcPr marL="68580" marR="68580" marT="0" marB="0">
                    <a:lnL w="12700" cap="flat" cmpd="sng" algn="ctr">
                      <a:solidFill>
                        <a:srgbClr val="9CC2E5"/>
                      </a:solidFill>
                      <a:prstDash val="solid"/>
                      <a:round/>
                      <a:headEnd type="none" w="med" len="med"/>
                      <a:tailEnd type="none" w="med" len="med"/>
                    </a:lnL>
                    <a:lnR>
                      <a:noFill/>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r>
            </a:tbl>
          </a:graphicData>
        </a:graphic>
      </p:graphicFrame>
      <p:sp>
        <p:nvSpPr>
          <p:cNvPr id="3" name="ZoneTexte 2"/>
          <p:cNvSpPr txBox="1"/>
          <p:nvPr/>
        </p:nvSpPr>
        <p:spPr>
          <a:xfrm>
            <a:off x="1835696" y="1203598"/>
            <a:ext cx="4752528" cy="369332"/>
          </a:xfrm>
          <a:prstGeom prst="rect">
            <a:avLst/>
          </a:prstGeom>
          <a:noFill/>
        </p:spPr>
        <p:txBody>
          <a:bodyPr wrap="square" rtlCol="0">
            <a:spAutoFit/>
          </a:bodyPr>
          <a:lstStyle/>
          <a:p>
            <a:r>
              <a:rPr lang="fr-FR" dirty="0" smtClean="0"/>
              <a:t>Organismes de formation </a:t>
            </a:r>
            <a:endParaRPr lang="fr-FR" dirty="0"/>
          </a:p>
        </p:txBody>
      </p:sp>
      <p:sp>
        <p:nvSpPr>
          <p:cNvPr id="2049" name="Rectangle 1"/>
          <p:cNvSpPr>
            <a:spLocks noChangeArrowheads="1"/>
          </p:cNvSpPr>
          <p:nvPr/>
        </p:nvSpPr>
        <p:spPr bwMode="auto">
          <a:xfrm>
            <a:off x="827584" y="3828926"/>
            <a:ext cx="756084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rPr>
              <a:t>S</a:t>
            </a:r>
            <a:r>
              <a:rPr kumimoji="0" lang="fr-FR" sz="1200" b="0"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fr-FR" sz="1200" b="0"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rPr>
              <a:t>agissant des organismes de formation, on compte un effectif total de 401 r</a:t>
            </a:r>
            <a:r>
              <a:rPr kumimoji="0" lang="fr-FR" sz="1200" b="0" i="0" u="none" strike="noStrike" cap="none" normalizeH="0" baseline="0" dirty="0" smtClean="0">
                <a:ln>
                  <a:noFill/>
                </a:ln>
                <a:solidFill>
                  <a:schemeClr val="tx1"/>
                </a:solidFill>
                <a:effectLst/>
                <a:latin typeface="Calibri"/>
                <a:ea typeface="Times New Roman" pitchFamily="18" charset="0"/>
                <a:cs typeface="Times New Roman" pitchFamily="18" charset="0"/>
              </a:rPr>
              <a:t>é</a:t>
            </a:r>
            <a:r>
              <a:rPr kumimoji="0" lang="fr-FR" sz="1200" b="0"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rPr>
              <a:t>partis presque sur l</a:t>
            </a:r>
            <a:r>
              <a:rPr kumimoji="0" lang="fr-FR" sz="1200" b="0"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fr-FR" sz="1200" b="0"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rPr>
              <a:t>ensemble des r</a:t>
            </a:r>
            <a:r>
              <a:rPr kumimoji="0" lang="fr-FR" sz="1200" b="0" i="0" u="none" strike="noStrike" cap="none" normalizeH="0" baseline="0" dirty="0" smtClean="0">
                <a:ln>
                  <a:noFill/>
                </a:ln>
                <a:solidFill>
                  <a:schemeClr val="tx1"/>
                </a:solidFill>
                <a:effectLst/>
                <a:latin typeface="Calibri"/>
                <a:ea typeface="Times New Roman" pitchFamily="18" charset="0"/>
                <a:cs typeface="Times New Roman" pitchFamily="18" charset="0"/>
              </a:rPr>
              <a:t>é</a:t>
            </a:r>
            <a:r>
              <a:rPr kumimoji="0" lang="fr-FR" sz="1200" b="0"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rPr>
              <a:t>gions du Maroc. A l</a:t>
            </a:r>
            <a:r>
              <a:rPr kumimoji="0" lang="fr-FR" sz="1200" b="0"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fr-FR" sz="1200" b="0"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rPr>
              <a:t>instar des entit</a:t>
            </a:r>
            <a:r>
              <a:rPr kumimoji="0" lang="fr-FR" sz="1200" b="0" i="0" u="none" strike="noStrike" cap="none" normalizeH="0" baseline="0" dirty="0" smtClean="0">
                <a:ln>
                  <a:noFill/>
                </a:ln>
                <a:solidFill>
                  <a:schemeClr val="tx1"/>
                </a:solidFill>
                <a:effectLst/>
                <a:latin typeface="Calibri"/>
                <a:ea typeface="Times New Roman" pitchFamily="18" charset="0"/>
                <a:cs typeface="Times New Roman" pitchFamily="18" charset="0"/>
              </a:rPr>
              <a:t>é</a:t>
            </a:r>
            <a:r>
              <a:rPr kumimoji="0" lang="fr-FR" sz="1200" b="0"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rPr>
              <a:t>s charg</a:t>
            </a:r>
            <a:r>
              <a:rPr kumimoji="0" lang="fr-FR" sz="1200" b="0" i="0" u="none" strike="noStrike" cap="none" normalizeH="0" baseline="0" dirty="0" smtClean="0">
                <a:ln>
                  <a:noFill/>
                </a:ln>
                <a:solidFill>
                  <a:schemeClr val="tx1"/>
                </a:solidFill>
                <a:effectLst/>
                <a:latin typeface="Calibri"/>
                <a:ea typeface="Times New Roman" pitchFamily="18" charset="0"/>
                <a:cs typeface="Times New Roman" pitchFamily="18" charset="0"/>
              </a:rPr>
              <a:t>é</a:t>
            </a:r>
            <a:r>
              <a:rPr kumimoji="0" lang="fr-FR" sz="1200" b="0"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rPr>
              <a:t>es du conseil, les organismes de formation de la r</a:t>
            </a:r>
            <a:r>
              <a:rPr kumimoji="0" lang="fr-FR" sz="1200" b="0" i="0" u="none" strike="noStrike" cap="none" normalizeH="0" baseline="0" dirty="0" smtClean="0">
                <a:ln>
                  <a:noFill/>
                </a:ln>
                <a:solidFill>
                  <a:schemeClr val="tx1"/>
                </a:solidFill>
                <a:effectLst/>
                <a:latin typeface="Calibri"/>
                <a:ea typeface="Times New Roman" pitchFamily="18" charset="0"/>
                <a:cs typeface="Times New Roman" pitchFamily="18" charset="0"/>
              </a:rPr>
              <a:t>é</a:t>
            </a:r>
            <a:r>
              <a:rPr kumimoji="0" lang="fr-FR" sz="1200" b="0"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rPr>
              <a:t>gion de Casablanca-Settat occupe le premier rang avec un pourcentage de 70,8%.</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nvGraphicFramePr>
        <p:xfrm>
          <a:off x="1403647" y="1203598"/>
          <a:ext cx="6264696" cy="2401247"/>
        </p:xfrm>
        <a:graphic>
          <a:graphicData uri="http://schemas.openxmlformats.org/drawingml/2006/table">
            <a:tbl>
              <a:tblPr/>
              <a:tblGrid>
                <a:gridCol w="1152129"/>
                <a:gridCol w="1863885"/>
                <a:gridCol w="1715778"/>
                <a:gridCol w="1532904"/>
              </a:tblGrid>
              <a:tr h="430350">
                <a:tc>
                  <a:txBody>
                    <a:bodyPr/>
                    <a:lstStyle/>
                    <a:p>
                      <a:pPr marL="15240" marR="15240">
                        <a:lnSpc>
                          <a:spcPct val="107000"/>
                        </a:lnSpc>
                        <a:spcBef>
                          <a:spcPts val="120"/>
                        </a:spcBef>
                        <a:spcAft>
                          <a:spcPts val="120"/>
                        </a:spcAft>
                      </a:pPr>
                      <a:r>
                        <a:rPr lang="fr-FR" sz="1200" b="0" u="none" strike="noStrike" dirty="0">
                          <a:solidFill>
                            <a:srgbClr val="0563C1"/>
                          </a:solidFill>
                          <a:latin typeface="Arial Narrow"/>
                          <a:ea typeface="Times New Roman"/>
                          <a:cs typeface="Arial"/>
                          <a:hlinkClick r:id="rId2"/>
                        </a:rPr>
                        <a:t>Type</a:t>
                      </a:r>
                      <a:r>
                        <a:rPr lang="fr-FR" sz="1200" dirty="0">
                          <a:solidFill>
                            <a:srgbClr val="000000"/>
                          </a:solidFill>
                          <a:latin typeface="Arial Narrow"/>
                          <a:ea typeface="Times New Roman"/>
                          <a:cs typeface="Arial"/>
                        </a:rPr>
                        <a:t> de prestations </a:t>
                      </a:r>
                      <a:endParaRPr lang="fr-FR" sz="1200" dirty="0">
                        <a:latin typeface="Calibri"/>
                        <a:ea typeface="Calibri"/>
                        <a:cs typeface="Arial"/>
                      </a:endParaRPr>
                    </a:p>
                  </a:txBody>
                  <a:tcPr marL="28393" marR="28393" marT="0" marB="0">
                    <a:lnL>
                      <a:noFill/>
                    </a:lnL>
                    <a:lnR>
                      <a:noFill/>
                    </a:lnR>
                    <a:lnT>
                      <a:noFill/>
                    </a:lnT>
                    <a:lnB w="19050" cap="flat" cmpd="sng" algn="ctr">
                      <a:solidFill>
                        <a:srgbClr val="A8D08D"/>
                      </a:solidFill>
                      <a:prstDash val="solid"/>
                      <a:round/>
                      <a:headEnd type="none" w="med" len="med"/>
                      <a:tailEnd type="none" w="med" len="med"/>
                    </a:lnB>
                    <a:solidFill>
                      <a:srgbClr val="FFFFFF"/>
                    </a:solidFill>
                  </a:tcPr>
                </a:tc>
                <a:tc>
                  <a:txBody>
                    <a:bodyPr/>
                    <a:lstStyle/>
                    <a:p>
                      <a:pPr marL="15240" marR="15240" algn="ctr">
                        <a:lnSpc>
                          <a:spcPct val="107000"/>
                        </a:lnSpc>
                        <a:spcBef>
                          <a:spcPts val="120"/>
                        </a:spcBef>
                        <a:spcAft>
                          <a:spcPts val="120"/>
                        </a:spcAft>
                      </a:pPr>
                      <a:r>
                        <a:rPr lang="fr-FR" sz="1200" dirty="0">
                          <a:solidFill>
                            <a:srgbClr val="000000"/>
                          </a:solidFill>
                          <a:latin typeface="Arial Narrow"/>
                          <a:ea typeface="Times New Roman"/>
                          <a:cs typeface="Arial"/>
                        </a:rPr>
                        <a:t>Interne</a:t>
                      </a:r>
                      <a:endParaRPr lang="fr-FR" sz="1200" dirty="0">
                        <a:latin typeface="Calibri"/>
                        <a:ea typeface="Calibri"/>
                        <a:cs typeface="Arial"/>
                      </a:endParaRPr>
                    </a:p>
                  </a:txBody>
                  <a:tcPr marL="28393" marR="28393" marT="0" marB="0">
                    <a:lnL>
                      <a:noFill/>
                    </a:lnL>
                    <a:lnR>
                      <a:noFill/>
                    </a:lnR>
                    <a:lnT>
                      <a:noFill/>
                    </a:lnT>
                    <a:lnB w="19050" cap="flat" cmpd="sng" algn="ctr">
                      <a:solidFill>
                        <a:srgbClr val="A8D08D"/>
                      </a:solidFill>
                      <a:prstDash val="solid"/>
                      <a:round/>
                      <a:headEnd type="none" w="med" len="med"/>
                      <a:tailEnd type="none" w="med" len="med"/>
                    </a:lnB>
                    <a:solidFill>
                      <a:srgbClr val="FFFFFF"/>
                    </a:solidFill>
                  </a:tcPr>
                </a:tc>
                <a:tc>
                  <a:txBody>
                    <a:bodyPr/>
                    <a:lstStyle/>
                    <a:p>
                      <a:pPr marL="15240" marR="15240" algn="ctr">
                        <a:lnSpc>
                          <a:spcPct val="107000"/>
                        </a:lnSpc>
                        <a:spcBef>
                          <a:spcPts val="120"/>
                        </a:spcBef>
                        <a:spcAft>
                          <a:spcPts val="120"/>
                        </a:spcAft>
                      </a:pPr>
                      <a:r>
                        <a:rPr lang="fr-FR" sz="1200" dirty="0">
                          <a:solidFill>
                            <a:srgbClr val="000000"/>
                          </a:solidFill>
                          <a:latin typeface="Arial Narrow"/>
                          <a:ea typeface="Times New Roman"/>
                          <a:cs typeface="Arial"/>
                        </a:rPr>
                        <a:t>Externe</a:t>
                      </a:r>
                      <a:endParaRPr lang="fr-FR" sz="1200" dirty="0">
                        <a:latin typeface="Calibri"/>
                        <a:ea typeface="Calibri"/>
                        <a:cs typeface="Arial"/>
                      </a:endParaRPr>
                    </a:p>
                  </a:txBody>
                  <a:tcPr marL="28393" marR="28393" marT="0" marB="0">
                    <a:lnL>
                      <a:noFill/>
                    </a:lnL>
                    <a:lnR>
                      <a:noFill/>
                    </a:lnR>
                    <a:lnT>
                      <a:noFill/>
                    </a:lnT>
                    <a:lnB w="19050" cap="flat" cmpd="sng" algn="ctr">
                      <a:solidFill>
                        <a:srgbClr val="A8D08D"/>
                      </a:solidFill>
                      <a:prstDash val="solid"/>
                      <a:round/>
                      <a:headEnd type="none" w="med" len="med"/>
                      <a:tailEnd type="none" w="med" len="med"/>
                    </a:lnB>
                    <a:solidFill>
                      <a:srgbClr val="FFFFFF"/>
                    </a:solidFill>
                  </a:tcPr>
                </a:tc>
                <a:tc>
                  <a:txBody>
                    <a:bodyPr/>
                    <a:lstStyle/>
                    <a:p>
                      <a:pPr marL="15240" marR="15240" algn="ctr">
                        <a:lnSpc>
                          <a:spcPct val="107000"/>
                        </a:lnSpc>
                        <a:spcBef>
                          <a:spcPts val="120"/>
                        </a:spcBef>
                        <a:spcAft>
                          <a:spcPts val="120"/>
                        </a:spcAft>
                      </a:pPr>
                      <a:r>
                        <a:rPr lang="fr-FR" sz="1200">
                          <a:solidFill>
                            <a:srgbClr val="000000"/>
                          </a:solidFill>
                          <a:latin typeface="Arial Narrow"/>
                          <a:ea typeface="Times New Roman"/>
                          <a:cs typeface="Arial"/>
                        </a:rPr>
                        <a:t>Total</a:t>
                      </a:r>
                      <a:endParaRPr lang="fr-FR" sz="1200">
                        <a:latin typeface="Calibri"/>
                        <a:ea typeface="Calibri"/>
                        <a:cs typeface="Arial"/>
                      </a:endParaRPr>
                    </a:p>
                  </a:txBody>
                  <a:tcPr marL="28393" marR="28393" marT="0" marB="0">
                    <a:lnL>
                      <a:noFill/>
                    </a:lnL>
                    <a:lnR>
                      <a:noFill/>
                    </a:lnR>
                    <a:lnT>
                      <a:noFill/>
                    </a:lnT>
                    <a:lnB w="19050" cap="flat" cmpd="sng" algn="ctr">
                      <a:solidFill>
                        <a:srgbClr val="A8D08D"/>
                      </a:solidFill>
                      <a:prstDash val="solid"/>
                      <a:round/>
                      <a:headEnd type="none" w="med" len="med"/>
                      <a:tailEnd type="none" w="med" len="med"/>
                    </a:lnB>
                    <a:solidFill>
                      <a:srgbClr val="FFFFFF"/>
                    </a:solidFill>
                  </a:tcPr>
                </a:tc>
              </a:tr>
              <a:tr h="537936">
                <a:tc>
                  <a:txBody>
                    <a:bodyPr/>
                    <a:lstStyle/>
                    <a:p>
                      <a:pPr>
                        <a:lnSpc>
                          <a:spcPct val="107000"/>
                        </a:lnSpc>
                        <a:spcAft>
                          <a:spcPts val="0"/>
                        </a:spcAft>
                      </a:pPr>
                      <a:r>
                        <a:rPr lang="fr-FR" sz="1200" b="1">
                          <a:solidFill>
                            <a:srgbClr val="444444"/>
                          </a:solidFill>
                          <a:latin typeface="Arial Narrow"/>
                          <a:ea typeface="Times New Roman"/>
                          <a:cs typeface="Arial"/>
                        </a:rPr>
                        <a:t>Diagnostics stratégiques</a:t>
                      </a:r>
                      <a:endParaRPr lang="fr-FR" sz="1200">
                        <a:latin typeface="Calibri"/>
                        <a:ea typeface="Calibri"/>
                        <a:cs typeface="Arial"/>
                      </a:endParaRPr>
                    </a:p>
                  </a:txBody>
                  <a:tcPr marL="28393" marR="28393" marT="0" marB="0">
                    <a:lnL>
                      <a:noFill/>
                    </a:lnL>
                    <a:lnR w="12700" cap="flat" cmpd="sng" algn="ctr">
                      <a:solidFill>
                        <a:srgbClr val="A8D08D"/>
                      </a:solidFill>
                      <a:prstDash val="solid"/>
                      <a:round/>
                      <a:headEnd type="none" w="med" len="med"/>
                      <a:tailEnd type="none" w="med" len="med"/>
                    </a:lnR>
                    <a:lnT w="1905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gn="ctr">
                        <a:lnSpc>
                          <a:spcPct val="107000"/>
                        </a:lnSpc>
                        <a:spcAft>
                          <a:spcPts val="0"/>
                        </a:spcAft>
                      </a:pPr>
                      <a:r>
                        <a:rPr lang="fr-FR" sz="1200">
                          <a:solidFill>
                            <a:srgbClr val="444444"/>
                          </a:solidFill>
                          <a:latin typeface="Arial Narrow"/>
                          <a:ea typeface="Times New Roman"/>
                          <a:cs typeface="Arial"/>
                        </a:rPr>
                        <a:t>-</a:t>
                      </a:r>
                      <a:endParaRPr lang="fr-FR" sz="1200">
                        <a:latin typeface="Calibri"/>
                        <a:ea typeface="Calibri"/>
                        <a:cs typeface="Arial"/>
                      </a:endParaRPr>
                    </a:p>
                  </a:txBody>
                  <a:tcPr marL="28393" marR="28393"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905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gn="ctr">
                        <a:lnSpc>
                          <a:spcPct val="107000"/>
                        </a:lnSpc>
                        <a:spcAft>
                          <a:spcPts val="0"/>
                        </a:spcAft>
                      </a:pPr>
                      <a:r>
                        <a:rPr lang="fr-FR" sz="1200" dirty="0">
                          <a:solidFill>
                            <a:srgbClr val="444444"/>
                          </a:solidFill>
                          <a:latin typeface="Arial Narrow"/>
                          <a:ea typeface="Times New Roman"/>
                          <a:cs typeface="Arial"/>
                        </a:rPr>
                        <a:t>67</a:t>
                      </a:r>
                      <a:endParaRPr lang="fr-FR" sz="1200" dirty="0">
                        <a:latin typeface="Calibri"/>
                        <a:ea typeface="Calibri"/>
                        <a:cs typeface="Arial"/>
                      </a:endParaRPr>
                    </a:p>
                  </a:txBody>
                  <a:tcPr marL="28393" marR="28393"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905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gn="ctr">
                        <a:lnSpc>
                          <a:spcPct val="107000"/>
                        </a:lnSpc>
                        <a:spcAft>
                          <a:spcPts val="0"/>
                        </a:spcAft>
                      </a:pPr>
                      <a:r>
                        <a:rPr lang="fr-FR" sz="1200" dirty="0">
                          <a:solidFill>
                            <a:srgbClr val="444444"/>
                          </a:solidFill>
                          <a:latin typeface="Arial Narrow"/>
                          <a:ea typeface="Times New Roman"/>
                          <a:cs typeface="Arial"/>
                        </a:rPr>
                        <a:t>67</a:t>
                      </a:r>
                      <a:endParaRPr lang="fr-FR" sz="1200" dirty="0">
                        <a:latin typeface="Calibri"/>
                        <a:ea typeface="Calibri"/>
                        <a:cs typeface="Arial"/>
                      </a:endParaRPr>
                    </a:p>
                  </a:txBody>
                  <a:tcPr marL="28393" marR="28393" marT="0" marB="0">
                    <a:lnL w="12700" cap="flat" cmpd="sng" algn="ctr">
                      <a:solidFill>
                        <a:srgbClr val="A8D08D"/>
                      </a:solidFill>
                      <a:prstDash val="solid"/>
                      <a:round/>
                      <a:headEnd type="none" w="med" len="med"/>
                      <a:tailEnd type="none" w="med" len="med"/>
                    </a:lnL>
                    <a:lnR>
                      <a:noFill/>
                    </a:lnR>
                    <a:lnT w="1905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r>
              <a:tr h="484143">
                <a:tc>
                  <a:txBody>
                    <a:bodyPr/>
                    <a:lstStyle/>
                    <a:p>
                      <a:pPr>
                        <a:lnSpc>
                          <a:spcPct val="107000"/>
                        </a:lnSpc>
                        <a:spcAft>
                          <a:spcPts val="0"/>
                        </a:spcAft>
                      </a:pPr>
                      <a:r>
                        <a:rPr lang="fr-FR" sz="1200" b="1">
                          <a:solidFill>
                            <a:srgbClr val="444444"/>
                          </a:solidFill>
                          <a:latin typeface="Arial Narrow"/>
                          <a:ea typeface="Times New Roman"/>
                          <a:cs typeface="Arial"/>
                        </a:rPr>
                        <a:t>Ingénierie de formation</a:t>
                      </a:r>
                      <a:endParaRPr lang="fr-FR" sz="1200">
                        <a:latin typeface="Calibri"/>
                        <a:ea typeface="Calibri"/>
                        <a:cs typeface="Arial"/>
                      </a:endParaRPr>
                    </a:p>
                  </a:txBody>
                  <a:tcPr marL="28393" marR="28393" marT="0" marB="0">
                    <a:lnL>
                      <a:noFill/>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gn="ctr">
                        <a:lnSpc>
                          <a:spcPct val="107000"/>
                        </a:lnSpc>
                        <a:spcAft>
                          <a:spcPts val="0"/>
                        </a:spcAft>
                      </a:pPr>
                      <a:r>
                        <a:rPr lang="fr-FR" sz="1200" dirty="0" smtClean="0">
                          <a:solidFill>
                            <a:srgbClr val="444444"/>
                          </a:solidFill>
                          <a:latin typeface="Arial Narrow"/>
                          <a:ea typeface="Times New Roman"/>
                          <a:cs typeface="Arial"/>
                        </a:rPr>
                        <a:t>42</a:t>
                      </a:r>
                      <a:endParaRPr lang="fr-FR" sz="1200" dirty="0">
                        <a:latin typeface="Calibri"/>
                        <a:ea typeface="Calibri"/>
                        <a:cs typeface="Arial"/>
                      </a:endParaRPr>
                    </a:p>
                  </a:txBody>
                  <a:tcPr marL="28393" marR="28393"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gn="ctr">
                        <a:lnSpc>
                          <a:spcPct val="107000"/>
                        </a:lnSpc>
                        <a:spcAft>
                          <a:spcPts val="0"/>
                        </a:spcAft>
                      </a:pPr>
                      <a:r>
                        <a:rPr lang="fr-FR" sz="1200" dirty="0" smtClean="0">
                          <a:solidFill>
                            <a:srgbClr val="444444"/>
                          </a:solidFill>
                          <a:latin typeface="Arial Narrow"/>
                          <a:ea typeface="Times New Roman"/>
                          <a:cs typeface="Arial"/>
                        </a:rPr>
                        <a:t>120</a:t>
                      </a:r>
                      <a:endParaRPr lang="fr-FR" sz="1200" dirty="0">
                        <a:latin typeface="Calibri"/>
                        <a:ea typeface="Calibri"/>
                        <a:cs typeface="Arial"/>
                      </a:endParaRPr>
                    </a:p>
                  </a:txBody>
                  <a:tcPr marL="28393" marR="28393"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gn="ctr">
                        <a:lnSpc>
                          <a:spcPct val="107000"/>
                        </a:lnSpc>
                        <a:spcAft>
                          <a:spcPts val="0"/>
                        </a:spcAft>
                      </a:pPr>
                      <a:r>
                        <a:rPr lang="fr-FR" sz="1200" dirty="0" smtClean="0">
                          <a:solidFill>
                            <a:srgbClr val="444444"/>
                          </a:solidFill>
                          <a:latin typeface="Arial Narrow"/>
                          <a:ea typeface="Times New Roman"/>
                          <a:cs typeface="Arial"/>
                        </a:rPr>
                        <a:t>162</a:t>
                      </a:r>
                      <a:endParaRPr lang="fr-FR" sz="1200" dirty="0">
                        <a:latin typeface="Calibri"/>
                        <a:ea typeface="Calibri"/>
                        <a:cs typeface="Arial"/>
                      </a:endParaRPr>
                    </a:p>
                  </a:txBody>
                  <a:tcPr marL="28393" marR="28393" marT="0" marB="0">
                    <a:lnL w="12700" cap="flat" cmpd="sng" algn="ctr">
                      <a:solidFill>
                        <a:srgbClr val="A8D08D"/>
                      </a:solidFill>
                      <a:prstDash val="solid"/>
                      <a:round/>
                      <a:headEnd type="none" w="med" len="med"/>
                      <a:tailEnd type="none" w="med" len="med"/>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r>
              <a:tr h="753111">
                <a:tc>
                  <a:txBody>
                    <a:bodyPr/>
                    <a:lstStyle/>
                    <a:p>
                      <a:pPr>
                        <a:lnSpc>
                          <a:spcPct val="107000"/>
                        </a:lnSpc>
                        <a:spcAft>
                          <a:spcPts val="0"/>
                        </a:spcAft>
                      </a:pPr>
                      <a:r>
                        <a:rPr lang="fr-FR" sz="1200" b="1">
                          <a:solidFill>
                            <a:srgbClr val="444444"/>
                          </a:solidFill>
                          <a:latin typeface="Arial Narrow"/>
                          <a:ea typeface="Times New Roman"/>
                          <a:cs typeface="Arial"/>
                        </a:rPr>
                        <a:t>Ingénierie de formation consécutive</a:t>
                      </a:r>
                      <a:endParaRPr lang="fr-FR" sz="1200">
                        <a:latin typeface="Calibri"/>
                        <a:ea typeface="Calibri"/>
                        <a:cs typeface="Arial"/>
                      </a:endParaRPr>
                    </a:p>
                  </a:txBody>
                  <a:tcPr marL="28393" marR="28393" marT="0" marB="0">
                    <a:lnL>
                      <a:noFill/>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gn="ctr">
                        <a:lnSpc>
                          <a:spcPct val="107000"/>
                        </a:lnSpc>
                        <a:spcAft>
                          <a:spcPts val="0"/>
                        </a:spcAft>
                      </a:pPr>
                      <a:r>
                        <a:rPr lang="fr-FR" sz="1200">
                          <a:solidFill>
                            <a:srgbClr val="444444"/>
                          </a:solidFill>
                          <a:latin typeface="Arial Narrow"/>
                          <a:ea typeface="Times New Roman"/>
                          <a:cs typeface="Arial"/>
                        </a:rPr>
                        <a:t>-</a:t>
                      </a:r>
                      <a:endParaRPr lang="fr-FR" sz="1200">
                        <a:latin typeface="Calibri"/>
                        <a:ea typeface="Calibri"/>
                        <a:cs typeface="Arial"/>
                      </a:endParaRPr>
                    </a:p>
                  </a:txBody>
                  <a:tcPr marL="28393" marR="28393"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gn="ctr">
                        <a:lnSpc>
                          <a:spcPct val="107000"/>
                        </a:lnSpc>
                        <a:spcAft>
                          <a:spcPts val="0"/>
                        </a:spcAft>
                      </a:pPr>
                      <a:r>
                        <a:rPr lang="fr-FR" sz="1200">
                          <a:solidFill>
                            <a:srgbClr val="444444"/>
                          </a:solidFill>
                          <a:latin typeface="Arial Narrow"/>
                          <a:ea typeface="Times New Roman"/>
                          <a:cs typeface="Arial"/>
                        </a:rPr>
                        <a:t>33</a:t>
                      </a:r>
                      <a:endParaRPr lang="fr-FR" sz="1200">
                        <a:latin typeface="Calibri"/>
                        <a:ea typeface="Calibri"/>
                        <a:cs typeface="Arial"/>
                      </a:endParaRPr>
                    </a:p>
                  </a:txBody>
                  <a:tcPr marL="28393" marR="28393"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gn="ctr">
                        <a:lnSpc>
                          <a:spcPct val="107000"/>
                        </a:lnSpc>
                        <a:spcAft>
                          <a:spcPts val="0"/>
                        </a:spcAft>
                      </a:pPr>
                      <a:r>
                        <a:rPr lang="fr-FR" sz="1200" dirty="0">
                          <a:solidFill>
                            <a:srgbClr val="444444"/>
                          </a:solidFill>
                          <a:latin typeface="Arial Narrow"/>
                          <a:ea typeface="Times New Roman"/>
                          <a:cs typeface="Arial"/>
                        </a:rPr>
                        <a:t>33</a:t>
                      </a:r>
                      <a:endParaRPr lang="fr-FR" sz="1200" dirty="0">
                        <a:latin typeface="Calibri"/>
                        <a:ea typeface="Calibri"/>
                        <a:cs typeface="Arial"/>
                      </a:endParaRPr>
                    </a:p>
                  </a:txBody>
                  <a:tcPr marL="28393" marR="28393" marT="0" marB="0">
                    <a:lnL w="12700" cap="flat" cmpd="sng" algn="ctr">
                      <a:solidFill>
                        <a:srgbClr val="A8D08D"/>
                      </a:solidFill>
                      <a:prstDash val="solid"/>
                      <a:round/>
                      <a:headEnd type="none" w="med" len="med"/>
                      <a:tailEnd type="none" w="med" len="med"/>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r>
              <a:tr h="170724">
                <a:tc>
                  <a:txBody>
                    <a:bodyPr/>
                    <a:lstStyle/>
                    <a:p>
                      <a:pPr algn="r">
                        <a:lnSpc>
                          <a:spcPct val="107000"/>
                        </a:lnSpc>
                        <a:spcAft>
                          <a:spcPts val="0"/>
                        </a:spcAft>
                      </a:pPr>
                      <a:r>
                        <a:rPr lang="fr-FR" sz="1200" b="1">
                          <a:solidFill>
                            <a:srgbClr val="444444"/>
                          </a:solidFill>
                          <a:latin typeface="Arial Narrow"/>
                          <a:ea typeface="Times New Roman"/>
                          <a:cs typeface="Arial"/>
                        </a:rPr>
                        <a:t>Total </a:t>
                      </a:r>
                      <a:endParaRPr lang="fr-FR" sz="1200">
                        <a:latin typeface="Calibri"/>
                        <a:ea typeface="Calibri"/>
                        <a:cs typeface="Arial"/>
                      </a:endParaRPr>
                    </a:p>
                  </a:txBody>
                  <a:tcPr marL="28393" marR="28393" marT="0" marB="0">
                    <a:lnL>
                      <a:noFill/>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gn="ctr">
                        <a:lnSpc>
                          <a:spcPct val="107000"/>
                        </a:lnSpc>
                        <a:spcAft>
                          <a:spcPts val="0"/>
                        </a:spcAft>
                      </a:pPr>
                      <a:r>
                        <a:rPr lang="fr-FR" sz="1200" dirty="0" smtClean="0">
                          <a:solidFill>
                            <a:srgbClr val="444444"/>
                          </a:solidFill>
                          <a:latin typeface="Arial Narrow"/>
                          <a:ea typeface="Times New Roman"/>
                          <a:cs typeface="Arial"/>
                        </a:rPr>
                        <a:t>42</a:t>
                      </a:r>
                      <a:endParaRPr lang="fr-FR" sz="1200" dirty="0">
                        <a:latin typeface="Calibri"/>
                        <a:ea typeface="Calibri"/>
                        <a:cs typeface="Arial"/>
                      </a:endParaRPr>
                    </a:p>
                  </a:txBody>
                  <a:tcPr marL="28393" marR="28393"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gn="ctr">
                        <a:lnSpc>
                          <a:spcPct val="107000"/>
                        </a:lnSpc>
                        <a:spcAft>
                          <a:spcPts val="0"/>
                        </a:spcAft>
                      </a:pPr>
                      <a:r>
                        <a:rPr lang="fr-FR" sz="1200" dirty="0" smtClean="0">
                          <a:solidFill>
                            <a:srgbClr val="444444"/>
                          </a:solidFill>
                          <a:latin typeface="Arial Narrow"/>
                          <a:ea typeface="Times New Roman"/>
                          <a:cs typeface="Arial"/>
                        </a:rPr>
                        <a:t>220</a:t>
                      </a:r>
                      <a:endParaRPr lang="fr-FR" sz="1200" dirty="0">
                        <a:latin typeface="Calibri"/>
                        <a:ea typeface="Calibri"/>
                        <a:cs typeface="Arial"/>
                      </a:endParaRPr>
                    </a:p>
                  </a:txBody>
                  <a:tcPr marL="28393" marR="28393"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gn="ctr">
                        <a:lnSpc>
                          <a:spcPct val="107000"/>
                        </a:lnSpc>
                        <a:spcAft>
                          <a:spcPts val="0"/>
                        </a:spcAft>
                      </a:pPr>
                      <a:r>
                        <a:rPr lang="fr-FR" sz="1200" b="1" dirty="0" smtClean="0">
                          <a:solidFill>
                            <a:srgbClr val="444444"/>
                          </a:solidFill>
                          <a:latin typeface="Arial Narrow"/>
                          <a:ea typeface="Times New Roman"/>
                          <a:cs typeface="Arial"/>
                        </a:rPr>
                        <a:t>262</a:t>
                      </a:r>
                      <a:endParaRPr lang="fr-FR" sz="1200" dirty="0">
                        <a:latin typeface="Calibri"/>
                        <a:ea typeface="Calibri"/>
                        <a:cs typeface="Arial"/>
                      </a:endParaRPr>
                    </a:p>
                  </a:txBody>
                  <a:tcPr marL="28393" marR="28393" marT="0" marB="0">
                    <a:lnL w="12700" cap="flat" cmpd="sng" algn="ctr">
                      <a:solidFill>
                        <a:srgbClr val="A8D08D"/>
                      </a:solidFill>
                      <a:prstDash val="solid"/>
                      <a:round/>
                      <a:headEnd type="none" w="med" len="med"/>
                      <a:tailEnd type="none" w="med" len="med"/>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r>
            </a:tbl>
          </a:graphicData>
        </a:graphic>
      </p:graphicFrame>
      <p:sp>
        <p:nvSpPr>
          <p:cNvPr id="1025" name="Rectangle 1"/>
          <p:cNvSpPr>
            <a:spLocks noChangeArrowheads="1"/>
          </p:cNvSpPr>
          <p:nvPr/>
        </p:nvSpPr>
        <p:spPr bwMode="auto">
          <a:xfrm>
            <a:off x="539552" y="3736534"/>
            <a:ext cx="8064896"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28600" algn="just"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rPr>
              <a:t>Courant l’année 2018, le GIAC1 a pris en charge 262 prestations dont 220 en externe soit un pourcentage de 85%. L’ingénierie de formation constitue par ailleurs la prestation la plus demandée. On compte un total de 162 dossiers dont 120 en externe. </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nvGraphicFramePr>
        <p:xfrm>
          <a:off x="1524000" y="1299921"/>
          <a:ext cx="6096000" cy="2923704"/>
        </p:xfrm>
        <a:graphic>
          <a:graphicData uri="http://schemas.openxmlformats.org/drawingml/2006/table">
            <a:tbl>
              <a:tblPr/>
              <a:tblGrid>
                <a:gridCol w="2442363"/>
                <a:gridCol w="876873"/>
                <a:gridCol w="842195"/>
                <a:gridCol w="1037261"/>
                <a:gridCol w="897308"/>
              </a:tblGrid>
              <a:tr h="228959">
                <a:tc>
                  <a:txBody>
                    <a:bodyPr/>
                    <a:lstStyle/>
                    <a:p>
                      <a:endParaRPr lang="fr-FR" sz="1100" dirty="0">
                        <a:solidFill>
                          <a:srgbClr val="C45911"/>
                        </a:solidFill>
                        <a:latin typeface="Calibri"/>
                        <a:cs typeface="Arial"/>
                      </a:endParaRPr>
                    </a:p>
                  </a:txBody>
                  <a:tcPr marL="66873" marR="66873" marT="0" marB="0">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gridSpan="4">
                  <a:txBody>
                    <a:bodyPr/>
                    <a:lstStyle/>
                    <a:p>
                      <a:pPr algn="ctr">
                        <a:lnSpc>
                          <a:spcPct val="107000"/>
                        </a:lnSpc>
                        <a:spcAft>
                          <a:spcPts val="0"/>
                        </a:spcAft>
                      </a:pPr>
                      <a:r>
                        <a:rPr lang="fr-FR" sz="1200" b="1">
                          <a:solidFill>
                            <a:srgbClr val="000000"/>
                          </a:solidFill>
                          <a:latin typeface="Arial Narrow"/>
                          <a:ea typeface="Times New Roman"/>
                          <a:cs typeface="Calibri"/>
                        </a:rPr>
                        <a:t>Type de prestation</a:t>
                      </a:r>
                      <a:endParaRPr lang="fr-FR" sz="1100">
                        <a:solidFill>
                          <a:srgbClr val="C45911"/>
                        </a:solidFill>
                        <a:latin typeface="Calibri"/>
                        <a:ea typeface="Calibri"/>
                        <a:cs typeface="Arial"/>
                      </a:endParaRPr>
                    </a:p>
                  </a:txBody>
                  <a:tcPr marL="66873" marR="66873" marT="0" marB="0" anchor="b">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r>
              <a:tr h="448187">
                <a:tc>
                  <a:txBody>
                    <a:bodyPr/>
                    <a:lstStyle/>
                    <a:p>
                      <a:pPr algn="ctr">
                        <a:lnSpc>
                          <a:spcPct val="107000"/>
                        </a:lnSpc>
                        <a:spcAft>
                          <a:spcPts val="0"/>
                        </a:spcAft>
                      </a:pPr>
                      <a:r>
                        <a:rPr lang="fr-FR" sz="1400" b="1">
                          <a:solidFill>
                            <a:srgbClr val="000000"/>
                          </a:solidFill>
                          <a:latin typeface="Arial Narrow"/>
                          <a:ea typeface="Times New Roman"/>
                          <a:cs typeface="Calibri"/>
                        </a:rPr>
                        <a:t>Secteur d’activité</a:t>
                      </a:r>
                      <a:endParaRPr lang="fr-FR" sz="1100">
                        <a:solidFill>
                          <a:srgbClr val="C45911"/>
                        </a:solidFill>
                        <a:latin typeface="Calibri"/>
                        <a:ea typeface="Calibri"/>
                        <a:cs typeface="Arial"/>
                      </a:endParaRPr>
                    </a:p>
                  </a:txBody>
                  <a:tcPr marL="66873" marR="66873" marT="0" marB="0">
                    <a:lnL>
                      <a:noFill/>
                    </a:lnL>
                    <a:lnR>
                      <a:noFill/>
                    </a:lnR>
                    <a:lnT w="12700" cap="flat" cmpd="sng" algn="ctr">
                      <a:solidFill>
                        <a:srgbClr val="ED7D31"/>
                      </a:solidFill>
                      <a:prstDash val="solid"/>
                      <a:round/>
                      <a:headEnd type="none" w="med" len="med"/>
                      <a:tailEnd type="none" w="med" len="med"/>
                    </a:lnT>
                    <a:lnB>
                      <a:noFill/>
                    </a:lnB>
                    <a:solidFill>
                      <a:srgbClr val="FBE4D5"/>
                    </a:solidFill>
                  </a:tcPr>
                </a:tc>
                <a:tc>
                  <a:txBody>
                    <a:bodyPr/>
                    <a:lstStyle/>
                    <a:p>
                      <a:pPr algn="ctr">
                        <a:lnSpc>
                          <a:spcPct val="107000"/>
                        </a:lnSpc>
                        <a:spcAft>
                          <a:spcPts val="0"/>
                        </a:spcAft>
                      </a:pPr>
                      <a:r>
                        <a:rPr lang="fr-FR" sz="1100" b="1">
                          <a:solidFill>
                            <a:srgbClr val="000000"/>
                          </a:solidFill>
                          <a:latin typeface="Arial Narrow"/>
                          <a:ea typeface="Times New Roman"/>
                          <a:cs typeface="Calibri"/>
                        </a:rPr>
                        <a:t>Diagnostics stratégiques</a:t>
                      </a:r>
                      <a:endParaRPr lang="fr-FR" sz="1100">
                        <a:solidFill>
                          <a:srgbClr val="C45911"/>
                        </a:solidFill>
                        <a:latin typeface="Calibri"/>
                        <a:ea typeface="Calibri"/>
                        <a:cs typeface="Arial"/>
                      </a:endParaRPr>
                    </a:p>
                  </a:txBody>
                  <a:tcPr marL="66873" marR="66873" marT="0" marB="0" anchor="b">
                    <a:lnL>
                      <a:noFill/>
                    </a:lnL>
                    <a:lnR>
                      <a:noFill/>
                    </a:lnR>
                    <a:lnT w="12700" cap="flat" cmpd="sng" algn="ctr">
                      <a:solidFill>
                        <a:srgbClr val="ED7D31"/>
                      </a:solidFill>
                      <a:prstDash val="solid"/>
                      <a:round/>
                      <a:headEnd type="none" w="med" len="med"/>
                      <a:tailEnd type="none" w="med" len="med"/>
                    </a:lnT>
                    <a:lnB>
                      <a:noFill/>
                    </a:lnB>
                    <a:solidFill>
                      <a:srgbClr val="FBE4D5"/>
                    </a:solidFill>
                  </a:tcPr>
                </a:tc>
                <a:tc>
                  <a:txBody>
                    <a:bodyPr/>
                    <a:lstStyle/>
                    <a:p>
                      <a:pPr algn="ctr">
                        <a:lnSpc>
                          <a:spcPct val="107000"/>
                        </a:lnSpc>
                        <a:spcAft>
                          <a:spcPts val="0"/>
                        </a:spcAft>
                      </a:pPr>
                      <a:r>
                        <a:rPr lang="fr-FR" sz="1100" b="1">
                          <a:solidFill>
                            <a:srgbClr val="000000"/>
                          </a:solidFill>
                          <a:latin typeface="Arial Narrow"/>
                          <a:ea typeface="Times New Roman"/>
                          <a:cs typeface="Calibri"/>
                        </a:rPr>
                        <a:t>Ingénierie de formation</a:t>
                      </a:r>
                      <a:endParaRPr lang="fr-FR" sz="1100">
                        <a:solidFill>
                          <a:srgbClr val="C45911"/>
                        </a:solidFill>
                        <a:latin typeface="Calibri"/>
                        <a:ea typeface="Calibri"/>
                        <a:cs typeface="Arial"/>
                      </a:endParaRPr>
                    </a:p>
                  </a:txBody>
                  <a:tcPr marL="66873" marR="66873" marT="0" marB="0" anchor="b">
                    <a:lnL>
                      <a:noFill/>
                    </a:lnL>
                    <a:lnR>
                      <a:noFill/>
                    </a:lnR>
                    <a:lnT w="12700" cap="flat" cmpd="sng" algn="ctr">
                      <a:solidFill>
                        <a:srgbClr val="ED7D31"/>
                      </a:solidFill>
                      <a:prstDash val="solid"/>
                      <a:round/>
                      <a:headEnd type="none" w="med" len="med"/>
                      <a:tailEnd type="none" w="med" len="med"/>
                    </a:lnT>
                    <a:lnB>
                      <a:noFill/>
                    </a:lnB>
                    <a:solidFill>
                      <a:srgbClr val="FBE4D5"/>
                    </a:solidFill>
                  </a:tcPr>
                </a:tc>
                <a:tc>
                  <a:txBody>
                    <a:bodyPr/>
                    <a:lstStyle/>
                    <a:p>
                      <a:pPr algn="ctr">
                        <a:lnSpc>
                          <a:spcPct val="107000"/>
                        </a:lnSpc>
                        <a:spcAft>
                          <a:spcPts val="0"/>
                        </a:spcAft>
                      </a:pPr>
                      <a:r>
                        <a:rPr lang="fr-FR" sz="1100" b="1">
                          <a:solidFill>
                            <a:srgbClr val="000000"/>
                          </a:solidFill>
                          <a:latin typeface="Arial Narrow"/>
                          <a:ea typeface="Times New Roman"/>
                          <a:cs typeface="Calibri"/>
                        </a:rPr>
                        <a:t>Ingénierie de formation consécutive</a:t>
                      </a:r>
                      <a:endParaRPr lang="fr-FR" sz="1100">
                        <a:solidFill>
                          <a:srgbClr val="C45911"/>
                        </a:solidFill>
                        <a:latin typeface="Calibri"/>
                        <a:ea typeface="Calibri"/>
                        <a:cs typeface="Arial"/>
                      </a:endParaRPr>
                    </a:p>
                  </a:txBody>
                  <a:tcPr marL="66873" marR="66873" marT="0" marB="0" anchor="b">
                    <a:lnL>
                      <a:noFill/>
                    </a:lnL>
                    <a:lnR>
                      <a:noFill/>
                    </a:lnR>
                    <a:lnT w="12700" cap="flat" cmpd="sng" algn="ctr">
                      <a:solidFill>
                        <a:srgbClr val="ED7D31"/>
                      </a:solidFill>
                      <a:prstDash val="solid"/>
                      <a:round/>
                      <a:headEnd type="none" w="med" len="med"/>
                      <a:tailEnd type="none" w="med" len="med"/>
                    </a:lnT>
                    <a:lnB>
                      <a:noFill/>
                    </a:lnB>
                    <a:solidFill>
                      <a:srgbClr val="FBE4D5"/>
                    </a:solidFill>
                  </a:tcPr>
                </a:tc>
                <a:tc>
                  <a:txBody>
                    <a:bodyPr/>
                    <a:lstStyle/>
                    <a:p>
                      <a:pPr algn="ctr">
                        <a:lnSpc>
                          <a:spcPct val="107000"/>
                        </a:lnSpc>
                        <a:spcAft>
                          <a:spcPts val="0"/>
                        </a:spcAft>
                      </a:pPr>
                      <a:r>
                        <a:rPr lang="fr-FR" sz="1100" b="1">
                          <a:solidFill>
                            <a:srgbClr val="000000"/>
                          </a:solidFill>
                          <a:latin typeface="Arial Narrow"/>
                          <a:ea typeface="Times New Roman"/>
                          <a:cs typeface="Calibri"/>
                        </a:rPr>
                        <a:t>Total</a:t>
                      </a:r>
                      <a:endParaRPr lang="fr-FR" sz="1100">
                        <a:solidFill>
                          <a:srgbClr val="C45911"/>
                        </a:solidFill>
                        <a:latin typeface="Calibri"/>
                        <a:ea typeface="Calibri"/>
                        <a:cs typeface="Arial"/>
                      </a:endParaRPr>
                    </a:p>
                  </a:txBody>
                  <a:tcPr marL="66873" marR="66873" marT="0" marB="0" anchor="b">
                    <a:lnL>
                      <a:noFill/>
                    </a:lnL>
                    <a:lnR>
                      <a:noFill/>
                    </a:lnR>
                    <a:lnT w="12700" cap="flat" cmpd="sng" algn="ctr">
                      <a:solidFill>
                        <a:srgbClr val="ED7D31"/>
                      </a:solidFill>
                      <a:prstDash val="solid"/>
                      <a:round/>
                      <a:headEnd type="none" w="med" len="med"/>
                      <a:tailEnd type="none" w="med" len="med"/>
                    </a:lnT>
                    <a:lnB>
                      <a:noFill/>
                    </a:lnB>
                    <a:solidFill>
                      <a:srgbClr val="FBE4D5"/>
                    </a:solidFill>
                  </a:tcPr>
                </a:tc>
              </a:tr>
              <a:tr h="228959">
                <a:tc>
                  <a:txBody>
                    <a:bodyPr/>
                    <a:lstStyle/>
                    <a:p>
                      <a:pPr algn="ctr">
                        <a:lnSpc>
                          <a:spcPct val="107000"/>
                        </a:lnSpc>
                        <a:spcAft>
                          <a:spcPts val="0"/>
                        </a:spcAft>
                      </a:pPr>
                      <a:r>
                        <a:rPr lang="fr-FR" sz="1200">
                          <a:solidFill>
                            <a:srgbClr val="000000"/>
                          </a:solidFill>
                          <a:latin typeface="Arial Narrow"/>
                          <a:ea typeface="Times New Roman"/>
                          <a:cs typeface="Times New Roman"/>
                        </a:rPr>
                        <a:t>Chimie et Para-chimie</a:t>
                      </a:r>
                      <a:endParaRPr lang="fr-FR" sz="1100">
                        <a:solidFill>
                          <a:srgbClr val="C45911"/>
                        </a:solidFill>
                        <a:latin typeface="Calibri"/>
                        <a:ea typeface="Calibri"/>
                        <a:cs typeface="Arial"/>
                      </a:endParaRPr>
                    </a:p>
                  </a:txBody>
                  <a:tcPr marL="66873" marR="66873" marT="0" marB="0" anchor="b">
                    <a:lnL>
                      <a:noFill/>
                    </a:lnL>
                    <a:lnR>
                      <a:noFill/>
                    </a:lnR>
                    <a:lnT>
                      <a:noFill/>
                    </a:lnT>
                    <a:lnB>
                      <a:noFill/>
                    </a:lnB>
                  </a:tcPr>
                </a:tc>
                <a:tc>
                  <a:txBody>
                    <a:bodyPr/>
                    <a:lstStyle/>
                    <a:p>
                      <a:pPr algn="ctr">
                        <a:lnSpc>
                          <a:spcPct val="107000"/>
                        </a:lnSpc>
                        <a:spcAft>
                          <a:spcPts val="0"/>
                        </a:spcAft>
                      </a:pPr>
                      <a:r>
                        <a:rPr lang="fr-FR" sz="1100">
                          <a:solidFill>
                            <a:srgbClr val="000000"/>
                          </a:solidFill>
                          <a:latin typeface="Arial Narrow"/>
                          <a:ea typeface="Times New Roman"/>
                          <a:cs typeface="Calibri"/>
                        </a:rPr>
                        <a:t>6</a:t>
                      </a:r>
                      <a:endParaRPr lang="fr-FR" sz="1100">
                        <a:solidFill>
                          <a:srgbClr val="C45911"/>
                        </a:solidFill>
                        <a:latin typeface="Calibri"/>
                        <a:ea typeface="Calibri"/>
                        <a:cs typeface="Arial"/>
                      </a:endParaRPr>
                    </a:p>
                  </a:txBody>
                  <a:tcPr marL="66873" marR="66873" marT="0" marB="0" anchor="b">
                    <a:lnL>
                      <a:noFill/>
                    </a:lnL>
                    <a:lnR>
                      <a:noFill/>
                    </a:lnR>
                    <a:lnT>
                      <a:noFill/>
                    </a:lnT>
                    <a:lnB>
                      <a:noFill/>
                    </a:lnB>
                  </a:tcPr>
                </a:tc>
                <a:tc>
                  <a:txBody>
                    <a:bodyPr/>
                    <a:lstStyle/>
                    <a:p>
                      <a:pPr algn="ctr">
                        <a:lnSpc>
                          <a:spcPct val="107000"/>
                        </a:lnSpc>
                        <a:spcAft>
                          <a:spcPts val="0"/>
                        </a:spcAft>
                      </a:pPr>
                      <a:r>
                        <a:rPr lang="fr-FR" sz="1100">
                          <a:solidFill>
                            <a:srgbClr val="000000"/>
                          </a:solidFill>
                          <a:latin typeface="Arial Narrow"/>
                          <a:ea typeface="Times New Roman"/>
                          <a:cs typeface="Calibri"/>
                        </a:rPr>
                        <a:t>9</a:t>
                      </a:r>
                      <a:endParaRPr lang="fr-FR" sz="1100">
                        <a:solidFill>
                          <a:srgbClr val="C45911"/>
                        </a:solidFill>
                        <a:latin typeface="Calibri"/>
                        <a:ea typeface="Calibri"/>
                        <a:cs typeface="Arial"/>
                      </a:endParaRPr>
                    </a:p>
                  </a:txBody>
                  <a:tcPr marL="66873" marR="66873" marT="0" marB="0" anchor="b">
                    <a:lnL>
                      <a:noFill/>
                    </a:lnL>
                    <a:lnR>
                      <a:noFill/>
                    </a:lnR>
                    <a:lnT>
                      <a:noFill/>
                    </a:lnT>
                    <a:lnB>
                      <a:noFill/>
                    </a:lnB>
                  </a:tcPr>
                </a:tc>
                <a:tc>
                  <a:txBody>
                    <a:bodyPr/>
                    <a:lstStyle/>
                    <a:p>
                      <a:pPr algn="ctr">
                        <a:lnSpc>
                          <a:spcPct val="107000"/>
                        </a:lnSpc>
                        <a:spcAft>
                          <a:spcPts val="0"/>
                        </a:spcAft>
                      </a:pPr>
                      <a:r>
                        <a:rPr lang="fr-FR" sz="1100">
                          <a:solidFill>
                            <a:srgbClr val="000000"/>
                          </a:solidFill>
                          <a:latin typeface="Arial Narrow"/>
                          <a:ea typeface="Times New Roman"/>
                          <a:cs typeface="Calibri"/>
                        </a:rPr>
                        <a:t>2</a:t>
                      </a:r>
                      <a:endParaRPr lang="fr-FR" sz="1100">
                        <a:solidFill>
                          <a:srgbClr val="C45911"/>
                        </a:solidFill>
                        <a:latin typeface="Calibri"/>
                        <a:ea typeface="Calibri"/>
                        <a:cs typeface="Arial"/>
                      </a:endParaRPr>
                    </a:p>
                  </a:txBody>
                  <a:tcPr marL="66873" marR="66873" marT="0" marB="0" anchor="b">
                    <a:lnL>
                      <a:noFill/>
                    </a:lnL>
                    <a:lnR>
                      <a:noFill/>
                    </a:lnR>
                    <a:lnT>
                      <a:noFill/>
                    </a:lnT>
                    <a:lnB>
                      <a:noFill/>
                    </a:lnB>
                  </a:tcPr>
                </a:tc>
                <a:tc>
                  <a:txBody>
                    <a:bodyPr/>
                    <a:lstStyle/>
                    <a:p>
                      <a:pPr algn="ctr">
                        <a:lnSpc>
                          <a:spcPct val="107000"/>
                        </a:lnSpc>
                        <a:spcAft>
                          <a:spcPts val="0"/>
                        </a:spcAft>
                      </a:pPr>
                      <a:r>
                        <a:rPr lang="fr-FR" sz="1100" b="1">
                          <a:solidFill>
                            <a:srgbClr val="000000"/>
                          </a:solidFill>
                          <a:latin typeface="Arial Narrow"/>
                          <a:ea typeface="Times New Roman"/>
                          <a:cs typeface="Calibri"/>
                        </a:rPr>
                        <a:t>17</a:t>
                      </a:r>
                      <a:endParaRPr lang="fr-FR" sz="1100">
                        <a:solidFill>
                          <a:srgbClr val="C45911"/>
                        </a:solidFill>
                        <a:latin typeface="Calibri"/>
                        <a:ea typeface="Calibri"/>
                        <a:cs typeface="Arial"/>
                      </a:endParaRPr>
                    </a:p>
                  </a:txBody>
                  <a:tcPr marL="66873" marR="66873" marT="0" marB="0" anchor="b">
                    <a:lnL>
                      <a:noFill/>
                    </a:lnL>
                    <a:lnR>
                      <a:noFill/>
                    </a:lnR>
                    <a:lnT>
                      <a:noFill/>
                    </a:lnT>
                    <a:lnB>
                      <a:noFill/>
                    </a:lnB>
                  </a:tcPr>
                </a:tc>
              </a:tr>
              <a:tr h="325973">
                <a:tc>
                  <a:txBody>
                    <a:bodyPr/>
                    <a:lstStyle/>
                    <a:p>
                      <a:pPr algn="ctr">
                        <a:lnSpc>
                          <a:spcPct val="107000"/>
                        </a:lnSpc>
                        <a:spcAft>
                          <a:spcPts val="0"/>
                        </a:spcAft>
                      </a:pPr>
                      <a:r>
                        <a:rPr lang="fr-FR" sz="1200">
                          <a:solidFill>
                            <a:srgbClr val="000000"/>
                          </a:solidFill>
                          <a:latin typeface="Arial Narrow"/>
                          <a:ea typeface="Times New Roman"/>
                          <a:cs typeface="Times New Roman"/>
                        </a:rPr>
                        <a:t>Gestionnaires d’Energie et de l’Environnement</a:t>
                      </a:r>
                      <a:endParaRPr lang="fr-FR" sz="1100">
                        <a:solidFill>
                          <a:srgbClr val="C45911"/>
                        </a:solidFill>
                        <a:latin typeface="Calibri"/>
                        <a:ea typeface="Calibri"/>
                        <a:cs typeface="Arial"/>
                      </a:endParaRPr>
                    </a:p>
                  </a:txBody>
                  <a:tcPr marL="66873" marR="66873" marT="0" marB="0" anchor="b">
                    <a:lnL>
                      <a:noFill/>
                    </a:lnL>
                    <a:lnR>
                      <a:noFill/>
                    </a:lnR>
                    <a:lnT>
                      <a:noFill/>
                    </a:lnT>
                    <a:lnB>
                      <a:noFill/>
                    </a:lnB>
                    <a:solidFill>
                      <a:srgbClr val="FBE4D5"/>
                    </a:solidFill>
                  </a:tcPr>
                </a:tc>
                <a:tc>
                  <a:txBody>
                    <a:bodyPr/>
                    <a:lstStyle/>
                    <a:p>
                      <a:pPr algn="ctr">
                        <a:lnSpc>
                          <a:spcPct val="107000"/>
                        </a:lnSpc>
                        <a:spcAft>
                          <a:spcPts val="0"/>
                        </a:spcAft>
                      </a:pPr>
                      <a:r>
                        <a:rPr lang="fr-FR" sz="1100">
                          <a:solidFill>
                            <a:srgbClr val="000000"/>
                          </a:solidFill>
                          <a:latin typeface="Arial Narrow"/>
                          <a:ea typeface="Times New Roman"/>
                          <a:cs typeface="Calibri"/>
                        </a:rPr>
                        <a:t>2</a:t>
                      </a:r>
                      <a:endParaRPr lang="fr-FR" sz="1100">
                        <a:solidFill>
                          <a:srgbClr val="C45911"/>
                        </a:solidFill>
                        <a:latin typeface="Calibri"/>
                        <a:ea typeface="Calibri"/>
                        <a:cs typeface="Arial"/>
                      </a:endParaRPr>
                    </a:p>
                  </a:txBody>
                  <a:tcPr marL="66873" marR="66873" marT="0" marB="0" anchor="b">
                    <a:lnL>
                      <a:noFill/>
                    </a:lnL>
                    <a:lnR>
                      <a:noFill/>
                    </a:lnR>
                    <a:lnT>
                      <a:noFill/>
                    </a:lnT>
                    <a:lnB>
                      <a:noFill/>
                    </a:lnB>
                    <a:solidFill>
                      <a:srgbClr val="FBE4D5"/>
                    </a:solidFill>
                  </a:tcPr>
                </a:tc>
                <a:tc>
                  <a:txBody>
                    <a:bodyPr/>
                    <a:lstStyle/>
                    <a:p>
                      <a:pPr algn="ctr">
                        <a:lnSpc>
                          <a:spcPct val="107000"/>
                        </a:lnSpc>
                        <a:spcAft>
                          <a:spcPts val="0"/>
                        </a:spcAft>
                      </a:pPr>
                      <a:r>
                        <a:rPr lang="fr-FR" sz="1100">
                          <a:solidFill>
                            <a:srgbClr val="000000"/>
                          </a:solidFill>
                          <a:latin typeface="Arial Narrow"/>
                          <a:ea typeface="Times New Roman"/>
                          <a:cs typeface="Calibri"/>
                        </a:rPr>
                        <a:t>11</a:t>
                      </a:r>
                      <a:endParaRPr lang="fr-FR" sz="1100">
                        <a:solidFill>
                          <a:srgbClr val="C45911"/>
                        </a:solidFill>
                        <a:latin typeface="Calibri"/>
                        <a:ea typeface="Calibri"/>
                        <a:cs typeface="Arial"/>
                      </a:endParaRPr>
                    </a:p>
                  </a:txBody>
                  <a:tcPr marL="66873" marR="66873" marT="0" marB="0" anchor="b">
                    <a:lnL>
                      <a:noFill/>
                    </a:lnL>
                    <a:lnR>
                      <a:noFill/>
                    </a:lnR>
                    <a:lnT>
                      <a:noFill/>
                    </a:lnT>
                    <a:lnB>
                      <a:noFill/>
                    </a:lnB>
                    <a:solidFill>
                      <a:srgbClr val="FBE4D5"/>
                    </a:solidFill>
                  </a:tcPr>
                </a:tc>
                <a:tc>
                  <a:txBody>
                    <a:bodyPr/>
                    <a:lstStyle/>
                    <a:p>
                      <a:pPr algn="ctr">
                        <a:lnSpc>
                          <a:spcPct val="107000"/>
                        </a:lnSpc>
                        <a:spcAft>
                          <a:spcPts val="0"/>
                        </a:spcAft>
                      </a:pPr>
                      <a:r>
                        <a:rPr lang="fr-FR" sz="1100">
                          <a:solidFill>
                            <a:srgbClr val="000000"/>
                          </a:solidFill>
                          <a:latin typeface="Arial Narrow"/>
                          <a:ea typeface="Times New Roman"/>
                          <a:cs typeface="Calibri"/>
                        </a:rPr>
                        <a:t>0</a:t>
                      </a:r>
                      <a:endParaRPr lang="fr-FR" sz="1100">
                        <a:solidFill>
                          <a:srgbClr val="C45911"/>
                        </a:solidFill>
                        <a:latin typeface="Calibri"/>
                        <a:ea typeface="Calibri"/>
                        <a:cs typeface="Arial"/>
                      </a:endParaRPr>
                    </a:p>
                  </a:txBody>
                  <a:tcPr marL="66873" marR="66873" marT="0" marB="0" anchor="b">
                    <a:lnL>
                      <a:noFill/>
                    </a:lnL>
                    <a:lnR>
                      <a:noFill/>
                    </a:lnR>
                    <a:lnT>
                      <a:noFill/>
                    </a:lnT>
                    <a:lnB>
                      <a:noFill/>
                    </a:lnB>
                    <a:solidFill>
                      <a:srgbClr val="FBE4D5"/>
                    </a:solidFill>
                  </a:tcPr>
                </a:tc>
                <a:tc>
                  <a:txBody>
                    <a:bodyPr/>
                    <a:lstStyle/>
                    <a:p>
                      <a:pPr algn="ctr">
                        <a:lnSpc>
                          <a:spcPct val="107000"/>
                        </a:lnSpc>
                        <a:spcAft>
                          <a:spcPts val="0"/>
                        </a:spcAft>
                      </a:pPr>
                      <a:r>
                        <a:rPr lang="fr-FR" sz="1100" b="1" dirty="0">
                          <a:solidFill>
                            <a:srgbClr val="000000"/>
                          </a:solidFill>
                          <a:latin typeface="Arial Narrow"/>
                          <a:ea typeface="Times New Roman"/>
                          <a:cs typeface="Calibri"/>
                        </a:rPr>
                        <a:t>13</a:t>
                      </a:r>
                      <a:endParaRPr lang="fr-FR" sz="1100" dirty="0">
                        <a:solidFill>
                          <a:srgbClr val="C45911"/>
                        </a:solidFill>
                        <a:latin typeface="Calibri"/>
                        <a:ea typeface="Calibri"/>
                        <a:cs typeface="Arial"/>
                      </a:endParaRPr>
                    </a:p>
                  </a:txBody>
                  <a:tcPr marL="66873" marR="66873" marT="0" marB="0" anchor="b">
                    <a:lnL>
                      <a:noFill/>
                    </a:lnL>
                    <a:lnR>
                      <a:noFill/>
                    </a:lnR>
                    <a:lnT>
                      <a:noFill/>
                    </a:lnT>
                    <a:lnB>
                      <a:noFill/>
                    </a:lnB>
                    <a:solidFill>
                      <a:srgbClr val="FBE4D5"/>
                    </a:solidFill>
                  </a:tcPr>
                </a:tc>
              </a:tr>
              <a:tr h="228959">
                <a:tc>
                  <a:txBody>
                    <a:bodyPr/>
                    <a:lstStyle/>
                    <a:p>
                      <a:pPr algn="ctr">
                        <a:lnSpc>
                          <a:spcPct val="107000"/>
                        </a:lnSpc>
                        <a:spcAft>
                          <a:spcPts val="0"/>
                        </a:spcAft>
                      </a:pPr>
                      <a:r>
                        <a:rPr lang="fr-FR" sz="1200">
                          <a:solidFill>
                            <a:srgbClr val="000000"/>
                          </a:solidFill>
                          <a:latin typeface="Arial Narrow"/>
                          <a:ea typeface="Times New Roman"/>
                          <a:cs typeface="Times New Roman"/>
                        </a:rPr>
                        <a:t>Imprimerie, Bois et Emballage</a:t>
                      </a:r>
                      <a:endParaRPr lang="fr-FR" sz="1100">
                        <a:solidFill>
                          <a:srgbClr val="C45911"/>
                        </a:solidFill>
                        <a:latin typeface="Calibri"/>
                        <a:ea typeface="Calibri"/>
                        <a:cs typeface="Arial"/>
                      </a:endParaRPr>
                    </a:p>
                  </a:txBody>
                  <a:tcPr marL="66873" marR="66873" marT="0" marB="0" anchor="b">
                    <a:lnL>
                      <a:noFill/>
                    </a:lnL>
                    <a:lnR>
                      <a:noFill/>
                    </a:lnR>
                    <a:lnT>
                      <a:noFill/>
                    </a:lnT>
                    <a:lnB>
                      <a:noFill/>
                    </a:lnB>
                  </a:tcPr>
                </a:tc>
                <a:tc>
                  <a:txBody>
                    <a:bodyPr/>
                    <a:lstStyle/>
                    <a:p>
                      <a:pPr algn="ctr">
                        <a:lnSpc>
                          <a:spcPct val="107000"/>
                        </a:lnSpc>
                        <a:spcAft>
                          <a:spcPts val="0"/>
                        </a:spcAft>
                      </a:pPr>
                      <a:r>
                        <a:rPr lang="fr-FR" sz="1100">
                          <a:solidFill>
                            <a:srgbClr val="000000"/>
                          </a:solidFill>
                          <a:latin typeface="Arial Narrow"/>
                          <a:ea typeface="Times New Roman"/>
                          <a:cs typeface="Calibri"/>
                        </a:rPr>
                        <a:t>8</a:t>
                      </a:r>
                      <a:endParaRPr lang="fr-FR" sz="1100">
                        <a:solidFill>
                          <a:srgbClr val="C45911"/>
                        </a:solidFill>
                        <a:latin typeface="Calibri"/>
                        <a:ea typeface="Calibri"/>
                        <a:cs typeface="Arial"/>
                      </a:endParaRPr>
                    </a:p>
                  </a:txBody>
                  <a:tcPr marL="66873" marR="66873" marT="0" marB="0" anchor="b">
                    <a:lnL>
                      <a:noFill/>
                    </a:lnL>
                    <a:lnR>
                      <a:noFill/>
                    </a:lnR>
                    <a:lnT>
                      <a:noFill/>
                    </a:lnT>
                    <a:lnB>
                      <a:noFill/>
                    </a:lnB>
                  </a:tcPr>
                </a:tc>
                <a:tc>
                  <a:txBody>
                    <a:bodyPr/>
                    <a:lstStyle/>
                    <a:p>
                      <a:pPr algn="ctr">
                        <a:lnSpc>
                          <a:spcPct val="107000"/>
                        </a:lnSpc>
                        <a:spcAft>
                          <a:spcPts val="0"/>
                        </a:spcAft>
                      </a:pPr>
                      <a:r>
                        <a:rPr lang="fr-FR" sz="1100">
                          <a:solidFill>
                            <a:srgbClr val="000000"/>
                          </a:solidFill>
                          <a:latin typeface="Arial Narrow"/>
                          <a:ea typeface="Times New Roman"/>
                          <a:cs typeface="Calibri"/>
                        </a:rPr>
                        <a:t>8</a:t>
                      </a:r>
                      <a:endParaRPr lang="fr-FR" sz="1100">
                        <a:solidFill>
                          <a:srgbClr val="C45911"/>
                        </a:solidFill>
                        <a:latin typeface="Calibri"/>
                        <a:ea typeface="Calibri"/>
                        <a:cs typeface="Arial"/>
                      </a:endParaRPr>
                    </a:p>
                  </a:txBody>
                  <a:tcPr marL="66873" marR="66873" marT="0" marB="0" anchor="b">
                    <a:lnL>
                      <a:noFill/>
                    </a:lnL>
                    <a:lnR>
                      <a:noFill/>
                    </a:lnR>
                    <a:lnT>
                      <a:noFill/>
                    </a:lnT>
                    <a:lnB>
                      <a:noFill/>
                    </a:lnB>
                  </a:tcPr>
                </a:tc>
                <a:tc>
                  <a:txBody>
                    <a:bodyPr/>
                    <a:lstStyle/>
                    <a:p>
                      <a:pPr algn="ctr">
                        <a:lnSpc>
                          <a:spcPct val="107000"/>
                        </a:lnSpc>
                        <a:spcAft>
                          <a:spcPts val="0"/>
                        </a:spcAft>
                      </a:pPr>
                      <a:r>
                        <a:rPr lang="fr-FR" sz="1100">
                          <a:solidFill>
                            <a:srgbClr val="000000"/>
                          </a:solidFill>
                          <a:latin typeface="Arial Narrow"/>
                          <a:ea typeface="Times New Roman"/>
                          <a:cs typeface="Calibri"/>
                        </a:rPr>
                        <a:t>5</a:t>
                      </a:r>
                      <a:endParaRPr lang="fr-FR" sz="1100">
                        <a:solidFill>
                          <a:srgbClr val="C45911"/>
                        </a:solidFill>
                        <a:latin typeface="Calibri"/>
                        <a:ea typeface="Calibri"/>
                        <a:cs typeface="Arial"/>
                      </a:endParaRPr>
                    </a:p>
                  </a:txBody>
                  <a:tcPr marL="66873" marR="66873" marT="0" marB="0" anchor="b">
                    <a:lnL>
                      <a:noFill/>
                    </a:lnL>
                    <a:lnR>
                      <a:noFill/>
                    </a:lnR>
                    <a:lnT>
                      <a:noFill/>
                    </a:lnT>
                    <a:lnB>
                      <a:noFill/>
                    </a:lnB>
                  </a:tcPr>
                </a:tc>
                <a:tc>
                  <a:txBody>
                    <a:bodyPr/>
                    <a:lstStyle/>
                    <a:p>
                      <a:pPr algn="ctr">
                        <a:lnSpc>
                          <a:spcPct val="107000"/>
                        </a:lnSpc>
                        <a:spcAft>
                          <a:spcPts val="0"/>
                        </a:spcAft>
                      </a:pPr>
                      <a:r>
                        <a:rPr lang="fr-FR" sz="1100" b="1">
                          <a:solidFill>
                            <a:srgbClr val="000000"/>
                          </a:solidFill>
                          <a:latin typeface="Arial Narrow"/>
                          <a:ea typeface="Times New Roman"/>
                          <a:cs typeface="Calibri"/>
                        </a:rPr>
                        <a:t>21</a:t>
                      </a:r>
                      <a:endParaRPr lang="fr-FR" sz="1100">
                        <a:solidFill>
                          <a:srgbClr val="C45911"/>
                        </a:solidFill>
                        <a:latin typeface="Calibri"/>
                        <a:ea typeface="Calibri"/>
                        <a:cs typeface="Arial"/>
                      </a:endParaRPr>
                    </a:p>
                  </a:txBody>
                  <a:tcPr marL="66873" marR="66873" marT="0" marB="0" anchor="b">
                    <a:lnL>
                      <a:noFill/>
                    </a:lnL>
                    <a:lnR>
                      <a:noFill/>
                    </a:lnR>
                    <a:lnT>
                      <a:noFill/>
                    </a:lnT>
                    <a:lnB>
                      <a:noFill/>
                    </a:lnB>
                  </a:tcPr>
                </a:tc>
              </a:tr>
              <a:tr h="228959">
                <a:tc>
                  <a:txBody>
                    <a:bodyPr/>
                    <a:lstStyle/>
                    <a:p>
                      <a:pPr algn="ctr">
                        <a:lnSpc>
                          <a:spcPct val="107000"/>
                        </a:lnSpc>
                        <a:spcAft>
                          <a:spcPts val="0"/>
                        </a:spcAft>
                      </a:pPr>
                      <a:r>
                        <a:rPr lang="fr-FR" sz="1200">
                          <a:solidFill>
                            <a:srgbClr val="000000"/>
                          </a:solidFill>
                          <a:latin typeface="Arial Narrow"/>
                          <a:ea typeface="Times New Roman"/>
                          <a:cs typeface="Times New Roman"/>
                        </a:rPr>
                        <a:t>Industrie et Commerce Automobile</a:t>
                      </a:r>
                      <a:endParaRPr lang="fr-FR" sz="1100">
                        <a:solidFill>
                          <a:srgbClr val="C45911"/>
                        </a:solidFill>
                        <a:latin typeface="Calibri"/>
                        <a:ea typeface="Calibri"/>
                        <a:cs typeface="Arial"/>
                      </a:endParaRPr>
                    </a:p>
                  </a:txBody>
                  <a:tcPr marL="66873" marR="66873" marT="0" marB="0" anchor="b">
                    <a:lnL>
                      <a:noFill/>
                    </a:lnL>
                    <a:lnR>
                      <a:noFill/>
                    </a:lnR>
                    <a:lnT>
                      <a:noFill/>
                    </a:lnT>
                    <a:lnB>
                      <a:noFill/>
                    </a:lnB>
                    <a:solidFill>
                      <a:srgbClr val="FBE4D5"/>
                    </a:solidFill>
                  </a:tcPr>
                </a:tc>
                <a:tc>
                  <a:txBody>
                    <a:bodyPr/>
                    <a:lstStyle/>
                    <a:p>
                      <a:pPr algn="ctr">
                        <a:lnSpc>
                          <a:spcPct val="107000"/>
                        </a:lnSpc>
                        <a:spcAft>
                          <a:spcPts val="0"/>
                        </a:spcAft>
                      </a:pPr>
                      <a:r>
                        <a:rPr lang="fr-FR" sz="1100">
                          <a:solidFill>
                            <a:srgbClr val="000000"/>
                          </a:solidFill>
                          <a:latin typeface="Arial Narrow"/>
                          <a:ea typeface="Times New Roman"/>
                          <a:cs typeface="Calibri"/>
                        </a:rPr>
                        <a:t>17</a:t>
                      </a:r>
                      <a:endParaRPr lang="fr-FR" sz="1100">
                        <a:solidFill>
                          <a:srgbClr val="C45911"/>
                        </a:solidFill>
                        <a:latin typeface="Calibri"/>
                        <a:ea typeface="Calibri"/>
                        <a:cs typeface="Arial"/>
                      </a:endParaRPr>
                    </a:p>
                  </a:txBody>
                  <a:tcPr marL="66873" marR="66873" marT="0" marB="0" anchor="b">
                    <a:lnL>
                      <a:noFill/>
                    </a:lnL>
                    <a:lnR>
                      <a:noFill/>
                    </a:lnR>
                    <a:lnT>
                      <a:noFill/>
                    </a:lnT>
                    <a:lnB>
                      <a:noFill/>
                    </a:lnB>
                    <a:solidFill>
                      <a:srgbClr val="FBE4D5"/>
                    </a:solidFill>
                  </a:tcPr>
                </a:tc>
                <a:tc>
                  <a:txBody>
                    <a:bodyPr/>
                    <a:lstStyle/>
                    <a:p>
                      <a:pPr algn="ctr">
                        <a:lnSpc>
                          <a:spcPct val="107000"/>
                        </a:lnSpc>
                        <a:spcAft>
                          <a:spcPts val="0"/>
                        </a:spcAft>
                      </a:pPr>
                      <a:r>
                        <a:rPr lang="fr-FR" sz="1100" dirty="0" smtClean="0">
                          <a:solidFill>
                            <a:srgbClr val="000000"/>
                          </a:solidFill>
                          <a:latin typeface="Arial Narrow"/>
                          <a:ea typeface="Times New Roman"/>
                          <a:cs typeface="Calibri"/>
                        </a:rPr>
                        <a:t>34</a:t>
                      </a:r>
                      <a:endParaRPr lang="fr-FR" sz="1100" dirty="0">
                        <a:solidFill>
                          <a:srgbClr val="C45911"/>
                        </a:solidFill>
                        <a:latin typeface="Calibri"/>
                        <a:ea typeface="Calibri"/>
                        <a:cs typeface="Arial"/>
                      </a:endParaRPr>
                    </a:p>
                  </a:txBody>
                  <a:tcPr marL="66873" marR="66873" marT="0" marB="0" anchor="b">
                    <a:lnL>
                      <a:noFill/>
                    </a:lnL>
                    <a:lnR>
                      <a:noFill/>
                    </a:lnR>
                    <a:lnT>
                      <a:noFill/>
                    </a:lnT>
                    <a:lnB>
                      <a:noFill/>
                    </a:lnB>
                    <a:solidFill>
                      <a:srgbClr val="FBE4D5"/>
                    </a:solidFill>
                  </a:tcPr>
                </a:tc>
                <a:tc>
                  <a:txBody>
                    <a:bodyPr/>
                    <a:lstStyle/>
                    <a:p>
                      <a:pPr algn="ctr">
                        <a:lnSpc>
                          <a:spcPct val="107000"/>
                        </a:lnSpc>
                        <a:spcAft>
                          <a:spcPts val="0"/>
                        </a:spcAft>
                      </a:pPr>
                      <a:r>
                        <a:rPr lang="fr-FR" sz="1100">
                          <a:solidFill>
                            <a:srgbClr val="000000"/>
                          </a:solidFill>
                          <a:latin typeface="Arial Narrow"/>
                          <a:ea typeface="Times New Roman"/>
                          <a:cs typeface="Calibri"/>
                        </a:rPr>
                        <a:t>11</a:t>
                      </a:r>
                      <a:endParaRPr lang="fr-FR" sz="1100">
                        <a:solidFill>
                          <a:srgbClr val="C45911"/>
                        </a:solidFill>
                        <a:latin typeface="Calibri"/>
                        <a:ea typeface="Calibri"/>
                        <a:cs typeface="Arial"/>
                      </a:endParaRPr>
                    </a:p>
                  </a:txBody>
                  <a:tcPr marL="66873" marR="66873" marT="0" marB="0" anchor="b">
                    <a:lnL>
                      <a:noFill/>
                    </a:lnL>
                    <a:lnR>
                      <a:noFill/>
                    </a:lnR>
                    <a:lnT>
                      <a:noFill/>
                    </a:lnT>
                    <a:lnB>
                      <a:noFill/>
                    </a:lnB>
                    <a:solidFill>
                      <a:srgbClr val="FBE4D5"/>
                    </a:solidFill>
                  </a:tcPr>
                </a:tc>
                <a:tc>
                  <a:txBody>
                    <a:bodyPr/>
                    <a:lstStyle/>
                    <a:p>
                      <a:pPr algn="ctr">
                        <a:lnSpc>
                          <a:spcPct val="107000"/>
                        </a:lnSpc>
                        <a:spcAft>
                          <a:spcPts val="0"/>
                        </a:spcAft>
                      </a:pPr>
                      <a:r>
                        <a:rPr lang="fr-FR" sz="1100" b="1" dirty="0" smtClean="0">
                          <a:solidFill>
                            <a:srgbClr val="000000"/>
                          </a:solidFill>
                          <a:latin typeface="Arial Narrow"/>
                          <a:ea typeface="Times New Roman"/>
                          <a:cs typeface="Calibri"/>
                        </a:rPr>
                        <a:t>62</a:t>
                      </a:r>
                      <a:endParaRPr lang="fr-FR" sz="1100" dirty="0">
                        <a:solidFill>
                          <a:srgbClr val="C45911"/>
                        </a:solidFill>
                        <a:latin typeface="Calibri"/>
                        <a:ea typeface="Calibri"/>
                        <a:cs typeface="Arial"/>
                      </a:endParaRPr>
                    </a:p>
                  </a:txBody>
                  <a:tcPr marL="66873" marR="66873" marT="0" marB="0" anchor="b">
                    <a:lnL>
                      <a:noFill/>
                    </a:lnL>
                    <a:lnR>
                      <a:noFill/>
                    </a:lnR>
                    <a:lnT>
                      <a:noFill/>
                    </a:lnT>
                    <a:lnB>
                      <a:noFill/>
                    </a:lnB>
                    <a:solidFill>
                      <a:srgbClr val="FBE4D5"/>
                    </a:solidFill>
                  </a:tcPr>
                </a:tc>
              </a:tr>
              <a:tr h="325973">
                <a:tc>
                  <a:txBody>
                    <a:bodyPr/>
                    <a:lstStyle/>
                    <a:p>
                      <a:pPr algn="ctr">
                        <a:lnSpc>
                          <a:spcPct val="107000"/>
                        </a:lnSpc>
                        <a:spcAft>
                          <a:spcPts val="0"/>
                        </a:spcAft>
                      </a:pPr>
                      <a:r>
                        <a:rPr lang="fr-FR" sz="1200">
                          <a:solidFill>
                            <a:srgbClr val="000000"/>
                          </a:solidFill>
                          <a:latin typeface="Arial Narrow"/>
                          <a:ea typeface="Times New Roman"/>
                          <a:cs typeface="Times New Roman"/>
                        </a:rPr>
                        <a:t>Industries Mécaniques, Métallurgiques, Électriques</a:t>
                      </a:r>
                      <a:endParaRPr lang="fr-FR" sz="1100">
                        <a:solidFill>
                          <a:srgbClr val="C45911"/>
                        </a:solidFill>
                        <a:latin typeface="Calibri"/>
                        <a:ea typeface="Calibri"/>
                        <a:cs typeface="Arial"/>
                      </a:endParaRPr>
                    </a:p>
                  </a:txBody>
                  <a:tcPr marL="66873" marR="66873" marT="0" marB="0" anchor="b">
                    <a:lnL>
                      <a:noFill/>
                    </a:lnL>
                    <a:lnR>
                      <a:noFill/>
                    </a:lnR>
                    <a:lnT>
                      <a:noFill/>
                    </a:lnT>
                    <a:lnB>
                      <a:noFill/>
                    </a:lnB>
                  </a:tcPr>
                </a:tc>
                <a:tc>
                  <a:txBody>
                    <a:bodyPr/>
                    <a:lstStyle/>
                    <a:p>
                      <a:pPr algn="ctr">
                        <a:lnSpc>
                          <a:spcPct val="107000"/>
                        </a:lnSpc>
                        <a:spcAft>
                          <a:spcPts val="0"/>
                        </a:spcAft>
                      </a:pPr>
                      <a:r>
                        <a:rPr lang="fr-FR" sz="1100">
                          <a:solidFill>
                            <a:srgbClr val="000000"/>
                          </a:solidFill>
                          <a:latin typeface="Arial Narrow"/>
                          <a:ea typeface="Times New Roman"/>
                          <a:cs typeface="Calibri"/>
                        </a:rPr>
                        <a:t>25</a:t>
                      </a:r>
                      <a:endParaRPr lang="fr-FR" sz="1100">
                        <a:solidFill>
                          <a:srgbClr val="C45911"/>
                        </a:solidFill>
                        <a:latin typeface="Calibri"/>
                        <a:ea typeface="Calibri"/>
                        <a:cs typeface="Arial"/>
                      </a:endParaRPr>
                    </a:p>
                  </a:txBody>
                  <a:tcPr marL="66873" marR="66873" marT="0" marB="0" anchor="b">
                    <a:lnL>
                      <a:noFill/>
                    </a:lnL>
                    <a:lnR>
                      <a:noFill/>
                    </a:lnR>
                    <a:lnT>
                      <a:noFill/>
                    </a:lnT>
                    <a:lnB>
                      <a:noFill/>
                    </a:lnB>
                  </a:tcPr>
                </a:tc>
                <a:tc>
                  <a:txBody>
                    <a:bodyPr/>
                    <a:lstStyle/>
                    <a:p>
                      <a:pPr algn="ctr">
                        <a:lnSpc>
                          <a:spcPct val="107000"/>
                        </a:lnSpc>
                        <a:spcAft>
                          <a:spcPts val="0"/>
                        </a:spcAft>
                      </a:pPr>
                      <a:r>
                        <a:rPr lang="fr-FR" sz="1100" dirty="0" smtClean="0">
                          <a:solidFill>
                            <a:srgbClr val="000000"/>
                          </a:solidFill>
                          <a:latin typeface="Arial Narrow"/>
                          <a:ea typeface="Times New Roman"/>
                          <a:cs typeface="Calibri"/>
                        </a:rPr>
                        <a:t>43</a:t>
                      </a:r>
                      <a:endParaRPr lang="fr-FR" sz="1100" dirty="0">
                        <a:solidFill>
                          <a:srgbClr val="C45911"/>
                        </a:solidFill>
                        <a:latin typeface="Calibri"/>
                        <a:ea typeface="Calibri"/>
                        <a:cs typeface="Arial"/>
                      </a:endParaRPr>
                    </a:p>
                  </a:txBody>
                  <a:tcPr marL="66873" marR="66873" marT="0" marB="0" anchor="b">
                    <a:lnL>
                      <a:noFill/>
                    </a:lnL>
                    <a:lnR>
                      <a:noFill/>
                    </a:lnR>
                    <a:lnT>
                      <a:noFill/>
                    </a:lnT>
                    <a:lnB>
                      <a:noFill/>
                    </a:lnB>
                  </a:tcPr>
                </a:tc>
                <a:tc>
                  <a:txBody>
                    <a:bodyPr/>
                    <a:lstStyle/>
                    <a:p>
                      <a:pPr algn="ctr">
                        <a:lnSpc>
                          <a:spcPct val="107000"/>
                        </a:lnSpc>
                        <a:spcAft>
                          <a:spcPts val="0"/>
                        </a:spcAft>
                      </a:pPr>
                      <a:r>
                        <a:rPr lang="fr-FR" sz="1100">
                          <a:solidFill>
                            <a:srgbClr val="000000"/>
                          </a:solidFill>
                          <a:latin typeface="Arial Narrow"/>
                          <a:ea typeface="Times New Roman"/>
                          <a:cs typeface="Calibri"/>
                        </a:rPr>
                        <a:t>9</a:t>
                      </a:r>
                      <a:endParaRPr lang="fr-FR" sz="1100">
                        <a:solidFill>
                          <a:srgbClr val="C45911"/>
                        </a:solidFill>
                        <a:latin typeface="Calibri"/>
                        <a:ea typeface="Calibri"/>
                        <a:cs typeface="Arial"/>
                      </a:endParaRPr>
                    </a:p>
                  </a:txBody>
                  <a:tcPr marL="66873" marR="66873" marT="0" marB="0" anchor="b">
                    <a:lnL>
                      <a:noFill/>
                    </a:lnL>
                    <a:lnR>
                      <a:noFill/>
                    </a:lnR>
                    <a:lnT>
                      <a:noFill/>
                    </a:lnT>
                    <a:lnB>
                      <a:noFill/>
                    </a:lnB>
                  </a:tcPr>
                </a:tc>
                <a:tc>
                  <a:txBody>
                    <a:bodyPr/>
                    <a:lstStyle/>
                    <a:p>
                      <a:pPr algn="ctr">
                        <a:lnSpc>
                          <a:spcPct val="107000"/>
                        </a:lnSpc>
                        <a:spcAft>
                          <a:spcPts val="0"/>
                        </a:spcAft>
                      </a:pPr>
                      <a:r>
                        <a:rPr lang="fr-FR" sz="1100" b="1" dirty="0" smtClean="0">
                          <a:solidFill>
                            <a:srgbClr val="000000"/>
                          </a:solidFill>
                          <a:latin typeface="Arial Narrow"/>
                          <a:ea typeface="Times New Roman"/>
                          <a:cs typeface="Calibri"/>
                        </a:rPr>
                        <a:t>77</a:t>
                      </a:r>
                      <a:endParaRPr lang="fr-FR" sz="1100" dirty="0">
                        <a:solidFill>
                          <a:srgbClr val="C45911"/>
                        </a:solidFill>
                        <a:latin typeface="Calibri"/>
                        <a:ea typeface="Calibri"/>
                        <a:cs typeface="Arial"/>
                      </a:endParaRPr>
                    </a:p>
                  </a:txBody>
                  <a:tcPr marL="66873" marR="66873" marT="0" marB="0" anchor="b">
                    <a:lnL>
                      <a:noFill/>
                    </a:lnL>
                    <a:lnR>
                      <a:noFill/>
                    </a:lnR>
                    <a:lnT>
                      <a:noFill/>
                    </a:lnT>
                    <a:lnB>
                      <a:noFill/>
                    </a:lnB>
                  </a:tcPr>
                </a:tc>
              </a:tr>
              <a:tr h="228959">
                <a:tc>
                  <a:txBody>
                    <a:bodyPr/>
                    <a:lstStyle/>
                    <a:p>
                      <a:pPr algn="ctr">
                        <a:lnSpc>
                          <a:spcPct val="107000"/>
                        </a:lnSpc>
                        <a:spcAft>
                          <a:spcPts val="0"/>
                        </a:spcAft>
                      </a:pPr>
                      <a:r>
                        <a:rPr lang="fr-FR" sz="1200">
                          <a:solidFill>
                            <a:srgbClr val="000000"/>
                          </a:solidFill>
                          <a:latin typeface="Arial Narrow"/>
                          <a:ea typeface="Times New Roman"/>
                          <a:cs typeface="Times New Roman"/>
                        </a:rPr>
                        <a:t>Industries Pharmaceutiques</a:t>
                      </a:r>
                      <a:endParaRPr lang="fr-FR" sz="1100">
                        <a:solidFill>
                          <a:srgbClr val="C45911"/>
                        </a:solidFill>
                        <a:latin typeface="Calibri"/>
                        <a:ea typeface="Calibri"/>
                        <a:cs typeface="Arial"/>
                      </a:endParaRPr>
                    </a:p>
                  </a:txBody>
                  <a:tcPr marL="66873" marR="66873" marT="0" marB="0" anchor="b">
                    <a:lnL>
                      <a:noFill/>
                    </a:lnL>
                    <a:lnR>
                      <a:noFill/>
                    </a:lnR>
                    <a:lnT>
                      <a:noFill/>
                    </a:lnT>
                    <a:lnB>
                      <a:noFill/>
                    </a:lnB>
                    <a:solidFill>
                      <a:srgbClr val="FBE4D5"/>
                    </a:solidFill>
                  </a:tcPr>
                </a:tc>
                <a:tc>
                  <a:txBody>
                    <a:bodyPr/>
                    <a:lstStyle/>
                    <a:p>
                      <a:pPr algn="ctr">
                        <a:lnSpc>
                          <a:spcPct val="107000"/>
                        </a:lnSpc>
                        <a:spcAft>
                          <a:spcPts val="0"/>
                        </a:spcAft>
                      </a:pPr>
                      <a:r>
                        <a:rPr lang="fr-FR" sz="1100">
                          <a:solidFill>
                            <a:srgbClr val="000000"/>
                          </a:solidFill>
                          <a:latin typeface="Arial Narrow"/>
                          <a:ea typeface="Times New Roman"/>
                          <a:cs typeface="Calibri"/>
                        </a:rPr>
                        <a:t>4</a:t>
                      </a:r>
                      <a:endParaRPr lang="fr-FR" sz="1100">
                        <a:solidFill>
                          <a:srgbClr val="C45911"/>
                        </a:solidFill>
                        <a:latin typeface="Calibri"/>
                        <a:ea typeface="Calibri"/>
                        <a:cs typeface="Arial"/>
                      </a:endParaRPr>
                    </a:p>
                  </a:txBody>
                  <a:tcPr marL="66873" marR="66873" marT="0" marB="0" anchor="b">
                    <a:lnL>
                      <a:noFill/>
                    </a:lnL>
                    <a:lnR>
                      <a:noFill/>
                    </a:lnR>
                    <a:lnT>
                      <a:noFill/>
                    </a:lnT>
                    <a:lnB>
                      <a:noFill/>
                    </a:lnB>
                    <a:solidFill>
                      <a:srgbClr val="FBE4D5"/>
                    </a:solidFill>
                  </a:tcPr>
                </a:tc>
                <a:tc>
                  <a:txBody>
                    <a:bodyPr/>
                    <a:lstStyle/>
                    <a:p>
                      <a:pPr algn="ctr">
                        <a:lnSpc>
                          <a:spcPct val="107000"/>
                        </a:lnSpc>
                        <a:spcAft>
                          <a:spcPts val="0"/>
                        </a:spcAft>
                      </a:pPr>
                      <a:r>
                        <a:rPr lang="fr-FR" sz="1100">
                          <a:solidFill>
                            <a:srgbClr val="000000"/>
                          </a:solidFill>
                          <a:latin typeface="Arial Narrow"/>
                          <a:ea typeface="Times New Roman"/>
                          <a:cs typeface="Calibri"/>
                        </a:rPr>
                        <a:t>8</a:t>
                      </a:r>
                      <a:endParaRPr lang="fr-FR" sz="1100">
                        <a:solidFill>
                          <a:srgbClr val="C45911"/>
                        </a:solidFill>
                        <a:latin typeface="Calibri"/>
                        <a:ea typeface="Calibri"/>
                        <a:cs typeface="Arial"/>
                      </a:endParaRPr>
                    </a:p>
                  </a:txBody>
                  <a:tcPr marL="66873" marR="66873" marT="0" marB="0" anchor="b">
                    <a:lnL>
                      <a:noFill/>
                    </a:lnL>
                    <a:lnR>
                      <a:noFill/>
                    </a:lnR>
                    <a:lnT>
                      <a:noFill/>
                    </a:lnT>
                    <a:lnB>
                      <a:noFill/>
                    </a:lnB>
                    <a:solidFill>
                      <a:srgbClr val="FBE4D5"/>
                    </a:solidFill>
                  </a:tcPr>
                </a:tc>
                <a:tc>
                  <a:txBody>
                    <a:bodyPr/>
                    <a:lstStyle/>
                    <a:p>
                      <a:pPr algn="ctr">
                        <a:lnSpc>
                          <a:spcPct val="107000"/>
                        </a:lnSpc>
                        <a:spcAft>
                          <a:spcPts val="0"/>
                        </a:spcAft>
                      </a:pPr>
                      <a:r>
                        <a:rPr lang="fr-FR" sz="1100">
                          <a:solidFill>
                            <a:srgbClr val="000000"/>
                          </a:solidFill>
                          <a:latin typeface="Arial Narrow"/>
                          <a:ea typeface="Times New Roman"/>
                          <a:cs typeface="Calibri"/>
                        </a:rPr>
                        <a:t>2</a:t>
                      </a:r>
                      <a:endParaRPr lang="fr-FR" sz="1100">
                        <a:solidFill>
                          <a:srgbClr val="C45911"/>
                        </a:solidFill>
                        <a:latin typeface="Calibri"/>
                        <a:ea typeface="Calibri"/>
                        <a:cs typeface="Arial"/>
                      </a:endParaRPr>
                    </a:p>
                  </a:txBody>
                  <a:tcPr marL="66873" marR="66873" marT="0" marB="0" anchor="b">
                    <a:lnL>
                      <a:noFill/>
                    </a:lnL>
                    <a:lnR>
                      <a:noFill/>
                    </a:lnR>
                    <a:lnT>
                      <a:noFill/>
                    </a:lnT>
                    <a:lnB>
                      <a:noFill/>
                    </a:lnB>
                    <a:solidFill>
                      <a:srgbClr val="FBE4D5"/>
                    </a:solidFill>
                  </a:tcPr>
                </a:tc>
                <a:tc>
                  <a:txBody>
                    <a:bodyPr/>
                    <a:lstStyle/>
                    <a:p>
                      <a:pPr algn="ctr">
                        <a:lnSpc>
                          <a:spcPct val="107000"/>
                        </a:lnSpc>
                        <a:spcAft>
                          <a:spcPts val="0"/>
                        </a:spcAft>
                      </a:pPr>
                      <a:r>
                        <a:rPr lang="fr-FR" sz="1100" b="1">
                          <a:solidFill>
                            <a:srgbClr val="000000"/>
                          </a:solidFill>
                          <a:latin typeface="Arial Narrow"/>
                          <a:ea typeface="Times New Roman"/>
                          <a:cs typeface="Calibri"/>
                        </a:rPr>
                        <a:t>14</a:t>
                      </a:r>
                      <a:endParaRPr lang="fr-FR" sz="1100">
                        <a:solidFill>
                          <a:srgbClr val="C45911"/>
                        </a:solidFill>
                        <a:latin typeface="Calibri"/>
                        <a:ea typeface="Calibri"/>
                        <a:cs typeface="Arial"/>
                      </a:endParaRPr>
                    </a:p>
                  </a:txBody>
                  <a:tcPr marL="66873" marR="66873" marT="0" marB="0" anchor="b">
                    <a:lnL>
                      <a:noFill/>
                    </a:lnL>
                    <a:lnR>
                      <a:noFill/>
                    </a:lnR>
                    <a:lnT>
                      <a:noFill/>
                    </a:lnT>
                    <a:lnB>
                      <a:noFill/>
                    </a:lnB>
                    <a:solidFill>
                      <a:srgbClr val="FBE4D5"/>
                    </a:solidFill>
                  </a:tcPr>
                </a:tc>
              </a:tr>
              <a:tr h="228959">
                <a:tc>
                  <a:txBody>
                    <a:bodyPr/>
                    <a:lstStyle/>
                    <a:p>
                      <a:pPr algn="ctr">
                        <a:lnSpc>
                          <a:spcPct val="107000"/>
                        </a:lnSpc>
                        <a:spcAft>
                          <a:spcPts val="0"/>
                        </a:spcAft>
                      </a:pPr>
                      <a:r>
                        <a:rPr lang="fr-FR" sz="1200">
                          <a:solidFill>
                            <a:srgbClr val="000000"/>
                          </a:solidFill>
                          <a:latin typeface="Arial Narrow"/>
                          <a:ea typeface="Times New Roman"/>
                          <a:cs typeface="Times New Roman"/>
                        </a:rPr>
                        <a:t>Plasturgie</a:t>
                      </a:r>
                      <a:endParaRPr lang="fr-FR" sz="1100">
                        <a:solidFill>
                          <a:srgbClr val="C45911"/>
                        </a:solidFill>
                        <a:latin typeface="Calibri"/>
                        <a:ea typeface="Calibri"/>
                        <a:cs typeface="Arial"/>
                      </a:endParaRPr>
                    </a:p>
                  </a:txBody>
                  <a:tcPr marL="66873" marR="66873" marT="0" marB="0" anchor="b">
                    <a:lnL>
                      <a:noFill/>
                    </a:lnL>
                    <a:lnR>
                      <a:noFill/>
                    </a:lnR>
                    <a:lnT>
                      <a:noFill/>
                    </a:lnT>
                    <a:lnB>
                      <a:noFill/>
                    </a:lnB>
                  </a:tcPr>
                </a:tc>
                <a:tc>
                  <a:txBody>
                    <a:bodyPr/>
                    <a:lstStyle/>
                    <a:p>
                      <a:pPr algn="ctr">
                        <a:lnSpc>
                          <a:spcPct val="107000"/>
                        </a:lnSpc>
                        <a:spcAft>
                          <a:spcPts val="0"/>
                        </a:spcAft>
                      </a:pPr>
                      <a:r>
                        <a:rPr lang="fr-FR" sz="1100">
                          <a:solidFill>
                            <a:srgbClr val="000000"/>
                          </a:solidFill>
                          <a:latin typeface="Arial Narrow"/>
                          <a:ea typeface="Times New Roman"/>
                          <a:cs typeface="Calibri"/>
                        </a:rPr>
                        <a:t>5</a:t>
                      </a:r>
                      <a:endParaRPr lang="fr-FR" sz="1100">
                        <a:solidFill>
                          <a:srgbClr val="C45911"/>
                        </a:solidFill>
                        <a:latin typeface="Calibri"/>
                        <a:ea typeface="Calibri"/>
                        <a:cs typeface="Arial"/>
                      </a:endParaRPr>
                    </a:p>
                  </a:txBody>
                  <a:tcPr marL="66873" marR="66873" marT="0" marB="0" anchor="b">
                    <a:lnL>
                      <a:noFill/>
                    </a:lnL>
                    <a:lnR>
                      <a:noFill/>
                    </a:lnR>
                    <a:lnT>
                      <a:noFill/>
                    </a:lnT>
                    <a:lnB>
                      <a:noFill/>
                    </a:lnB>
                  </a:tcPr>
                </a:tc>
                <a:tc>
                  <a:txBody>
                    <a:bodyPr/>
                    <a:lstStyle/>
                    <a:p>
                      <a:pPr algn="ctr">
                        <a:lnSpc>
                          <a:spcPct val="107000"/>
                        </a:lnSpc>
                        <a:spcAft>
                          <a:spcPts val="0"/>
                        </a:spcAft>
                      </a:pPr>
                      <a:r>
                        <a:rPr lang="fr-FR" sz="1100">
                          <a:solidFill>
                            <a:srgbClr val="000000"/>
                          </a:solidFill>
                          <a:latin typeface="Arial Narrow"/>
                          <a:ea typeface="Times New Roman"/>
                          <a:cs typeface="Calibri"/>
                        </a:rPr>
                        <a:t>7</a:t>
                      </a:r>
                      <a:endParaRPr lang="fr-FR" sz="1100">
                        <a:solidFill>
                          <a:srgbClr val="C45911"/>
                        </a:solidFill>
                        <a:latin typeface="Calibri"/>
                        <a:ea typeface="Calibri"/>
                        <a:cs typeface="Arial"/>
                      </a:endParaRPr>
                    </a:p>
                  </a:txBody>
                  <a:tcPr marL="66873" marR="66873" marT="0" marB="0" anchor="b">
                    <a:lnL>
                      <a:noFill/>
                    </a:lnL>
                    <a:lnR>
                      <a:noFill/>
                    </a:lnR>
                    <a:lnT>
                      <a:noFill/>
                    </a:lnT>
                    <a:lnB>
                      <a:noFill/>
                    </a:lnB>
                  </a:tcPr>
                </a:tc>
                <a:tc>
                  <a:txBody>
                    <a:bodyPr/>
                    <a:lstStyle/>
                    <a:p>
                      <a:pPr algn="ctr">
                        <a:lnSpc>
                          <a:spcPct val="107000"/>
                        </a:lnSpc>
                        <a:spcAft>
                          <a:spcPts val="0"/>
                        </a:spcAft>
                      </a:pPr>
                      <a:r>
                        <a:rPr lang="fr-FR" sz="1100">
                          <a:solidFill>
                            <a:srgbClr val="000000"/>
                          </a:solidFill>
                          <a:latin typeface="Arial Narrow"/>
                          <a:ea typeface="Times New Roman"/>
                          <a:cs typeface="Calibri"/>
                        </a:rPr>
                        <a:t>4</a:t>
                      </a:r>
                      <a:endParaRPr lang="fr-FR" sz="1100">
                        <a:solidFill>
                          <a:srgbClr val="C45911"/>
                        </a:solidFill>
                        <a:latin typeface="Calibri"/>
                        <a:ea typeface="Calibri"/>
                        <a:cs typeface="Arial"/>
                      </a:endParaRPr>
                    </a:p>
                  </a:txBody>
                  <a:tcPr marL="66873" marR="66873" marT="0" marB="0" anchor="b">
                    <a:lnL>
                      <a:noFill/>
                    </a:lnL>
                    <a:lnR>
                      <a:noFill/>
                    </a:lnR>
                    <a:lnT>
                      <a:noFill/>
                    </a:lnT>
                    <a:lnB>
                      <a:noFill/>
                    </a:lnB>
                  </a:tcPr>
                </a:tc>
                <a:tc>
                  <a:txBody>
                    <a:bodyPr/>
                    <a:lstStyle/>
                    <a:p>
                      <a:pPr algn="ctr">
                        <a:lnSpc>
                          <a:spcPct val="107000"/>
                        </a:lnSpc>
                        <a:spcAft>
                          <a:spcPts val="0"/>
                        </a:spcAft>
                      </a:pPr>
                      <a:r>
                        <a:rPr lang="fr-FR" sz="1100" b="1">
                          <a:solidFill>
                            <a:srgbClr val="000000"/>
                          </a:solidFill>
                          <a:latin typeface="Arial Narrow"/>
                          <a:ea typeface="Times New Roman"/>
                          <a:cs typeface="Calibri"/>
                        </a:rPr>
                        <a:t>16</a:t>
                      </a:r>
                      <a:endParaRPr lang="fr-FR" sz="1100">
                        <a:solidFill>
                          <a:srgbClr val="C45911"/>
                        </a:solidFill>
                        <a:latin typeface="Calibri"/>
                        <a:ea typeface="Calibri"/>
                        <a:cs typeface="Arial"/>
                      </a:endParaRPr>
                    </a:p>
                  </a:txBody>
                  <a:tcPr marL="66873" marR="66873" marT="0" marB="0" anchor="b">
                    <a:lnL>
                      <a:noFill/>
                    </a:lnL>
                    <a:lnR>
                      <a:noFill/>
                    </a:lnR>
                    <a:lnT>
                      <a:noFill/>
                    </a:lnT>
                    <a:lnB>
                      <a:noFill/>
                    </a:lnB>
                  </a:tcPr>
                </a:tc>
              </a:tr>
              <a:tr h="228959">
                <a:tc>
                  <a:txBody>
                    <a:bodyPr/>
                    <a:lstStyle/>
                    <a:p>
                      <a:pPr algn="r">
                        <a:lnSpc>
                          <a:spcPct val="107000"/>
                        </a:lnSpc>
                        <a:spcAft>
                          <a:spcPts val="0"/>
                        </a:spcAft>
                      </a:pPr>
                      <a:r>
                        <a:rPr lang="fr-FR" sz="1200">
                          <a:solidFill>
                            <a:srgbClr val="000000"/>
                          </a:solidFill>
                          <a:latin typeface="Arial Narrow"/>
                          <a:ea typeface="Times New Roman"/>
                          <a:cs typeface="Times New Roman"/>
                        </a:rPr>
                        <a:t>Total</a:t>
                      </a:r>
                      <a:endParaRPr lang="fr-FR" sz="1100">
                        <a:solidFill>
                          <a:srgbClr val="C45911"/>
                        </a:solidFill>
                        <a:latin typeface="Calibri"/>
                        <a:ea typeface="Calibri"/>
                        <a:cs typeface="Arial"/>
                      </a:endParaRPr>
                    </a:p>
                  </a:txBody>
                  <a:tcPr marL="66873" marR="66873" marT="0" marB="0" anchor="b">
                    <a:lnL>
                      <a:noFill/>
                    </a:lnL>
                    <a:lnR>
                      <a:noFill/>
                    </a:lnR>
                    <a:lnT>
                      <a:noFill/>
                    </a:lnT>
                    <a:lnB w="12700" cap="flat" cmpd="sng" algn="ctr">
                      <a:solidFill>
                        <a:srgbClr val="ED7D31"/>
                      </a:solidFill>
                      <a:prstDash val="solid"/>
                      <a:round/>
                      <a:headEnd type="none" w="med" len="med"/>
                      <a:tailEnd type="none" w="med" len="med"/>
                    </a:lnB>
                    <a:solidFill>
                      <a:srgbClr val="FBE4D5"/>
                    </a:solidFill>
                  </a:tcPr>
                </a:tc>
                <a:tc>
                  <a:txBody>
                    <a:bodyPr/>
                    <a:lstStyle/>
                    <a:p>
                      <a:pPr algn="ctr">
                        <a:lnSpc>
                          <a:spcPct val="107000"/>
                        </a:lnSpc>
                        <a:spcAft>
                          <a:spcPts val="0"/>
                        </a:spcAft>
                      </a:pPr>
                      <a:r>
                        <a:rPr lang="fr-FR" sz="1100" b="1">
                          <a:solidFill>
                            <a:srgbClr val="000000"/>
                          </a:solidFill>
                          <a:latin typeface="Arial Narrow"/>
                          <a:ea typeface="Times New Roman"/>
                          <a:cs typeface="Calibri"/>
                        </a:rPr>
                        <a:t>67</a:t>
                      </a:r>
                      <a:endParaRPr lang="fr-FR" sz="1100">
                        <a:solidFill>
                          <a:srgbClr val="C45911"/>
                        </a:solidFill>
                        <a:latin typeface="Calibri"/>
                        <a:ea typeface="Calibri"/>
                        <a:cs typeface="Arial"/>
                      </a:endParaRPr>
                    </a:p>
                  </a:txBody>
                  <a:tcPr marL="66873" marR="66873" marT="0" marB="0" anchor="b">
                    <a:lnL>
                      <a:noFill/>
                    </a:lnL>
                    <a:lnR>
                      <a:noFill/>
                    </a:lnR>
                    <a:lnT>
                      <a:noFill/>
                    </a:lnT>
                    <a:lnB w="12700" cap="flat" cmpd="sng" algn="ctr">
                      <a:solidFill>
                        <a:srgbClr val="ED7D31"/>
                      </a:solidFill>
                      <a:prstDash val="solid"/>
                      <a:round/>
                      <a:headEnd type="none" w="med" len="med"/>
                      <a:tailEnd type="none" w="med" len="med"/>
                    </a:lnB>
                    <a:solidFill>
                      <a:srgbClr val="FBE4D5"/>
                    </a:solidFill>
                  </a:tcPr>
                </a:tc>
                <a:tc>
                  <a:txBody>
                    <a:bodyPr/>
                    <a:lstStyle/>
                    <a:p>
                      <a:pPr algn="ctr">
                        <a:lnSpc>
                          <a:spcPct val="107000"/>
                        </a:lnSpc>
                        <a:spcAft>
                          <a:spcPts val="0"/>
                        </a:spcAft>
                      </a:pPr>
                      <a:r>
                        <a:rPr lang="fr-FR" sz="1100" b="1" dirty="0" smtClean="0">
                          <a:solidFill>
                            <a:srgbClr val="000000"/>
                          </a:solidFill>
                          <a:latin typeface="Arial Narrow"/>
                          <a:ea typeface="Times New Roman"/>
                          <a:cs typeface="Calibri"/>
                        </a:rPr>
                        <a:t>120</a:t>
                      </a:r>
                      <a:endParaRPr lang="fr-FR" sz="1100" dirty="0">
                        <a:solidFill>
                          <a:srgbClr val="C45911"/>
                        </a:solidFill>
                        <a:latin typeface="Calibri"/>
                        <a:ea typeface="Calibri"/>
                        <a:cs typeface="Arial"/>
                      </a:endParaRPr>
                    </a:p>
                  </a:txBody>
                  <a:tcPr marL="66873" marR="66873" marT="0" marB="0" anchor="b">
                    <a:lnL>
                      <a:noFill/>
                    </a:lnL>
                    <a:lnR>
                      <a:noFill/>
                    </a:lnR>
                    <a:lnT>
                      <a:noFill/>
                    </a:lnT>
                    <a:lnB w="12700" cap="flat" cmpd="sng" algn="ctr">
                      <a:solidFill>
                        <a:srgbClr val="ED7D31"/>
                      </a:solidFill>
                      <a:prstDash val="solid"/>
                      <a:round/>
                      <a:headEnd type="none" w="med" len="med"/>
                      <a:tailEnd type="none" w="med" len="med"/>
                    </a:lnB>
                    <a:solidFill>
                      <a:srgbClr val="FBE4D5"/>
                    </a:solidFill>
                  </a:tcPr>
                </a:tc>
                <a:tc>
                  <a:txBody>
                    <a:bodyPr/>
                    <a:lstStyle/>
                    <a:p>
                      <a:pPr algn="ctr">
                        <a:lnSpc>
                          <a:spcPct val="107000"/>
                        </a:lnSpc>
                        <a:spcAft>
                          <a:spcPts val="0"/>
                        </a:spcAft>
                      </a:pPr>
                      <a:r>
                        <a:rPr lang="fr-FR" sz="1100" b="1">
                          <a:solidFill>
                            <a:srgbClr val="000000"/>
                          </a:solidFill>
                          <a:latin typeface="Arial Narrow"/>
                          <a:ea typeface="Times New Roman"/>
                          <a:cs typeface="Calibri"/>
                        </a:rPr>
                        <a:t>33</a:t>
                      </a:r>
                      <a:endParaRPr lang="fr-FR" sz="1100">
                        <a:solidFill>
                          <a:srgbClr val="C45911"/>
                        </a:solidFill>
                        <a:latin typeface="Calibri"/>
                        <a:ea typeface="Calibri"/>
                        <a:cs typeface="Arial"/>
                      </a:endParaRPr>
                    </a:p>
                  </a:txBody>
                  <a:tcPr marL="66873" marR="66873" marT="0" marB="0" anchor="b">
                    <a:lnL>
                      <a:noFill/>
                    </a:lnL>
                    <a:lnR>
                      <a:noFill/>
                    </a:lnR>
                    <a:lnT>
                      <a:noFill/>
                    </a:lnT>
                    <a:lnB w="12700" cap="flat" cmpd="sng" algn="ctr">
                      <a:solidFill>
                        <a:srgbClr val="ED7D31"/>
                      </a:solidFill>
                      <a:prstDash val="solid"/>
                      <a:round/>
                      <a:headEnd type="none" w="med" len="med"/>
                      <a:tailEnd type="none" w="med" len="med"/>
                    </a:lnB>
                    <a:solidFill>
                      <a:srgbClr val="FBE4D5"/>
                    </a:solidFill>
                  </a:tcPr>
                </a:tc>
                <a:tc>
                  <a:txBody>
                    <a:bodyPr/>
                    <a:lstStyle/>
                    <a:p>
                      <a:pPr algn="ctr">
                        <a:lnSpc>
                          <a:spcPct val="107000"/>
                        </a:lnSpc>
                        <a:spcAft>
                          <a:spcPts val="0"/>
                        </a:spcAft>
                      </a:pPr>
                      <a:r>
                        <a:rPr lang="fr-FR" sz="1100" b="1" dirty="0" smtClean="0">
                          <a:solidFill>
                            <a:srgbClr val="000000"/>
                          </a:solidFill>
                          <a:latin typeface="Arial Narrow"/>
                          <a:ea typeface="Times New Roman"/>
                          <a:cs typeface="Calibri"/>
                        </a:rPr>
                        <a:t>220</a:t>
                      </a:r>
                      <a:endParaRPr lang="fr-FR" sz="1100" dirty="0">
                        <a:solidFill>
                          <a:srgbClr val="C45911"/>
                        </a:solidFill>
                        <a:latin typeface="Calibri"/>
                        <a:ea typeface="Calibri"/>
                        <a:cs typeface="Arial"/>
                      </a:endParaRPr>
                    </a:p>
                  </a:txBody>
                  <a:tcPr marL="66873" marR="66873" marT="0" marB="0" anchor="b">
                    <a:lnL>
                      <a:noFill/>
                    </a:lnL>
                    <a:lnR>
                      <a:noFill/>
                    </a:lnR>
                    <a:lnT>
                      <a:noFill/>
                    </a:lnT>
                    <a:lnB w="12700" cap="flat" cmpd="sng" algn="ctr">
                      <a:solidFill>
                        <a:srgbClr val="ED7D31"/>
                      </a:solidFill>
                      <a:prstDash val="solid"/>
                      <a:round/>
                      <a:headEnd type="none" w="med" len="med"/>
                      <a:tailEnd type="none" w="med" len="med"/>
                    </a:lnB>
                    <a:solidFill>
                      <a:srgbClr val="FBE4D5"/>
                    </a:solidFill>
                  </a:tcPr>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195736" y="1419622"/>
            <a:ext cx="4104456" cy="369332"/>
          </a:xfrm>
          <a:prstGeom prst="rect">
            <a:avLst/>
          </a:prstGeom>
          <a:noFill/>
        </p:spPr>
        <p:txBody>
          <a:bodyPr wrap="square" rtlCol="0">
            <a:spAutoFit/>
          </a:bodyPr>
          <a:lstStyle/>
          <a:p>
            <a:r>
              <a:rPr lang="fr-FR" dirty="0" smtClean="0"/>
              <a:t> PART DE MARCHE GIAC 1 EN NBRE ESES</a:t>
            </a:r>
            <a:endParaRPr lang="fr-FR" dirty="0"/>
          </a:p>
        </p:txBody>
      </p:sp>
      <p:graphicFrame>
        <p:nvGraphicFramePr>
          <p:cNvPr id="5" name="Tableau 4"/>
          <p:cNvGraphicFramePr>
            <a:graphicFrameLocks noGrp="1"/>
          </p:cNvGraphicFramePr>
          <p:nvPr/>
        </p:nvGraphicFramePr>
        <p:xfrm>
          <a:off x="683568" y="1995686"/>
          <a:ext cx="7632848" cy="2931945"/>
        </p:xfrm>
        <a:graphic>
          <a:graphicData uri="http://schemas.openxmlformats.org/drawingml/2006/table">
            <a:tbl>
              <a:tblPr/>
              <a:tblGrid>
                <a:gridCol w="2630962"/>
                <a:gridCol w="841296"/>
                <a:gridCol w="841296"/>
                <a:gridCol w="1820258"/>
                <a:gridCol w="1499036"/>
              </a:tblGrid>
              <a:tr h="201571">
                <a:tc>
                  <a:txBody>
                    <a:bodyPr/>
                    <a:lstStyle/>
                    <a:p>
                      <a:pPr algn="l" fontAlgn="b"/>
                      <a:r>
                        <a:rPr lang="fr-FR" sz="1200" b="0"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a:solidFill>
                            <a:srgbClr val="000000"/>
                          </a:solidFill>
                          <a:latin typeface="Calibri"/>
                        </a:rPr>
                        <a:t>ESES SECT</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fontAlgn="b"/>
                      <a:r>
                        <a:rPr lang="fr-FR" sz="1200" b="0" i="0" u="none" strike="noStrike">
                          <a:solidFill>
                            <a:srgbClr val="000000"/>
                          </a:solidFill>
                          <a:latin typeface="Calibri"/>
                        </a:rPr>
                        <a:t>ESES GIAC</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fontAlgn="b"/>
                      <a:r>
                        <a:rPr lang="fr-FR" sz="1200" b="0" i="0" u="none" strike="noStrike">
                          <a:solidFill>
                            <a:srgbClr val="000000"/>
                          </a:solidFill>
                          <a:latin typeface="Calibri"/>
                        </a:rPr>
                        <a:t>CA</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fontAlgn="b"/>
                      <a:r>
                        <a:rPr lang="fr-FR" sz="1200" b="0" i="0" u="none" strike="noStrike">
                          <a:solidFill>
                            <a:srgbClr val="000000"/>
                          </a:solidFill>
                          <a:latin typeface="Calibri"/>
                        </a:rPr>
                        <a:t>EFFECT GIAC</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r>
              <a:tr h="192409">
                <a:tc>
                  <a:txBody>
                    <a:bodyPr/>
                    <a:lstStyle/>
                    <a:p>
                      <a:pPr algn="l" fontAlgn="b"/>
                      <a:r>
                        <a:rPr lang="fr-FR" sz="12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2409">
                <a:tc>
                  <a:txBody>
                    <a:bodyPr/>
                    <a:lstStyle/>
                    <a:p>
                      <a:pPr algn="l" fontAlgn="b"/>
                      <a:r>
                        <a:rPr lang="fr-FR" sz="1200" b="0" i="0" u="none" strike="noStrike">
                          <a:solidFill>
                            <a:srgbClr val="000000"/>
                          </a:solidFill>
                          <a:latin typeface="Calibri"/>
                        </a:rPr>
                        <a:t>CHIMIE/PARACHIMIE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200" b="0" i="0" u="none" strike="noStrike">
                          <a:solidFill>
                            <a:srgbClr val="000000"/>
                          </a:solidFill>
                          <a:latin typeface="Calibri"/>
                        </a:rPr>
                        <a:t>223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200" b="0" i="0" u="none" strike="noStrike">
                          <a:solidFill>
                            <a:srgbClr val="000000"/>
                          </a:solidFill>
                          <a:latin typeface="Calibri"/>
                        </a:rPr>
                        <a:t>32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latin typeface="Calibri"/>
                        </a:rPr>
                        <a:t>       6 942 651 666,67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a:solidFill>
                            <a:srgbClr val="000000"/>
                          </a:solidFill>
                          <a:latin typeface="Calibri"/>
                        </a:rPr>
                        <a:t>                   6 218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2409">
                <a:tc>
                  <a:txBody>
                    <a:bodyPr/>
                    <a:lstStyle/>
                    <a:p>
                      <a:pPr algn="l" fontAlgn="b"/>
                      <a:r>
                        <a:rPr lang="fr-FR" sz="1200" b="0" i="0" u="none" strike="noStrike">
                          <a:solidFill>
                            <a:srgbClr val="000000"/>
                          </a:solidFill>
                          <a:latin typeface="Calibri"/>
                        </a:rPr>
                        <a:t>PHARMACIE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200" b="0" i="0" u="none" strike="noStrike">
                          <a:solidFill>
                            <a:srgbClr val="000000"/>
                          </a:solidFill>
                          <a:latin typeface="Calibri"/>
                        </a:rPr>
                        <a:t>42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200" b="0" i="0" u="none" strike="noStrike">
                          <a:solidFill>
                            <a:srgbClr val="000000"/>
                          </a:solidFill>
                          <a:latin typeface="Calibri"/>
                        </a:rPr>
                        <a:t>28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latin typeface="Calibri"/>
                        </a:rPr>
                        <a:t>       3 513 949 375,15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a:solidFill>
                            <a:srgbClr val="000000"/>
                          </a:solidFill>
                          <a:latin typeface="Calibri"/>
                        </a:rPr>
                        <a:t>                   4 121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2409">
                <a:tc>
                  <a:txBody>
                    <a:bodyPr/>
                    <a:lstStyle/>
                    <a:p>
                      <a:pPr algn="l" fontAlgn="b"/>
                      <a:r>
                        <a:rPr lang="fr-FR" sz="1200" b="0" i="0" u="none" strike="noStrike">
                          <a:solidFill>
                            <a:srgbClr val="000000"/>
                          </a:solidFill>
                          <a:latin typeface="Calibri"/>
                        </a:rPr>
                        <a:t>PLASTURGIE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200" b="0" i="0" u="none" strike="noStrike">
                          <a:solidFill>
                            <a:srgbClr val="000000"/>
                          </a:solidFill>
                          <a:latin typeface="Calibri"/>
                        </a:rPr>
                        <a:t>294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200" b="0" i="0" u="none" strike="noStrike">
                          <a:solidFill>
                            <a:srgbClr val="000000"/>
                          </a:solidFill>
                          <a:latin typeface="Calibri"/>
                        </a:rPr>
                        <a:t>34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latin typeface="Calibri"/>
                        </a:rPr>
                        <a:t>       4 062 509 241,09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a:solidFill>
                            <a:srgbClr val="000000"/>
                          </a:solidFill>
                          <a:latin typeface="Calibri"/>
                        </a:rPr>
                        <a:t>                   5 263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1571">
                <a:tc>
                  <a:txBody>
                    <a:bodyPr/>
                    <a:lstStyle/>
                    <a:p>
                      <a:pPr algn="l" fontAlgn="b"/>
                      <a:r>
                        <a:rPr lang="fr-FR" sz="12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12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1571">
                <a:tc>
                  <a:txBody>
                    <a:bodyPr/>
                    <a:lstStyle/>
                    <a:p>
                      <a:pPr algn="l" fontAlgn="b"/>
                      <a:r>
                        <a:rPr lang="fr-FR" sz="1200" b="0" i="0" u="none" strike="noStrike" dirty="0">
                          <a:solidFill>
                            <a:srgbClr val="000000"/>
                          </a:solidFill>
                          <a:latin typeface="Calibri"/>
                        </a:rPr>
                        <a:t>CHIMIE +PHARMA</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fr-FR" sz="1200" b="0" i="0" u="none" strike="noStrike">
                          <a:solidFill>
                            <a:srgbClr val="000000"/>
                          </a:solidFill>
                          <a:latin typeface="Calibri"/>
                        </a:rPr>
                        <a:t>559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fr-FR" sz="1200" b="0" i="0" u="none" strike="noStrike">
                          <a:solidFill>
                            <a:srgbClr val="000000"/>
                          </a:solidFill>
                          <a:latin typeface="Calibri"/>
                        </a:rPr>
                        <a:t>94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latin typeface="Calibri"/>
                        </a:rPr>
                        <a:t>     14 519 110 282,91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1200" b="0" i="0" u="none" strike="noStrike">
                          <a:solidFill>
                            <a:srgbClr val="000000"/>
                          </a:solidFill>
                          <a:latin typeface="Calibri"/>
                        </a:rPr>
                        <a:t>                 15 602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2409">
                <a:tc>
                  <a:txBody>
                    <a:bodyPr/>
                    <a:lstStyle/>
                    <a:p>
                      <a:pPr algn="l" fontAlgn="b"/>
                      <a:r>
                        <a:rPr lang="fr-FR" sz="12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2409">
                <a:tc>
                  <a:txBody>
                    <a:bodyPr/>
                    <a:lstStyle/>
                    <a:p>
                      <a:pPr algn="l" fontAlgn="b"/>
                      <a:r>
                        <a:rPr lang="fr-FR" sz="1200" b="0" i="0" u="none" strike="noStrike">
                          <a:solidFill>
                            <a:srgbClr val="000000"/>
                          </a:solidFill>
                          <a:latin typeface="Calibri"/>
                        </a:rPr>
                        <a:t>GEE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200" b="0" i="0" u="none" strike="noStrike">
                          <a:solidFill>
                            <a:srgbClr val="000000"/>
                          </a:solidFill>
                          <a:latin typeface="Calibri"/>
                        </a:rPr>
                        <a:t>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latin typeface="Calibri"/>
                        </a:rPr>
                        <a:t>     49 331 586 464,84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a:solidFill>
                            <a:srgbClr val="000000"/>
                          </a:solidFill>
                          <a:latin typeface="Calibri"/>
                        </a:rPr>
                        <a:t>                   8 995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2409">
                <a:tc>
                  <a:txBody>
                    <a:bodyPr/>
                    <a:lstStyle/>
                    <a:p>
                      <a:pPr algn="l" fontAlgn="b"/>
                      <a:r>
                        <a:rPr lang="fr-FR" sz="1200" b="0" i="0" u="none" strike="noStrike">
                          <a:solidFill>
                            <a:srgbClr val="000000"/>
                          </a:solidFill>
                          <a:latin typeface="Calibri"/>
                        </a:rPr>
                        <a:t>IMPRIMERIE BOIS ET EMBALLAGE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200" b="0" i="0" u="none" strike="noStrike">
                          <a:solidFill>
                            <a:srgbClr val="000000"/>
                          </a:solidFill>
                          <a:latin typeface="Calibri"/>
                        </a:rPr>
                        <a:t>505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200" b="0" i="0" u="none" strike="noStrike">
                          <a:solidFill>
                            <a:srgbClr val="000000"/>
                          </a:solidFill>
                          <a:latin typeface="Calibri"/>
                        </a:rPr>
                        <a:t>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latin typeface="Calibri"/>
                        </a:rPr>
                        <a:t>       3 115 751 956,76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a:solidFill>
                            <a:srgbClr val="000000"/>
                          </a:solidFill>
                          <a:latin typeface="Calibri"/>
                        </a:rPr>
                        <a:t>                   4 804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2409">
                <a:tc>
                  <a:txBody>
                    <a:bodyPr/>
                    <a:lstStyle/>
                    <a:p>
                      <a:pPr algn="l" fontAlgn="b"/>
                      <a:r>
                        <a:rPr lang="fr-FR" sz="1200" b="0" i="0" u="none" strike="noStrike">
                          <a:solidFill>
                            <a:srgbClr val="000000"/>
                          </a:solidFill>
                          <a:latin typeface="Calibri"/>
                        </a:rPr>
                        <a:t>AUTOMOBILE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200" b="0" i="0" u="none" strike="noStrike">
                          <a:solidFill>
                            <a:srgbClr val="000000"/>
                          </a:solidFill>
                          <a:latin typeface="Calibri"/>
                        </a:rPr>
                        <a:t>159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200" b="0" i="0" u="none" strike="noStrike">
                          <a:solidFill>
                            <a:srgbClr val="000000"/>
                          </a:solidFill>
                          <a:latin typeface="Calibri"/>
                        </a:rPr>
                        <a:t>98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latin typeface="Calibri"/>
                        </a:rPr>
                        <a:t>   131 340 522 009,53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a:solidFill>
                            <a:srgbClr val="000000"/>
                          </a:solidFill>
                          <a:latin typeface="Calibri"/>
                        </a:rPr>
                        <a:t>                 39 548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2409">
                <a:tc>
                  <a:txBody>
                    <a:bodyPr/>
                    <a:lstStyle/>
                    <a:p>
                      <a:pPr algn="l" fontAlgn="b"/>
                      <a:r>
                        <a:rPr lang="fr-FR" sz="1200" b="0" i="0" u="none" strike="noStrike">
                          <a:solidFill>
                            <a:srgbClr val="000000"/>
                          </a:solidFill>
                          <a:latin typeface="Calibri"/>
                        </a:rPr>
                        <a:t>IMME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200" b="0" i="0" u="none" strike="noStrike">
                          <a:solidFill>
                            <a:srgbClr val="000000"/>
                          </a:solidFill>
                          <a:latin typeface="Calibri"/>
                        </a:rPr>
                        <a:t>1475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200" b="0" i="0" u="none" strike="noStrike">
                          <a:solidFill>
                            <a:srgbClr val="000000"/>
                          </a:solidFill>
                          <a:latin typeface="Calibri"/>
                        </a:rPr>
                        <a:t>158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latin typeface="Calibri"/>
                        </a:rPr>
                        <a:t>     17 624 255 369,28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a:solidFill>
                            <a:srgbClr val="000000"/>
                          </a:solidFill>
                          <a:latin typeface="Calibri"/>
                        </a:rPr>
                        <a:t>                 21 020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1571">
                <a:tc>
                  <a:txBody>
                    <a:bodyPr/>
                    <a:lstStyle/>
                    <a:p>
                      <a:pPr algn="l" fontAlgn="b"/>
                      <a:endParaRPr lang="fr-FR" sz="1200" b="0" i="0" u="none" strike="noStrike">
                        <a:solidFill>
                          <a:srgbClr val="000000"/>
                        </a:solidFill>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fr-FR" sz="1200" b="0" i="0" u="none" strike="noStrike">
                        <a:solidFill>
                          <a:srgbClr val="000000"/>
                        </a:solidFill>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fr-FR" sz="1200" b="0" i="0" u="none" strike="noStrike">
                        <a:solidFill>
                          <a:srgbClr val="000000"/>
                        </a:solidFill>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fr-FR" sz="1200" b="0" i="0" u="none" strike="noStrike">
                        <a:solidFill>
                          <a:srgbClr val="000000"/>
                        </a:solidFill>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fr-FR" sz="1200" b="0" i="0" u="none" strike="noStrike">
                        <a:solidFill>
                          <a:srgbClr val="000000"/>
                        </a:solidFill>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1571">
                <a:tc>
                  <a:txBody>
                    <a:bodyPr/>
                    <a:lstStyle/>
                    <a:p>
                      <a:pPr algn="ctr" fontAlgn="b"/>
                      <a:r>
                        <a:rPr lang="fr-FR" sz="1200" b="0" i="0" u="none" strike="noStrike">
                          <a:solidFill>
                            <a:srgbClr val="000000"/>
                          </a:solidFill>
                          <a:latin typeface="Calibri"/>
                        </a:rPr>
                        <a:t>TOTAL</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fr-FR" sz="1200" b="0" i="0" u="none" strike="noStrike">
                          <a:solidFill>
                            <a:srgbClr val="000000"/>
                          </a:solidFill>
                          <a:latin typeface="Calibri"/>
                        </a:rPr>
                        <a:t>2698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fr-FR" sz="1200" b="0" i="0" u="none" strike="noStrike">
                          <a:solidFill>
                            <a:srgbClr val="000000"/>
                          </a:solidFill>
                          <a:latin typeface="Calibri"/>
                        </a:rPr>
                        <a:t>415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latin typeface="Calibri"/>
                        </a:rPr>
                        <a:t>   215 931 226 083,32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latin typeface="Calibri"/>
                        </a:rPr>
                        <a:t>                 89 969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2409">
                <a:tc>
                  <a:txBody>
                    <a:bodyPr/>
                    <a:lstStyle/>
                    <a:p>
                      <a:pPr algn="l" fontAlgn="b"/>
                      <a:endParaRPr lang="fr-FR" sz="1200" b="0" i="0" u="none" strike="noStrike">
                        <a:solidFill>
                          <a:srgbClr val="000000"/>
                        </a:solidFill>
                        <a:latin typeface="Calibri"/>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fr-FR" sz="1200" b="0" i="0" u="none" strike="noStrike">
                        <a:solidFill>
                          <a:srgbClr val="000000"/>
                        </a:solidFill>
                        <a:latin typeface="Calibri"/>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fr-FR" sz="1200" b="0" i="0" u="none" strike="noStrike">
                          <a:solidFill>
                            <a:srgbClr val="000000"/>
                          </a:solidFill>
                          <a:latin typeface="Calibri"/>
                        </a:rPr>
                        <a:t>15%</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fr-FR" sz="1200" b="0" i="0" u="none" strike="noStrike">
                        <a:solidFill>
                          <a:srgbClr val="000000"/>
                        </a:solidFill>
                        <a:latin typeface="Calibri"/>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fr-FR" sz="1200" b="0" i="0" u="none" strike="noStrike" dirty="0">
                        <a:solidFill>
                          <a:srgbClr val="000000"/>
                        </a:solidFill>
                        <a:latin typeface="Calibri"/>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nvGraphicFramePr>
        <p:xfrm>
          <a:off x="827582" y="1601791"/>
          <a:ext cx="7560842" cy="2410118"/>
        </p:xfrm>
        <a:graphic>
          <a:graphicData uri="http://schemas.openxmlformats.org/drawingml/2006/table">
            <a:tbl>
              <a:tblPr/>
              <a:tblGrid>
                <a:gridCol w="2590567"/>
                <a:gridCol w="994055"/>
                <a:gridCol w="994055"/>
                <a:gridCol w="994055"/>
                <a:gridCol w="994055"/>
                <a:gridCol w="994055"/>
              </a:tblGrid>
              <a:tr h="248933">
                <a:tc>
                  <a:txBody>
                    <a:bodyPr/>
                    <a:lstStyle/>
                    <a:p>
                      <a:pPr algn="l" fontAlgn="b"/>
                      <a:r>
                        <a:rPr lang="fr-FR" sz="1100" b="0" i="0" u="none" strike="noStrike">
                          <a:solidFill>
                            <a:srgbClr val="000000"/>
                          </a:solidFill>
                          <a:latin typeface="Calibri"/>
                        </a:rPr>
                        <a:t> </a:t>
                      </a:r>
                    </a:p>
                  </a:txBody>
                  <a:tcPr marL="9108" marR="9108" marT="910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latin typeface="Calibri"/>
                        </a:rPr>
                        <a:t>SA</a:t>
                      </a:r>
                    </a:p>
                  </a:txBody>
                  <a:tcPr marL="9108" marR="9108" marT="91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latin typeface="Calibri"/>
                        </a:rPr>
                        <a:t>SARL</a:t>
                      </a:r>
                    </a:p>
                  </a:txBody>
                  <a:tcPr marL="9108" marR="9108" marT="91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latin typeface="Calibri"/>
                        </a:rPr>
                        <a:t>SAU</a:t>
                      </a:r>
                    </a:p>
                  </a:txBody>
                  <a:tcPr marL="9108" marR="9108" marT="91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latin typeface="Calibri"/>
                        </a:rPr>
                        <a:t>SAS</a:t>
                      </a:r>
                    </a:p>
                  </a:txBody>
                  <a:tcPr marL="9108" marR="9108" marT="91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latin typeface="Calibri"/>
                        </a:rPr>
                        <a:t> SNC </a:t>
                      </a:r>
                    </a:p>
                  </a:txBody>
                  <a:tcPr marL="9108" marR="9108" marT="91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7617">
                <a:tc>
                  <a:txBody>
                    <a:bodyPr/>
                    <a:lstStyle/>
                    <a:p>
                      <a:pPr algn="l" fontAlgn="b"/>
                      <a:r>
                        <a:rPr lang="fr-FR" sz="1100" b="0" i="0" u="none" strike="noStrike">
                          <a:solidFill>
                            <a:srgbClr val="000000"/>
                          </a:solidFill>
                          <a:latin typeface="Calibri"/>
                        </a:rPr>
                        <a:t>CHIMIE/PARACHIMIE</a:t>
                      </a:r>
                    </a:p>
                  </a:txBody>
                  <a:tcPr marL="9108" marR="9108" marT="910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100" b="0" i="0" u="none" strike="noStrike">
                          <a:solidFill>
                            <a:srgbClr val="000000"/>
                          </a:solidFill>
                          <a:latin typeface="Calibri"/>
                        </a:rPr>
                        <a:t>53%</a:t>
                      </a:r>
                    </a:p>
                  </a:txBody>
                  <a:tcPr marL="9108" marR="9108" marT="91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100" b="0" i="0" u="none" strike="noStrike">
                          <a:solidFill>
                            <a:srgbClr val="000000"/>
                          </a:solidFill>
                          <a:latin typeface="Calibri"/>
                        </a:rPr>
                        <a:t>44%</a:t>
                      </a:r>
                    </a:p>
                  </a:txBody>
                  <a:tcPr marL="9108" marR="9108" marT="91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100" b="0" i="0" u="none" strike="noStrike">
                          <a:solidFill>
                            <a:srgbClr val="000000"/>
                          </a:solidFill>
                          <a:latin typeface="Calibri"/>
                        </a:rPr>
                        <a:t>3%</a:t>
                      </a:r>
                    </a:p>
                  </a:txBody>
                  <a:tcPr marL="9108" marR="9108" marT="91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latin typeface="Calibri"/>
                        </a:rPr>
                        <a:t> </a:t>
                      </a:r>
                    </a:p>
                  </a:txBody>
                  <a:tcPr marL="9108" marR="9108" marT="91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latin typeface="Calibri"/>
                        </a:rPr>
                        <a:t> </a:t>
                      </a:r>
                    </a:p>
                  </a:txBody>
                  <a:tcPr marL="9108" marR="9108" marT="910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7617">
                <a:tc>
                  <a:txBody>
                    <a:bodyPr/>
                    <a:lstStyle/>
                    <a:p>
                      <a:pPr algn="l" fontAlgn="b"/>
                      <a:r>
                        <a:rPr lang="fr-FR" sz="1100" b="0" i="0" u="none" strike="noStrike">
                          <a:solidFill>
                            <a:srgbClr val="000000"/>
                          </a:solidFill>
                          <a:latin typeface="Calibri"/>
                        </a:rPr>
                        <a:t>GEE</a:t>
                      </a:r>
                    </a:p>
                  </a:txBody>
                  <a:tcPr marL="9108" marR="9108" marT="910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100" b="0" i="0" u="none" strike="noStrike">
                          <a:solidFill>
                            <a:srgbClr val="000000"/>
                          </a:solidFill>
                          <a:latin typeface="Calibri"/>
                        </a:rPr>
                        <a:t>20%</a:t>
                      </a:r>
                    </a:p>
                  </a:txBody>
                  <a:tcPr marL="9108" marR="9108" marT="91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100" b="0" i="0" u="none" strike="noStrike">
                          <a:solidFill>
                            <a:srgbClr val="000000"/>
                          </a:solidFill>
                          <a:latin typeface="Calibri"/>
                        </a:rPr>
                        <a:t>67%</a:t>
                      </a:r>
                    </a:p>
                  </a:txBody>
                  <a:tcPr marL="9108" marR="9108" marT="91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100" b="0" i="0" u="none" strike="noStrike">
                          <a:solidFill>
                            <a:srgbClr val="000000"/>
                          </a:solidFill>
                          <a:latin typeface="Calibri"/>
                        </a:rPr>
                        <a:t>7%</a:t>
                      </a:r>
                    </a:p>
                  </a:txBody>
                  <a:tcPr marL="9108" marR="9108" marT="91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100" b="0" i="0" u="none" strike="noStrike">
                          <a:solidFill>
                            <a:srgbClr val="000000"/>
                          </a:solidFill>
                          <a:latin typeface="Calibri"/>
                        </a:rPr>
                        <a:t>7%</a:t>
                      </a:r>
                    </a:p>
                  </a:txBody>
                  <a:tcPr marL="9108" marR="9108" marT="91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latin typeface="Calibri"/>
                        </a:rPr>
                        <a:t> </a:t>
                      </a:r>
                    </a:p>
                  </a:txBody>
                  <a:tcPr marL="9108" marR="9108" marT="910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7617">
                <a:tc>
                  <a:txBody>
                    <a:bodyPr/>
                    <a:lstStyle/>
                    <a:p>
                      <a:pPr algn="l" fontAlgn="b"/>
                      <a:r>
                        <a:rPr lang="fr-FR" sz="1100" b="0" i="0" u="none" strike="noStrike">
                          <a:solidFill>
                            <a:srgbClr val="000000"/>
                          </a:solidFill>
                          <a:latin typeface="Calibri"/>
                        </a:rPr>
                        <a:t>IMPRIMERIE BOIS ET EMBALLAGE</a:t>
                      </a:r>
                    </a:p>
                  </a:txBody>
                  <a:tcPr marL="9108" marR="9108" marT="910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100" b="0" i="0" u="none" strike="noStrike">
                          <a:solidFill>
                            <a:srgbClr val="000000"/>
                          </a:solidFill>
                          <a:latin typeface="Calibri"/>
                        </a:rPr>
                        <a:t>43%</a:t>
                      </a:r>
                    </a:p>
                  </a:txBody>
                  <a:tcPr marL="9108" marR="9108" marT="91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100" b="0" i="0" u="none" strike="noStrike">
                          <a:solidFill>
                            <a:srgbClr val="000000"/>
                          </a:solidFill>
                          <a:latin typeface="Calibri"/>
                        </a:rPr>
                        <a:t>57%</a:t>
                      </a:r>
                    </a:p>
                  </a:txBody>
                  <a:tcPr marL="9108" marR="9108" marT="91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latin typeface="Calibri"/>
                        </a:rPr>
                        <a:t> </a:t>
                      </a:r>
                    </a:p>
                  </a:txBody>
                  <a:tcPr marL="9108" marR="9108" marT="91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latin typeface="Calibri"/>
                        </a:rPr>
                        <a:t> </a:t>
                      </a:r>
                    </a:p>
                  </a:txBody>
                  <a:tcPr marL="9108" marR="9108" marT="91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latin typeface="Calibri"/>
                        </a:rPr>
                        <a:t> </a:t>
                      </a:r>
                    </a:p>
                  </a:txBody>
                  <a:tcPr marL="9108" marR="9108" marT="910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7617">
                <a:tc>
                  <a:txBody>
                    <a:bodyPr/>
                    <a:lstStyle/>
                    <a:p>
                      <a:pPr algn="l" fontAlgn="b"/>
                      <a:r>
                        <a:rPr lang="fr-FR" sz="1100" b="0" i="0" u="none" strike="noStrike">
                          <a:solidFill>
                            <a:srgbClr val="000000"/>
                          </a:solidFill>
                          <a:latin typeface="Calibri"/>
                        </a:rPr>
                        <a:t>AUTOMOBILE</a:t>
                      </a:r>
                    </a:p>
                  </a:txBody>
                  <a:tcPr marL="9108" marR="9108" marT="910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100" b="0" i="0" u="none" strike="noStrike">
                          <a:solidFill>
                            <a:srgbClr val="000000"/>
                          </a:solidFill>
                          <a:latin typeface="Calibri"/>
                        </a:rPr>
                        <a:t>37%</a:t>
                      </a:r>
                    </a:p>
                  </a:txBody>
                  <a:tcPr marL="9108" marR="9108" marT="91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100" b="0" i="0" u="none" strike="noStrike">
                          <a:solidFill>
                            <a:srgbClr val="000000"/>
                          </a:solidFill>
                          <a:latin typeface="Calibri"/>
                        </a:rPr>
                        <a:t>54%</a:t>
                      </a:r>
                    </a:p>
                  </a:txBody>
                  <a:tcPr marL="9108" marR="9108" marT="91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100" b="0" i="0" u="none" strike="noStrike">
                          <a:solidFill>
                            <a:srgbClr val="000000"/>
                          </a:solidFill>
                          <a:latin typeface="Calibri"/>
                        </a:rPr>
                        <a:t>1%</a:t>
                      </a:r>
                    </a:p>
                  </a:txBody>
                  <a:tcPr marL="9108" marR="9108" marT="91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100" b="0" i="0" u="none" strike="noStrike">
                          <a:solidFill>
                            <a:srgbClr val="000000"/>
                          </a:solidFill>
                          <a:latin typeface="Calibri"/>
                        </a:rPr>
                        <a:t>8%</a:t>
                      </a:r>
                    </a:p>
                  </a:txBody>
                  <a:tcPr marL="9108" marR="9108" marT="91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latin typeface="Calibri"/>
                        </a:rPr>
                        <a:t> </a:t>
                      </a:r>
                    </a:p>
                  </a:txBody>
                  <a:tcPr marL="9108" marR="9108" marT="910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7617">
                <a:tc>
                  <a:txBody>
                    <a:bodyPr/>
                    <a:lstStyle/>
                    <a:p>
                      <a:pPr algn="l" fontAlgn="b"/>
                      <a:r>
                        <a:rPr lang="fr-FR" sz="1100" b="0" i="0" u="none" strike="noStrike">
                          <a:solidFill>
                            <a:srgbClr val="000000"/>
                          </a:solidFill>
                          <a:latin typeface="Calibri"/>
                        </a:rPr>
                        <a:t>IMME</a:t>
                      </a:r>
                    </a:p>
                  </a:txBody>
                  <a:tcPr marL="9108" marR="9108" marT="910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100" b="0" i="0" u="none" strike="noStrike">
                          <a:solidFill>
                            <a:srgbClr val="000000"/>
                          </a:solidFill>
                          <a:latin typeface="Calibri"/>
                        </a:rPr>
                        <a:t>27%</a:t>
                      </a:r>
                    </a:p>
                  </a:txBody>
                  <a:tcPr marL="9108" marR="9108" marT="91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100" b="0" i="0" u="none" strike="noStrike">
                          <a:solidFill>
                            <a:srgbClr val="000000"/>
                          </a:solidFill>
                          <a:latin typeface="Calibri"/>
                        </a:rPr>
                        <a:t>65%</a:t>
                      </a:r>
                    </a:p>
                  </a:txBody>
                  <a:tcPr marL="9108" marR="9108" marT="91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100" b="0" i="0" u="none" strike="noStrike">
                          <a:solidFill>
                            <a:srgbClr val="000000"/>
                          </a:solidFill>
                          <a:latin typeface="Calibri"/>
                        </a:rPr>
                        <a:t>6%</a:t>
                      </a:r>
                    </a:p>
                  </a:txBody>
                  <a:tcPr marL="9108" marR="9108" marT="91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100" b="0" i="0" u="none" strike="noStrike">
                          <a:solidFill>
                            <a:srgbClr val="000000"/>
                          </a:solidFill>
                          <a:latin typeface="Calibri"/>
                        </a:rPr>
                        <a:t>1%</a:t>
                      </a:r>
                    </a:p>
                  </a:txBody>
                  <a:tcPr marL="9108" marR="9108" marT="91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100" b="0" i="0" u="none" strike="noStrike">
                          <a:solidFill>
                            <a:srgbClr val="000000"/>
                          </a:solidFill>
                          <a:latin typeface="Calibri"/>
                        </a:rPr>
                        <a:t>1%</a:t>
                      </a:r>
                    </a:p>
                  </a:txBody>
                  <a:tcPr marL="9108" marR="9108" marT="910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7617">
                <a:tc>
                  <a:txBody>
                    <a:bodyPr/>
                    <a:lstStyle/>
                    <a:p>
                      <a:pPr algn="l" fontAlgn="b"/>
                      <a:r>
                        <a:rPr lang="fr-FR" sz="1100" b="0" i="0" u="none" strike="noStrike">
                          <a:solidFill>
                            <a:srgbClr val="000000"/>
                          </a:solidFill>
                          <a:latin typeface="Calibri"/>
                        </a:rPr>
                        <a:t>PHARMACIE</a:t>
                      </a:r>
                    </a:p>
                  </a:txBody>
                  <a:tcPr marL="9108" marR="9108" marT="910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100" b="0" i="0" u="none" strike="noStrike">
                          <a:solidFill>
                            <a:srgbClr val="000000"/>
                          </a:solidFill>
                          <a:latin typeface="Calibri"/>
                        </a:rPr>
                        <a:t>68%</a:t>
                      </a:r>
                    </a:p>
                  </a:txBody>
                  <a:tcPr marL="9108" marR="9108" marT="91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100" b="0" i="0" u="none" strike="noStrike">
                          <a:solidFill>
                            <a:srgbClr val="000000"/>
                          </a:solidFill>
                          <a:latin typeface="Calibri"/>
                        </a:rPr>
                        <a:t>32%</a:t>
                      </a:r>
                    </a:p>
                  </a:txBody>
                  <a:tcPr marL="9108" marR="9108" marT="91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latin typeface="Calibri"/>
                        </a:rPr>
                        <a:t> </a:t>
                      </a:r>
                    </a:p>
                  </a:txBody>
                  <a:tcPr marL="9108" marR="9108" marT="91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latin typeface="Calibri"/>
                        </a:rPr>
                        <a:t> </a:t>
                      </a:r>
                    </a:p>
                  </a:txBody>
                  <a:tcPr marL="9108" marR="9108" marT="91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latin typeface="Calibri"/>
                        </a:rPr>
                        <a:t> </a:t>
                      </a:r>
                    </a:p>
                  </a:txBody>
                  <a:tcPr marL="9108" marR="9108" marT="910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7617">
                <a:tc>
                  <a:txBody>
                    <a:bodyPr/>
                    <a:lstStyle/>
                    <a:p>
                      <a:pPr algn="l" fontAlgn="b"/>
                      <a:r>
                        <a:rPr lang="fr-FR" sz="1100" b="0" i="0" u="none" strike="noStrike">
                          <a:solidFill>
                            <a:srgbClr val="000000"/>
                          </a:solidFill>
                          <a:latin typeface="Calibri"/>
                        </a:rPr>
                        <a:t>PLASTURGIE</a:t>
                      </a:r>
                    </a:p>
                  </a:txBody>
                  <a:tcPr marL="9108" marR="9108" marT="910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100" b="0" i="0" u="none" strike="noStrike">
                          <a:solidFill>
                            <a:srgbClr val="000000"/>
                          </a:solidFill>
                          <a:latin typeface="Calibri"/>
                        </a:rPr>
                        <a:t>38%</a:t>
                      </a:r>
                    </a:p>
                  </a:txBody>
                  <a:tcPr marL="9108" marR="9108" marT="91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100" b="0" i="0" u="none" strike="noStrike">
                          <a:solidFill>
                            <a:srgbClr val="000000"/>
                          </a:solidFill>
                          <a:latin typeface="Calibri"/>
                        </a:rPr>
                        <a:t>62%</a:t>
                      </a:r>
                    </a:p>
                  </a:txBody>
                  <a:tcPr marL="9108" marR="9108" marT="91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latin typeface="Calibri"/>
                        </a:rPr>
                        <a:t> </a:t>
                      </a:r>
                    </a:p>
                  </a:txBody>
                  <a:tcPr marL="9108" marR="9108" marT="91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latin typeface="Calibri"/>
                        </a:rPr>
                        <a:t> </a:t>
                      </a:r>
                    </a:p>
                  </a:txBody>
                  <a:tcPr marL="9108" marR="9108" marT="91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latin typeface="Calibri"/>
                        </a:rPr>
                        <a:t> </a:t>
                      </a:r>
                    </a:p>
                  </a:txBody>
                  <a:tcPr marL="9108" marR="9108" marT="910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8933">
                <a:tc>
                  <a:txBody>
                    <a:bodyPr/>
                    <a:lstStyle/>
                    <a:p>
                      <a:pPr algn="l" fontAlgn="b"/>
                      <a:r>
                        <a:rPr lang="fr-FR" sz="1100" b="0" i="0" u="none" strike="noStrike">
                          <a:solidFill>
                            <a:srgbClr val="000000"/>
                          </a:solidFill>
                          <a:latin typeface="Calibri"/>
                        </a:rPr>
                        <a:t> </a:t>
                      </a:r>
                    </a:p>
                  </a:txBody>
                  <a:tcPr marL="9108" marR="9108" marT="910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latin typeface="Calibri"/>
                        </a:rPr>
                        <a:t> </a:t>
                      </a:r>
                    </a:p>
                  </a:txBody>
                  <a:tcPr marL="9108" marR="9108" marT="91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latin typeface="Calibri"/>
                        </a:rPr>
                        <a:t> </a:t>
                      </a:r>
                    </a:p>
                  </a:txBody>
                  <a:tcPr marL="9108" marR="9108" marT="91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latin typeface="Calibri"/>
                        </a:rPr>
                        <a:t> </a:t>
                      </a:r>
                    </a:p>
                  </a:txBody>
                  <a:tcPr marL="9108" marR="9108" marT="91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latin typeface="Calibri"/>
                        </a:rPr>
                        <a:t> </a:t>
                      </a:r>
                    </a:p>
                  </a:txBody>
                  <a:tcPr marL="9108" marR="9108" marT="91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latin typeface="Calibri"/>
                        </a:rPr>
                        <a:t> </a:t>
                      </a:r>
                    </a:p>
                  </a:txBody>
                  <a:tcPr marL="9108" marR="9108" marT="910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8933">
                <a:tc>
                  <a:txBody>
                    <a:bodyPr/>
                    <a:lstStyle/>
                    <a:p>
                      <a:pPr algn="l" fontAlgn="b"/>
                      <a:r>
                        <a:rPr lang="fr-FR" sz="1100" b="0" i="0" u="none" strike="noStrike">
                          <a:solidFill>
                            <a:srgbClr val="000000"/>
                          </a:solidFill>
                          <a:latin typeface="Calibri"/>
                        </a:rPr>
                        <a:t> </a:t>
                      </a:r>
                    </a:p>
                  </a:txBody>
                  <a:tcPr marL="9108" marR="9108" marT="91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fr-FR" sz="1100" b="0" i="0" u="none" strike="noStrike">
                          <a:solidFill>
                            <a:srgbClr val="000000"/>
                          </a:solidFill>
                          <a:latin typeface="Calibri"/>
                        </a:rPr>
                        <a:t>37,72%</a:t>
                      </a:r>
                    </a:p>
                  </a:txBody>
                  <a:tcPr marL="9108" marR="9108" marT="91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fr-FR" sz="1100" b="0" i="0" u="none" strike="noStrike">
                          <a:solidFill>
                            <a:srgbClr val="000000"/>
                          </a:solidFill>
                          <a:latin typeface="Calibri"/>
                        </a:rPr>
                        <a:t>55,70%</a:t>
                      </a:r>
                    </a:p>
                  </a:txBody>
                  <a:tcPr marL="9108" marR="9108" marT="91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fr-FR" sz="1100" b="0" i="0" u="none" strike="noStrike">
                          <a:solidFill>
                            <a:srgbClr val="000000"/>
                          </a:solidFill>
                          <a:latin typeface="Calibri"/>
                        </a:rPr>
                        <a:t>3,29%</a:t>
                      </a:r>
                    </a:p>
                  </a:txBody>
                  <a:tcPr marL="9108" marR="9108" marT="91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fr-FR" sz="1100" b="0" i="0" u="none" strike="noStrike">
                          <a:solidFill>
                            <a:srgbClr val="000000"/>
                          </a:solidFill>
                          <a:latin typeface="Calibri"/>
                        </a:rPr>
                        <a:t>3,04%</a:t>
                      </a:r>
                    </a:p>
                  </a:txBody>
                  <a:tcPr marL="9108" marR="9108" marT="91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fr-FR" sz="1100" b="0" i="0" u="none" strike="noStrike" dirty="0">
                          <a:solidFill>
                            <a:srgbClr val="000000"/>
                          </a:solidFill>
                          <a:latin typeface="Calibri"/>
                        </a:rPr>
                        <a:t>0,25%</a:t>
                      </a:r>
                    </a:p>
                  </a:txBody>
                  <a:tcPr marL="9108" marR="9108" marT="91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ZoneTexte 2"/>
          <p:cNvSpPr txBox="1"/>
          <p:nvPr/>
        </p:nvSpPr>
        <p:spPr>
          <a:xfrm>
            <a:off x="1475656" y="1203598"/>
            <a:ext cx="4824536" cy="369332"/>
          </a:xfrm>
          <a:prstGeom prst="rect">
            <a:avLst/>
          </a:prstGeom>
          <a:noFill/>
        </p:spPr>
        <p:txBody>
          <a:bodyPr wrap="square" rtlCol="0">
            <a:spAutoFit/>
          </a:bodyPr>
          <a:lstStyle/>
          <a:p>
            <a:r>
              <a:rPr lang="fr-FR" dirty="0" smtClean="0"/>
              <a:t>FORME JURIDIQUE</a:t>
            </a:r>
            <a:endParaRPr lang="fr-FR"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nvGraphicFramePr>
        <p:xfrm>
          <a:off x="755578" y="1247779"/>
          <a:ext cx="7416821" cy="3052162"/>
        </p:xfrm>
        <a:graphic>
          <a:graphicData uri="http://schemas.openxmlformats.org/drawingml/2006/table">
            <a:tbl>
              <a:tblPr/>
              <a:tblGrid>
                <a:gridCol w="2821350"/>
                <a:gridCol w="1084186"/>
                <a:gridCol w="1342913"/>
                <a:gridCol w="1084186"/>
                <a:gridCol w="1084186"/>
              </a:tblGrid>
              <a:tr h="241538">
                <a:tc gridSpan="5">
                  <a:txBody>
                    <a:bodyPr/>
                    <a:lstStyle/>
                    <a:p>
                      <a:pPr algn="ctr" fontAlgn="b"/>
                      <a:r>
                        <a:rPr lang="fr-FR" sz="1200" b="0" i="0" u="none" strike="noStrike">
                          <a:solidFill>
                            <a:srgbClr val="000000"/>
                          </a:solidFill>
                          <a:latin typeface="Calibri"/>
                        </a:rPr>
                        <a:t>REPARTITION DES EFFECTIFS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r h="241538">
                <a:tc>
                  <a:txBody>
                    <a:bodyPr/>
                    <a:lstStyle/>
                    <a:p>
                      <a:pPr algn="l" fontAlgn="b"/>
                      <a:endParaRPr lang="fr-FR" sz="1200" b="0" i="0" u="none" strike="noStrike">
                        <a:solidFill>
                          <a:srgbClr val="000000"/>
                        </a:solidFill>
                        <a:latin typeface="Calibri"/>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200" b="0" i="0" u="none" strike="noStrike">
                        <a:solidFill>
                          <a:srgbClr val="000000"/>
                        </a:solidFill>
                        <a:latin typeface="Calibri"/>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fr-FR" sz="1200" b="0" i="0" u="none" strike="noStrike">
                        <a:solidFill>
                          <a:srgbClr val="000000"/>
                        </a:solidFill>
                        <a:latin typeface="Calibri"/>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fr-FR" sz="1200" b="0" i="0" u="none" strike="noStrike">
                        <a:solidFill>
                          <a:srgbClr val="000000"/>
                        </a:solidFill>
                        <a:latin typeface="Calibri"/>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fr-FR" sz="1200" b="0" i="0" u="none" strike="noStrike">
                        <a:solidFill>
                          <a:srgbClr val="000000"/>
                        </a:solidFill>
                        <a:latin typeface="Calibri"/>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1538">
                <a:tc>
                  <a:txBody>
                    <a:bodyPr/>
                    <a:lstStyle/>
                    <a:p>
                      <a:pPr algn="l" fontAlgn="b"/>
                      <a:r>
                        <a:rPr lang="fr-FR" sz="12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latin typeface="Calibri"/>
                        </a:rPr>
                        <a:t>SALARIERS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latin typeface="Calibri"/>
                        </a:rPr>
                        <a:t>OCCASIONNELS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latin typeface="Calibri"/>
                        </a:rPr>
                        <a:t>CADRES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latin typeface="Calibri"/>
                        </a:rPr>
                        <a:t>MAITRISE</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0559">
                <a:tc>
                  <a:txBody>
                    <a:bodyPr/>
                    <a:lstStyle/>
                    <a:p>
                      <a:pPr algn="l" fontAlgn="b"/>
                      <a:r>
                        <a:rPr lang="fr-FR" sz="12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0559">
                <a:tc>
                  <a:txBody>
                    <a:bodyPr/>
                    <a:lstStyle/>
                    <a:p>
                      <a:pPr algn="l" fontAlgn="b"/>
                      <a:r>
                        <a:rPr lang="fr-FR" sz="1200" b="0" i="0" u="none" strike="noStrike">
                          <a:solidFill>
                            <a:srgbClr val="000000"/>
                          </a:solidFill>
                          <a:latin typeface="Calibri"/>
                        </a:rPr>
                        <a:t>CHIMIE/PARACHIMIE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200" b="0" i="0" u="none" strike="noStrike">
                          <a:solidFill>
                            <a:srgbClr val="000000"/>
                          </a:solidFill>
                          <a:latin typeface="Calibri"/>
                        </a:rPr>
                        <a:t>6218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200" b="0" i="0" u="none" strike="noStrike">
                          <a:solidFill>
                            <a:srgbClr val="000000"/>
                          </a:solidFill>
                          <a:latin typeface="Calibri"/>
                        </a:rPr>
                        <a:t>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200" b="0" i="0" u="none" strike="noStrike">
                          <a:solidFill>
                            <a:srgbClr val="000000"/>
                          </a:solidFill>
                          <a:latin typeface="Calibri"/>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200" b="0" i="0" u="none" strike="noStrike">
                          <a:solidFill>
                            <a:srgbClr val="000000"/>
                          </a:solidFill>
                          <a:latin typeface="Calibri"/>
                        </a:rPr>
                        <a:t>32%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0559">
                <a:tc>
                  <a:txBody>
                    <a:bodyPr/>
                    <a:lstStyle/>
                    <a:p>
                      <a:pPr algn="l" fontAlgn="b"/>
                      <a:r>
                        <a:rPr lang="fr-FR" sz="1200" b="0" i="0" u="none" strike="noStrike">
                          <a:solidFill>
                            <a:srgbClr val="000000"/>
                          </a:solidFill>
                          <a:latin typeface="Calibri"/>
                        </a:rPr>
                        <a:t>GEE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200" b="0" i="0" u="none" strike="noStrike">
                          <a:solidFill>
                            <a:srgbClr val="000000"/>
                          </a:solidFill>
                          <a:latin typeface="Calibri"/>
                        </a:rPr>
                        <a:t>8995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200" b="0" i="0" u="none" strike="noStrike">
                          <a:solidFill>
                            <a:srgbClr val="000000"/>
                          </a:solidFill>
                          <a:latin typeface="Calibri"/>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200" b="0" i="0" u="none" strike="noStrike">
                          <a:solidFill>
                            <a:srgbClr val="000000"/>
                          </a:solidFill>
                          <a:latin typeface="Calibri"/>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200" b="0" i="0" u="none" strike="noStrike">
                          <a:solidFill>
                            <a:srgbClr val="000000"/>
                          </a:solidFill>
                          <a:latin typeface="Calibri"/>
                        </a:rPr>
                        <a:t>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0559">
                <a:tc>
                  <a:txBody>
                    <a:bodyPr/>
                    <a:lstStyle/>
                    <a:p>
                      <a:pPr algn="l" fontAlgn="b"/>
                      <a:r>
                        <a:rPr lang="fr-FR" sz="1200" b="0" i="0" u="none" strike="noStrike">
                          <a:solidFill>
                            <a:srgbClr val="000000"/>
                          </a:solidFill>
                          <a:latin typeface="Calibri"/>
                        </a:rPr>
                        <a:t>IMPRIMERIE BOIS ET EMBALLAGE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200" b="0" i="0" u="none" strike="noStrike">
                          <a:solidFill>
                            <a:srgbClr val="000000"/>
                          </a:solidFill>
                          <a:latin typeface="Calibri"/>
                        </a:rPr>
                        <a:t>4804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200" b="0" i="0" u="none" strike="noStrike">
                          <a:solidFill>
                            <a:srgbClr val="000000"/>
                          </a:solidFill>
                          <a:latin typeface="Calibri"/>
                        </a:rPr>
                        <a:t>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200" b="0" i="0" u="none" strike="noStrike">
                          <a:solidFill>
                            <a:srgbClr val="000000"/>
                          </a:solidFill>
                          <a:latin typeface="Calibri"/>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200" b="0" i="0" u="none" strike="noStrike">
                          <a:solidFill>
                            <a:srgbClr val="000000"/>
                          </a:solidFill>
                          <a:latin typeface="Calibri"/>
                        </a:rPr>
                        <a:t>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0559">
                <a:tc>
                  <a:txBody>
                    <a:bodyPr/>
                    <a:lstStyle/>
                    <a:p>
                      <a:pPr algn="l" fontAlgn="b"/>
                      <a:r>
                        <a:rPr lang="fr-FR" sz="1200" b="0" i="0" u="none" strike="noStrike">
                          <a:solidFill>
                            <a:srgbClr val="000000"/>
                          </a:solidFill>
                          <a:latin typeface="Calibri"/>
                        </a:rPr>
                        <a:t>AUTOMOBILE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200" b="0" i="0" u="none" strike="noStrike">
                          <a:solidFill>
                            <a:srgbClr val="000000"/>
                          </a:solidFill>
                          <a:latin typeface="Calibri"/>
                        </a:rPr>
                        <a:t>39548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200" b="0" i="0" u="none" strike="noStrike">
                          <a:solidFill>
                            <a:srgbClr val="000000"/>
                          </a:solidFill>
                          <a:latin typeface="Calibri"/>
                        </a:rPr>
                        <a:t>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200" b="0" i="0" u="none" strike="noStrike">
                          <a:solidFill>
                            <a:srgbClr val="000000"/>
                          </a:solidFill>
                          <a:latin typeface="Calibri"/>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200" b="0" i="0" u="none" strike="noStrike">
                          <a:solidFill>
                            <a:srgbClr val="000000"/>
                          </a:solidFill>
                          <a:latin typeface="Calibri"/>
                        </a:rPr>
                        <a:t>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0559">
                <a:tc>
                  <a:txBody>
                    <a:bodyPr/>
                    <a:lstStyle/>
                    <a:p>
                      <a:pPr algn="l" fontAlgn="b"/>
                      <a:r>
                        <a:rPr lang="fr-FR" sz="1200" b="0" i="0" u="none" strike="noStrike">
                          <a:solidFill>
                            <a:srgbClr val="000000"/>
                          </a:solidFill>
                          <a:latin typeface="Calibri"/>
                        </a:rPr>
                        <a:t>IMME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200" b="0" i="0" u="none" strike="noStrike">
                          <a:solidFill>
                            <a:srgbClr val="000000"/>
                          </a:solidFill>
                          <a:latin typeface="Calibri"/>
                        </a:rPr>
                        <a:t>21020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200" b="0" i="0" u="none" strike="noStrike">
                          <a:solidFill>
                            <a:srgbClr val="000000"/>
                          </a:solidFill>
                          <a:latin typeface="Calibri"/>
                        </a:rPr>
                        <a:t>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200" b="0" i="0" u="none" strike="noStrike">
                          <a:solidFill>
                            <a:srgbClr val="000000"/>
                          </a:solidFill>
                          <a:latin typeface="Calibri"/>
                        </a:rPr>
                        <a:t>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200" b="0" i="0" u="none" strike="noStrike">
                          <a:solidFill>
                            <a:srgbClr val="000000"/>
                          </a:solidFill>
                          <a:latin typeface="Calibri"/>
                        </a:rPr>
                        <a:t>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0559">
                <a:tc>
                  <a:txBody>
                    <a:bodyPr/>
                    <a:lstStyle/>
                    <a:p>
                      <a:pPr algn="l" fontAlgn="b"/>
                      <a:r>
                        <a:rPr lang="fr-FR" sz="1200" b="0" i="0" u="none" strike="noStrike">
                          <a:solidFill>
                            <a:srgbClr val="000000"/>
                          </a:solidFill>
                          <a:latin typeface="Calibri"/>
                        </a:rPr>
                        <a:t>PHARMACIE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200" b="0" i="0" u="none" strike="noStrike">
                          <a:solidFill>
                            <a:srgbClr val="000000"/>
                          </a:solidFill>
                          <a:latin typeface="Calibri"/>
                        </a:rPr>
                        <a:t>4121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200" b="0" i="0" u="none" strike="noStrike">
                          <a:solidFill>
                            <a:srgbClr val="000000"/>
                          </a:solidFill>
                          <a:latin typeface="Calibri"/>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200" b="0" i="0" u="none" strike="noStrike">
                          <a:solidFill>
                            <a:srgbClr val="000000"/>
                          </a:solidFill>
                          <a:latin typeface="Calibri"/>
                        </a:rPr>
                        <a:t>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200" b="0" i="0" u="none" strike="noStrike">
                          <a:solidFill>
                            <a:srgbClr val="000000"/>
                          </a:solidFill>
                          <a:latin typeface="Calibri"/>
                        </a:rPr>
                        <a:t>42%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0559">
                <a:tc>
                  <a:txBody>
                    <a:bodyPr/>
                    <a:lstStyle/>
                    <a:p>
                      <a:pPr algn="l" fontAlgn="b"/>
                      <a:r>
                        <a:rPr lang="fr-FR" sz="1200" b="0" i="0" u="none" strike="noStrike">
                          <a:solidFill>
                            <a:srgbClr val="000000"/>
                          </a:solidFill>
                          <a:latin typeface="Calibri"/>
                        </a:rPr>
                        <a:t>PLASTURGIE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200" b="0" i="0" u="none" strike="noStrike">
                          <a:solidFill>
                            <a:srgbClr val="000000"/>
                          </a:solidFill>
                          <a:latin typeface="Calibri"/>
                        </a:rPr>
                        <a:t>5263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200" b="0" i="0" u="none" strike="noStrike">
                          <a:solidFill>
                            <a:srgbClr val="000000"/>
                          </a:solidFill>
                          <a:latin typeface="Calibri"/>
                        </a:rPr>
                        <a:t>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200" b="0" i="0" u="none" strike="noStrike">
                          <a:solidFill>
                            <a:srgbClr val="000000"/>
                          </a:solidFill>
                          <a:latin typeface="Calibri"/>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200" b="0" i="0" u="none" strike="noStrike">
                          <a:solidFill>
                            <a:srgbClr val="000000"/>
                          </a:solidFill>
                          <a:latin typeface="Calibri"/>
                        </a:rPr>
                        <a:t>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1538">
                <a:tc>
                  <a:txBody>
                    <a:bodyPr/>
                    <a:lstStyle/>
                    <a:p>
                      <a:pPr algn="l" fontAlgn="b"/>
                      <a:r>
                        <a:rPr lang="fr-FR" sz="12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1538">
                <a:tc>
                  <a:txBody>
                    <a:bodyPr/>
                    <a:lstStyle/>
                    <a:p>
                      <a:pPr algn="l" fontAlgn="b"/>
                      <a:r>
                        <a:rPr lang="fr-FR" sz="12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200" b="0" i="0" u="none" strike="noStrike">
                          <a:solidFill>
                            <a:srgbClr val="000000"/>
                          </a:solidFill>
                          <a:latin typeface="Calibri"/>
                        </a:rPr>
                        <a:t>89969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fr-FR" sz="1200" b="0" i="0" u="none" strike="noStrike">
                          <a:solidFill>
                            <a:srgbClr val="000000"/>
                          </a:solidFill>
                          <a:latin typeface="Calibri"/>
                        </a:rPr>
                        <a:t>17%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fr-FR" sz="1200" b="0" i="0" u="none" strike="noStrike">
                          <a:solidFill>
                            <a:srgbClr val="000000"/>
                          </a:solidFill>
                          <a:latin typeface="Calibri"/>
                        </a:rPr>
                        <a:t>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fr-FR" sz="1200" b="0" i="0" u="none" strike="noStrike" dirty="0">
                          <a:solidFill>
                            <a:srgbClr val="000000"/>
                          </a:solidFill>
                          <a:latin typeface="Calibri"/>
                        </a:rPr>
                        <a:t>20%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nvGraphicFramePr>
        <p:xfrm>
          <a:off x="755576" y="1347614"/>
          <a:ext cx="7056784" cy="3672112"/>
        </p:xfrm>
        <a:graphic>
          <a:graphicData uri="http://schemas.openxmlformats.org/drawingml/2006/table">
            <a:tbl>
              <a:tblPr/>
              <a:tblGrid>
                <a:gridCol w="2228971"/>
                <a:gridCol w="992818"/>
                <a:gridCol w="768946"/>
                <a:gridCol w="730011"/>
                <a:gridCol w="652144"/>
                <a:gridCol w="827347"/>
                <a:gridCol w="856547"/>
              </a:tblGrid>
              <a:tr h="261190">
                <a:tc gridSpan="6">
                  <a:txBody>
                    <a:bodyPr/>
                    <a:lstStyle/>
                    <a:p>
                      <a:pPr algn="ctr" fontAlgn="b"/>
                      <a:r>
                        <a:rPr lang="fr-FR" sz="1600" b="0" i="0" u="none" strike="noStrike" dirty="0">
                          <a:solidFill>
                            <a:srgbClr val="000000"/>
                          </a:solidFill>
                          <a:latin typeface="Calibri"/>
                        </a:rPr>
                        <a:t>T</a:t>
                      </a:r>
                      <a:r>
                        <a:rPr lang="fr-FR" sz="1600" b="0" i="0" u="none" strike="noStrike" dirty="0" smtClean="0">
                          <a:solidFill>
                            <a:srgbClr val="000000"/>
                          </a:solidFill>
                          <a:latin typeface="Calibri"/>
                        </a:rPr>
                        <a:t>aille </a:t>
                      </a:r>
                      <a:r>
                        <a:rPr lang="fr-FR" sz="1600" b="0" i="0" u="none" strike="noStrike" dirty="0">
                          <a:solidFill>
                            <a:srgbClr val="000000"/>
                          </a:solidFill>
                          <a:latin typeface="Calibri"/>
                        </a:rPr>
                        <a:t>des entreprises par </a:t>
                      </a:r>
                      <a:r>
                        <a:rPr lang="fr-FR" sz="1600" b="0" i="0" u="none" strike="noStrike" dirty="0" smtClean="0">
                          <a:solidFill>
                            <a:srgbClr val="000000"/>
                          </a:solidFill>
                          <a:latin typeface="Calibri"/>
                        </a:rPr>
                        <a:t>CA ( </a:t>
                      </a:r>
                      <a:r>
                        <a:rPr lang="fr-FR" sz="1600" b="0" i="0" u="none" strike="noStrike" dirty="0">
                          <a:solidFill>
                            <a:srgbClr val="000000"/>
                          </a:solidFill>
                          <a:latin typeface="Calibri"/>
                        </a:rPr>
                        <a:t>en millions </a:t>
                      </a:r>
                      <a:r>
                        <a:rPr lang="fr-FR" sz="1600" b="0" i="0" u="none" strike="noStrike" dirty="0" smtClean="0">
                          <a:solidFill>
                            <a:srgbClr val="000000"/>
                          </a:solidFill>
                          <a:latin typeface="Calibri"/>
                        </a:rPr>
                        <a:t>dhs)</a:t>
                      </a:r>
                      <a:endParaRPr lang="fr-FR" sz="1600" b="0" i="0" u="none" strike="noStrike" dirty="0">
                        <a:solidFill>
                          <a:srgbClr val="000000"/>
                        </a:solidFill>
                        <a:latin typeface="Calibri"/>
                      </a:endParaRPr>
                    </a:p>
                  </a:txBody>
                  <a:tcPr marL="8404" marR="8404" marT="840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l" fontAlgn="b"/>
                      <a:endParaRPr lang="fr-FR" sz="1100" b="0" i="0" u="none" strike="noStrike">
                        <a:solidFill>
                          <a:srgbClr val="000000"/>
                        </a:solidFill>
                        <a:latin typeface="Calibri"/>
                      </a:endParaRPr>
                    </a:p>
                  </a:txBody>
                  <a:tcPr marL="8404" marR="8404" marT="8404" marB="0" anchor="b">
                    <a:lnL w="12700" cap="flat" cmpd="sng" algn="ctr">
                      <a:solidFill>
                        <a:srgbClr val="000000"/>
                      </a:solidFill>
                      <a:prstDash val="solid"/>
                      <a:round/>
                      <a:headEnd type="none" w="med" len="med"/>
                      <a:tailEnd type="none" w="med" len="med"/>
                    </a:lnL>
                    <a:lnR>
                      <a:noFill/>
                    </a:lnR>
                    <a:lnT>
                      <a:noFill/>
                    </a:lnT>
                    <a:lnB>
                      <a:noFill/>
                    </a:lnB>
                  </a:tcPr>
                </a:tc>
              </a:tr>
              <a:tr h="261190">
                <a:tc>
                  <a:txBody>
                    <a:bodyPr/>
                    <a:lstStyle/>
                    <a:p>
                      <a:pPr algn="l" fontAlgn="b"/>
                      <a:endParaRPr lang="fr-FR" sz="1100" b="0" i="0" u="none" strike="noStrike" dirty="0">
                        <a:solidFill>
                          <a:srgbClr val="000000"/>
                        </a:solidFill>
                        <a:latin typeface="Calibri"/>
                      </a:endParaRPr>
                    </a:p>
                  </a:txBody>
                  <a:tcPr marL="8404" marR="8404" marT="8404"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latin typeface="Calibri"/>
                      </a:endParaRPr>
                    </a:p>
                  </a:txBody>
                  <a:tcPr marL="8404" marR="8404" marT="8404"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fr-FR" sz="1100" b="0" i="0" u="none" strike="noStrike" dirty="0">
                        <a:solidFill>
                          <a:srgbClr val="000000"/>
                        </a:solidFill>
                        <a:latin typeface="Calibri"/>
                      </a:endParaRPr>
                    </a:p>
                  </a:txBody>
                  <a:tcPr marL="8404" marR="8404" marT="8404"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fr-FR" sz="1100" b="0" i="0" u="none" strike="noStrike" dirty="0">
                        <a:solidFill>
                          <a:srgbClr val="000000"/>
                        </a:solidFill>
                        <a:latin typeface="Calibri"/>
                      </a:endParaRPr>
                    </a:p>
                  </a:txBody>
                  <a:tcPr marL="8404" marR="8404" marT="8404"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latin typeface="Calibri"/>
                      </a:endParaRPr>
                    </a:p>
                  </a:txBody>
                  <a:tcPr marL="8404" marR="8404" marT="8404"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latin typeface="Calibri"/>
                      </a:endParaRPr>
                    </a:p>
                  </a:txBody>
                  <a:tcPr marL="8404" marR="8404" marT="8404"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latin typeface="Calibri"/>
                      </a:endParaRPr>
                    </a:p>
                  </a:txBody>
                  <a:tcPr marL="8404" marR="8404" marT="8404" marB="0" anchor="b">
                    <a:lnL>
                      <a:noFill/>
                    </a:lnL>
                    <a:lnR>
                      <a:noFill/>
                    </a:lnR>
                    <a:lnT>
                      <a:noFill/>
                    </a:lnT>
                    <a:lnB w="12700" cap="flat" cmpd="sng" algn="ctr">
                      <a:solidFill>
                        <a:srgbClr val="000000"/>
                      </a:solidFill>
                      <a:prstDash val="solid"/>
                      <a:round/>
                      <a:headEnd type="none" w="med" len="med"/>
                      <a:tailEnd type="none" w="med" len="med"/>
                    </a:lnB>
                  </a:tcPr>
                </a:tc>
              </a:tr>
              <a:tr h="261190">
                <a:tc>
                  <a:txBody>
                    <a:bodyPr/>
                    <a:lstStyle/>
                    <a:p>
                      <a:pPr algn="l" fontAlgn="b"/>
                      <a:r>
                        <a:rPr lang="fr-FR" sz="1400" b="0" i="0" u="none" strike="noStrike" dirty="0">
                          <a:solidFill>
                            <a:srgbClr val="000000"/>
                          </a:solidFill>
                          <a:latin typeface="Calibri"/>
                        </a:rPr>
                        <a:t> </a:t>
                      </a:r>
                    </a:p>
                  </a:txBody>
                  <a:tcPr marL="8404" marR="8404" marT="840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1400" b="0" i="0" u="none" strike="noStrike" dirty="0" err="1">
                          <a:solidFill>
                            <a:srgbClr val="000000"/>
                          </a:solidFill>
                          <a:latin typeface="Calibri"/>
                        </a:rPr>
                        <a:t>inf</a:t>
                      </a:r>
                      <a:r>
                        <a:rPr lang="fr-FR" sz="1400" b="0" i="0" u="none" strike="noStrike" dirty="0">
                          <a:solidFill>
                            <a:srgbClr val="000000"/>
                          </a:solidFill>
                          <a:latin typeface="Calibri"/>
                        </a:rPr>
                        <a:t> a 10 </a:t>
                      </a:r>
                    </a:p>
                  </a:txBody>
                  <a:tcPr marL="8404" marR="8404" marT="840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1400" b="0" i="0" u="none" strike="noStrike" dirty="0">
                          <a:solidFill>
                            <a:srgbClr val="000000"/>
                          </a:solidFill>
                          <a:latin typeface="Calibri"/>
                        </a:rPr>
                        <a:t>10a 50 </a:t>
                      </a:r>
                    </a:p>
                  </a:txBody>
                  <a:tcPr marL="8404" marR="8404" marT="840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1400" b="0" i="0" u="none" strike="noStrike">
                          <a:solidFill>
                            <a:srgbClr val="000000"/>
                          </a:solidFill>
                          <a:latin typeface="Calibri"/>
                        </a:rPr>
                        <a:t>50a 100</a:t>
                      </a:r>
                    </a:p>
                  </a:txBody>
                  <a:tcPr marL="8404" marR="8404" marT="840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1400" b="0" i="0" u="none" strike="noStrike">
                          <a:solidFill>
                            <a:srgbClr val="000000"/>
                          </a:solidFill>
                          <a:latin typeface="Calibri"/>
                        </a:rPr>
                        <a:t>100a 500</a:t>
                      </a:r>
                    </a:p>
                  </a:txBody>
                  <a:tcPr marL="8404" marR="8404" marT="840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1400" b="0" i="0" u="none" strike="noStrike">
                          <a:solidFill>
                            <a:srgbClr val="000000"/>
                          </a:solidFill>
                          <a:latin typeface="Calibri"/>
                        </a:rPr>
                        <a:t> 500 et plus </a:t>
                      </a:r>
                    </a:p>
                  </a:txBody>
                  <a:tcPr marL="8404" marR="8404" marT="840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1400" b="0" i="0" u="none" strike="noStrike">
                          <a:solidFill>
                            <a:srgbClr val="000000"/>
                          </a:solidFill>
                          <a:latin typeface="Calibri"/>
                        </a:rPr>
                        <a:t>total</a:t>
                      </a:r>
                    </a:p>
                  </a:txBody>
                  <a:tcPr marL="8404" marR="8404" marT="840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9319">
                <a:tc>
                  <a:txBody>
                    <a:bodyPr/>
                    <a:lstStyle/>
                    <a:p>
                      <a:pPr algn="l" fontAlgn="b"/>
                      <a:r>
                        <a:rPr lang="fr-FR" sz="1400" b="0" i="0" u="none" strike="noStrike">
                          <a:solidFill>
                            <a:srgbClr val="000000"/>
                          </a:solidFill>
                          <a:latin typeface="Calibri"/>
                        </a:rPr>
                        <a:t>CHIMIE/PARACHIMIE</a:t>
                      </a:r>
                    </a:p>
                  </a:txBody>
                  <a:tcPr marL="8404" marR="8404" marT="840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400" b="0" i="0" u="none" strike="noStrike" dirty="0">
                          <a:solidFill>
                            <a:srgbClr val="000000"/>
                          </a:solidFill>
                          <a:latin typeface="Calibri"/>
                        </a:rPr>
                        <a:t>6</a:t>
                      </a:r>
                    </a:p>
                  </a:txBody>
                  <a:tcPr marL="8404" marR="8404" marT="8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400" b="0" i="0" u="none" strike="noStrike" dirty="0">
                          <a:solidFill>
                            <a:srgbClr val="000000"/>
                          </a:solidFill>
                          <a:latin typeface="Calibri"/>
                        </a:rPr>
                        <a:t>4</a:t>
                      </a:r>
                    </a:p>
                  </a:txBody>
                  <a:tcPr marL="8404" marR="8404" marT="8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400" b="0" i="0" u="none" strike="noStrike" dirty="0">
                          <a:solidFill>
                            <a:srgbClr val="000000"/>
                          </a:solidFill>
                          <a:latin typeface="Calibri"/>
                        </a:rPr>
                        <a:t>5</a:t>
                      </a:r>
                    </a:p>
                  </a:txBody>
                  <a:tcPr marL="8404" marR="8404" marT="8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400" b="0" i="0" u="none" strike="noStrike">
                          <a:solidFill>
                            <a:srgbClr val="000000"/>
                          </a:solidFill>
                          <a:latin typeface="Calibri"/>
                        </a:rPr>
                        <a:t>11</a:t>
                      </a:r>
                    </a:p>
                  </a:txBody>
                  <a:tcPr marL="8404" marR="8404" marT="8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400" b="0" i="0" u="none" strike="noStrike">
                          <a:solidFill>
                            <a:srgbClr val="000000"/>
                          </a:solidFill>
                          <a:latin typeface="Calibri"/>
                        </a:rPr>
                        <a:t>5</a:t>
                      </a:r>
                    </a:p>
                  </a:txBody>
                  <a:tcPr marL="8404" marR="8404" marT="840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400" b="0" i="0" u="none" strike="noStrike">
                          <a:solidFill>
                            <a:srgbClr val="000000"/>
                          </a:solidFill>
                          <a:latin typeface="Calibri"/>
                        </a:rPr>
                        <a:t>31</a:t>
                      </a:r>
                    </a:p>
                  </a:txBody>
                  <a:tcPr marL="8404" marR="8404" marT="840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49319">
                <a:tc>
                  <a:txBody>
                    <a:bodyPr/>
                    <a:lstStyle/>
                    <a:p>
                      <a:pPr algn="l" fontAlgn="b"/>
                      <a:r>
                        <a:rPr lang="fr-FR" sz="1400" b="0" i="0" u="none" strike="noStrike">
                          <a:solidFill>
                            <a:srgbClr val="000000"/>
                          </a:solidFill>
                          <a:latin typeface="Calibri"/>
                        </a:rPr>
                        <a:t>GEE</a:t>
                      </a:r>
                    </a:p>
                  </a:txBody>
                  <a:tcPr marL="8404" marR="8404" marT="840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400" b="0" i="0" u="none" strike="noStrike">
                          <a:solidFill>
                            <a:srgbClr val="000000"/>
                          </a:solidFill>
                          <a:latin typeface="Calibri"/>
                        </a:rPr>
                        <a:t>6</a:t>
                      </a:r>
                    </a:p>
                  </a:txBody>
                  <a:tcPr marL="8404" marR="8404" marT="8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400" b="0" i="0" u="none" strike="noStrike">
                          <a:solidFill>
                            <a:srgbClr val="000000"/>
                          </a:solidFill>
                          <a:latin typeface="Calibri"/>
                        </a:rPr>
                        <a:t>7</a:t>
                      </a:r>
                    </a:p>
                  </a:txBody>
                  <a:tcPr marL="8404" marR="8404" marT="8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400" b="0" i="0" u="none" strike="noStrike" dirty="0">
                          <a:solidFill>
                            <a:srgbClr val="000000"/>
                          </a:solidFill>
                          <a:latin typeface="Calibri"/>
                        </a:rPr>
                        <a:t>5</a:t>
                      </a:r>
                    </a:p>
                  </a:txBody>
                  <a:tcPr marL="8404" marR="8404" marT="8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400" b="0" i="0" u="none" strike="noStrike" dirty="0">
                          <a:solidFill>
                            <a:srgbClr val="000000"/>
                          </a:solidFill>
                          <a:latin typeface="Calibri"/>
                        </a:rPr>
                        <a:t>7</a:t>
                      </a:r>
                    </a:p>
                  </a:txBody>
                  <a:tcPr marL="8404" marR="8404" marT="8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400" b="0" i="0" u="none" strike="noStrike">
                          <a:solidFill>
                            <a:srgbClr val="000000"/>
                          </a:solidFill>
                          <a:latin typeface="Calibri"/>
                        </a:rPr>
                        <a:t>5</a:t>
                      </a:r>
                    </a:p>
                  </a:txBody>
                  <a:tcPr marL="8404" marR="8404" marT="840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400" b="0" i="0" u="none" strike="noStrike">
                          <a:solidFill>
                            <a:srgbClr val="000000"/>
                          </a:solidFill>
                          <a:latin typeface="Calibri"/>
                        </a:rPr>
                        <a:t>30</a:t>
                      </a:r>
                    </a:p>
                  </a:txBody>
                  <a:tcPr marL="8404" marR="8404" marT="840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49319">
                <a:tc>
                  <a:txBody>
                    <a:bodyPr/>
                    <a:lstStyle/>
                    <a:p>
                      <a:pPr algn="l" fontAlgn="b"/>
                      <a:r>
                        <a:rPr lang="fr-FR" sz="1400" b="0" i="0" u="none" strike="noStrike">
                          <a:solidFill>
                            <a:srgbClr val="000000"/>
                          </a:solidFill>
                          <a:latin typeface="Calibri"/>
                        </a:rPr>
                        <a:t>IMPRIMERIE BOIS ET EMBALLAGE</a:t>
                      </a:r>
                    </a:p>
                  </a:txBody>
                  <a:tcPr marL="8404" marR="8404" marT="840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400" b="0" i="0" u="none" strike="noStrike">
                          <a:solidFill>
                            <a:srgbClr val="000000"/>
                          </a:solidFill>
                          <a:latin typeface="Calibri"/>
                        </a:rPr>
                        <a:t>3</a:t>
                      </a:r>
                    </a:p>
                  </a:txBody>
                  <a:tcPr marL="8404" marR="8404" marT="8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400" b="0" i="0" u="none" strike="noStrike">
                          <a:solidFill>
                            <a:srgbClr val="000000"/>
                          </a:solidFill>
                          <a:latin typeface="Calibri"/>
                        </a:rPr>
                        <a:t>17</a:t>
                      </a:r>
                    </a:p>
                  </a:txBody>
                  <a:tcPr marL="8404" marR="8404" marT="8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400" b="0" i="0" u="none" strike="noStrike">
                          <a:solidFill>
                            <a:srgbClr val="000000"/>
                          </a:solidFill>
                          <a:latin typeface="Calibri"/>
                        </a:rPr>
                        <a:t>7</a:t>
                      </a:r>
                    </a:p>
                  </a:txBody>
                  <a:tcPr marL="8404" marR="8404" marT="8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400" b="0" i="0" u="none" strike="noStrike">
                          <a:solidFill>
                            <a:srgbClr val="000000"/>
                          </a:solidFill>
                          <a:latin typeface="Calibri"/>
                        </a:rPr>
                        <a:t>7</a:t>
                      </a:r>
                    </a:p>
                  </a:txBody>
                  <a:tcPr marL="8404" marR="8404" marT="8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400" b="0" i="0" u="none" strike="noStrike" dirty="0">
                          <a:solidFill>
                            <a:srgbClr val="000000"/>
                          </a:solidFill>
                          <a:latin typeface="Calibri"/>
                        </a:rPr>
                        <a:t>1</a:t>
                      </a:r>
                    </a:p>
                  </a:txBody>
                  <a:tcPr marL="8404" marR="8404" marT="840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400" b="0" i="0" u="none" strike="noStrike">
                          <a:solidFill>
                            <a:srgbClr val="000000"/>
                          </a:solidFill>
                          <a:latin typeface="Calibri"/>
                        </a:rPr>
                        <a:t>35</a:t>
                      </a:r>
                    </a:p>
                  </a:txBody>
                  <a:tcPr marL="8404" marR="8404" marT="840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49319">
                <a:tc>
                  <a:txBody>
                    <a:bodyPr/>
                    <a:lstStyle/>
                    <a:p>
                      <a:pPr algn="l" fontAlgn="b"/>
                      <a:r>
                        <a:rPr lang="fr-FR" sz="1400" b="0" i="0" u="none" strike="noStrike">
                          <a:solidFill>
                            <a:srgbClr val="000000"/>
                          </a:solidFill>
                          <a:latin typeface="Calibri"/>
                        </a:rPr>
                        <a:t>AUTOMOBILE</a:t>
                      </a:r>
                    </a:p>
                  </a:txBody>
                  <a:tcPr marL="8404" marR="8404" marT="840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400" b="0" i="0" u="none" strike="noStrike">
                          <a:solidFill>
                            <a:srgbClr val="000000"/>
                          </a:solidFill>
                          <a:latin typeface="Calibri"/>
                        </a:rPr>
                        <a:t>14</a:t>
                      </a:r>
                    </a:p>
                  </a:txBody>
                  <a:tcPr marL="8404" marR="8404" marT="8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400" b="0" i="0" u="none" strike="noStrike">
                          <a:solidFill>
                            <a:srgbClr val="000000"/>
                          </a:solidFill>
                          <a:latin typeface="Calibri"/>
                        </a:rPr>
                        <a:t>22</a:t>
                      </a:r>
                    </a:p>
                  </a:txBody>
                  <a:tcPr marL="8404" marR="8404" marT="8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400" b="0" i="0" u="none" strike="noStrike">
                          <a:solidFill>
                            <a:srgbClr val="000000"/>
                          </a:solidFill>
                          <a:latin typeface="Calibri"/>
                        </a:rPr>
                        <a:t>10</a:t>
                      </a:r>
                    </a:p>
                  </a:txBody>
                  <a:tcPr marL="8404" marR="8404" marT="8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400" b="0" i="0" u="none" strike="noStrike">
                          <a:solidFill>
                            <a:srgbClr val="000000"/>
                          </a:solidFill>
                          <a:latin typeface="Calibri"/>
                        </a:rPr>
                        <a:t>29</a:t>
                      </a:r>
                    </a:p>
                  </a:txBody>
                  <a:tcPr marL="8404" marR="8404" marT="8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400" b="0" i="0" u="none" strike="noStrike" dirty="0">
                          <a:solidFill>
                            <a:srgbClr val="000000"/>
                          </a:solidFill>
                          <a:latin typeface="Calibri"/>
                        </a:rPr>
                        <a:t>23</a:t>
                      </a:r>
                    </a:p>
                  </a:txBody>
                  <a:tcPr marL="8404" marR="8404" marT="840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400" b="0" i="0" u="none" strike="noStrike" dirty="0">
                          <a:solidFill>
                            <a:srgbClr val="000000"/>
                          </a:solidFill>
                          <a:latin typeface="Calibri"/>
                        </a:rPr>
                        <a:t>98</a:t>
                      </a:r>
                    </a:p>
                  </a:txBody>
                  <a:tcPr marL="8404" marR="8404" marT="840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49319">
                <a:tc>
                  <a:txBody>
                    <a:bodyPr/>
                    <a:lstStyle/>
                    <a:p>
                      <a:pPr algn="l" fontAlgn="b"/>
                      <a:r>
                        <a:rPr lang="fr-FR" sz="1400" b="0" i="0" u="none" strike="noStrike">
                          <a:solidFill>
                            <a:srgbClr val="000000"/>
                          </a:solidFill>
                          <a:latin typeface="Calibri"/>
                        </a:rPr>
                        <a:t>IMME</a:t>
                      </a:r>
                    </a:p>
                  </a:txBody>
                  <a:tcPr marL="8404" marR="8404" marT="840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400" b="0" i="0" u="none" strike="noStrike">
                          <a:solidFill>
                            <a:srgbClr val="000000"/>
                          </a:solidFill>
                          <a:latin typeface="Calibri"/>
                        </a:rPr>
                        <a:t>37</a:t>
                      </a:r>
                    </a:p>
                  </a:txBody>
                  <a:tcPr marL="8404" marR="8404" marT="8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400" b="0" i="0" u="none" strike="noStrike">
                          <a:solidFill>
                            <a:srgbClr val="000000"/>
                          </a:solidFill>
                          <a:latin typeface="Calibri"/>
                        </a:rPr>
                        <a:t>56</a:t>
                      </a:r>
                    </a:p>
                  </a:txBody>
                  <a:tcPr marL="8404" marR="8404" marT="8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400" b="0" i="0" u="none" strike="noStrike">
                          <a:solidFill>
                            <a:srgbClr val="000000"/>
                          </a:solidFill>
                          <a:latin typeface="Calibri"/>
                        </a:rPr>
                        <a:t>17</a:t>
                      </a:r>
                    </a:p>
                  </a:txBody>
                  <a:tcPr marL="8404" marR="8404" marT="8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400" b="0" i="0" u="none" strike="noStrike">
                          <a:solidFill>
                            <a:srgbClr val="000000"/>
                          </a:solidFill>
                          <a:latin typeface="Calibri"/>
                        </a:rPr>
                        <a:t>34</a:t>
                      </a:r>
                    </a:p>
                  </a:txBody>
                  <a:tcPr marL="8404" marR="8404" marT="8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400" b="0" i="0" u="none" strike="noStrike">
                          <a:solidFill>
                            <a:srgbClr val="000000"/>
                          </a:solidFill>
                          <a:latin typeface="Calibri"/>
                        </a:rPr>
                        <a:t>12</a:t>
                      </a:r>
                    </a:p>
                  </a:txBody>
                  <a:tcPr marL="8404" marR="8404" marT="840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400" b="0" i="0" u="none" strike="noStrike" dirty="0">
                          <a:solidFill>
                            <a:srgbClr val="000000"/>
                          </a:solidFill>
                          <a:latin typeface="Calibri"/>
                        </a:rPr>
                        <a:t>156</a:t>
                      </a:r>
                    </a:p>
                  </a:txBody>
                  <a:tcPr marL="8404" marR="8404" marT="840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49319">
                <a:tc>
                  <a:txBody>
                    <a:bodyPr/>
                    <a:lstStyle/>
                    <a:p>
                      <a:pPr algn="l" fontAlgn="b"/>
                      <a:r>
                        <a:rPr lang="fr-FR" sz="1400" b="0" i="0" u="none" strike="noStrike">
                          <a:solidFill>
                            <a:srgbClr val="000000"/>
                          </a:solidFill>
                          <a:latin typeface="Calibri"/>
                        </a:rPr>
                        <a:t>PHARMACIE</a:t>
                      </a:r>
                    </a:p>
                  </a:txBody>
                  <a:tcPr marL="8404" marR="8404" marT="840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400" b="0" i="0" u="none" strike="noStrike">
                          <a:solidFill>
                            <a:srgbClr val="000000"/>
                          </a:solidFill>
                          <a:latin typeface="Calibri"/>
                        </a:rPr>
                        <a:t>5</a:t>
                      </a:r>
                    </a:p>
                  </a:txBody>
                  <a:tcPr marL="8404" marR="8404" marT="8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400" b="0" i="0" u="none" strike="noStrike">
                          <a:solidFill>
                            <a:srgbClr val="000000"/>
                          </a:solidFill>
                          <a:latin typeface="Calibri"/>
                        </a:rPr>
                        <a:t>5</a:t>
                      </a:r>
                    </a:p>
                  </a:txBody>
                  <a:tcPr marL="8404" marR="8404" marT="8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400" b="0" i="0" u="none" strike="noStrike">
                          <a:solidFill>
                            <a:srgbClr val="000000"/>
                          </a:solidFill>
                          <a:latin typeface="Calibri"/>
                        </a:rPr>
                        <a:t>3</a:t>
                      </a:r>
                    </a:p>
                  </a:txBody>
                  <a:tcPr marL="8404" marR="8404" marT="8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400" b="0" i="0" u="none" strike="noStrike">
                          <a:solidFill>
                            <a:srgbClr val="000000"/>
                          </a:solidFill>
                          <a:latin typeface="Calibri"/>
                        </a:rPr>
                        <a:t>13</a:t>
                      </a:r>
                    </a:p>
                  </a:txBody>
                  <a:tcPr marL="8404" marR="8404" marT="8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400" b="0" i="0" u="none" strike="noStrike">
                          <a:solidFill>
                            <a:srgbClr val="000000"/>
                          </a:solidFill>
                          <a:latin typeface="Calibri"/>
                        </a:rPr>
                        <a:t>2</a:t>
                      </a:r>
                    </a:p>
                  </a:txBody>
                  <a:tcPr marL="8404" marR="8404" marT="840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400" b="0" i="0" u="none" strike="noStrike" dirty="0">
                          <a:solidFill>
                            <a:srgbClr val="000000"/>
                          </a:solidFill>
                          <a:latin typeface="Calibri"/>
                        </a:rPr>
                        <a:t>28</a:t>
                      </a:r>
                    </a:p>
                  </a:txBody>
                  <a:tcPr marL="8404" marR="8404" marT="840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49319">
                <a:tc>
                  <a:txBody>
                    <a:bodyPr/>
                    <a:lstStyle/>
                    <a:p>
                      <a:pPr algn="l" fontAlgn="b"/>
                      <a:r>
                        <a:rPr lang="fr-FR" sz="1400" b="0" i="0" u="none" strike="noStrike">
                          <a:solidFill>
                            <a:srgbClr val="000000"/>
                          </a:solidFill>
                          <a:latin typeface="Calibri"/>
                        </a:rPr>
                        <a:t>PLASTURGIE</a:t>
                      </a:r>
                    </a:p>
                  </a:txBody>
                  <a:tcPr marL="8404" marR="8404" marT="840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400" b="0" i="0" u="none" strike="noStrike">
                          <a:solidFill>
                            <a:srgbClr val="000000"/>
                          </a:solidFill>
                          <a:latin typeface="Calibri"/>
                        </a:rPr>
                        <a:t>7</a:t>
                      </a:r>
                    </a:p>
                  </a:txBody>
                  <a:tcPr marL="8404" marR="8404" marT="8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400" b="0" i="0" u="none" strike="noStrike">
                          <a:solidFill>
                            <a:srgbClr val="000000"/>
                          </a:solidFill>
                          <a:latin typeface="Calibri"/>
                        </a:rPr>
                        <a:t>9</a:t>
                      </a:r>
                    </a:p>
                  </a:txBody>
                  <a:tcPr marL="8404" marR="8404" marT="8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400" b="0" i="0" u="none" strike="noStrike">
                          <a:solidFill>
                            <a:srgbClr val="000000"/>
                          </a:solidFill>
                          <a:latin typeface="Calibri"/>
                        </a:rPr>
                        <a:t>7</a:t>
                      </a:r>
                    </a:p>
                  </a:txBody>
                  <a:tcPr marL="8404" marR="8404" marT="8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400" b="0" i="0" u="none" strike="noStrike">
                          <a:solidFill>
                            <a:srgbClr val="000000"/>
                          </a:solidFill>
                          <a:latin typeface="Calibri"/>
                        </a:rPr>
                        <a:t>9</a:t>
                      </a:r>
                    </a:p>
                  </a:txBody>
                  <a:tcPr marL="8404" marR="8404" marT="8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400" b="0" i="0" u="none" strike="noStrike">
                          <a:solidFill>
                            <a:srgbClr val="000000"/>
                          </a:solidFill>
                          <a:latin typeface="Calibri"/>
                        </a:rPr>
                        <a:t>2</a:t>
                      </a:r>
                    </a:p>
                  </a:txBody>
                  <a:tcPr marL="8404" marR="8404" marT="840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400" b="0" i="0" u="none" strike="noStrike" dirty="0">
                          <a:solidFill>
                            <a:srgbClr val="000000"/>
                          </a:solidFill>
                          <a:latin typeface="Calibri"/>
                        </a:rPr>
                        <a:t>34</a:t>
                      </a:r>
                    </a:p>
                  </a:txBody>
                  <a:tcPr marL="8404" marR="8404" marT="840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61190">
                <a:tc>
                  <a:txBody>
                    <a:bodyPr/>
                    <a:lstStyle/>
                    <a:p>
                      <a:pPr algn="l" fontAlgn="b"/>
                      <a:r>
                        <a:rPr lang="fr-FR" sz="1400" b="0" i="0" u="none" strike="noStrike">
                          <a:solidFill>
                            <a:srgbClr val="000000"/>
                          </a:solidFill>
                          <a:latin typeface="Calibri"/>
                        </a:rPr>
                        <a:t> </a:t>
                      </a:r>
                    </a:p>
                  </a:txBody>
                  <a:tcPr marL="8404" marR="8404" marT="840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400" b="0" i="0" u="none" strike="noStrike">
                          <a:solidFill>
                            <a:srgbClr val="000000"/>
                          </a:solidFill>
                          <a:latin typeface="Calibri"/>
                        </a:rPr>
                        <a:t> </a:t>
                      </a:r>
                    </a:p>
                  </a:txBody>
                  <a:tcPr marL="8404" marR="8404" marT="8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1400" b="0" i="0" u="none" strike="noStrike">
                          <a:solidFill>
                            <a:srgbClr val="000000"/>
                          </a:solidFill>
                          <a:latin typeface="Calibri"/>
                        </a:rPr>
                        <a:t> </a:t>
                      </a:r>
                    </a:p>
                  </a:txBody>
                  <a:tcPr marL="8404" marR="8404" marT="8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1400" b="0" i="0" u="none" strike="noStrike">
                          <a:solidFill>
                            <a:srgbClr val="000000"/>
                          </a:solidFill>
                          <a:latin typeface="Calibri"/>
                        </a:rPr>
                        <a:t> </a:t>
                      </a:r>
                    </a:p>
                  </a:txBody>
                  <a:tcPr marL="8404" marR="8404" marT="8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1400" b="0" i="0" u="none" strike="noStrike">
                          <a:solidFill>
                            <a:srgbClr val="000000"/>
                          </a:solidFill>
                          <a:latin typeface="Calibri"/>
                        </a:rPr>
                        <a:t> </a:t>
                      </a:r>
                    </a:p>
                  </a:txBody>
                  <a:tcPr marL="8404" marR="8404" marT="8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1400" b="0" i="0" u="none" strike="noStrike">
                          <a:solidFill>
                            <a:srgbClr val="000000"/>
                          </a:solidFill>
                          <a:latin typeface="Calibri"/>
                        </a:rPr>
                        <a:t> </a:t>
                      </a:r>
                    </a:p>
                  </a:txBody>
                  <a:tcPr marL="8404" marR="8404" marT="840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1400" b="0" i="0" u="none" strike="noStrike" dirty="0" smtClean="0">
                          <a:solidFill>
                            <a:srgbClr val="000000"/>
                          </a:solidFill>
                          <a:latin typeface="Calibri"/>
                        </a:rPr>
                        <a:t> </a:t>
                      </a:r>
                      <a:endParaRPr lang="fr-FR" sz="1400" b="0" i="0" u="none" strike="noStrike" dirty="0">
                        <a:solidFill>
                          <a:srgbClr val="000000"/>
                        </a:solidFill>
                        <a:latin typeface="Calibri"/>
                      </a:endParaRPr>
                    </a:p>
                  </a:txBody>
                  <a:tcPr marL="8404" marR="8404" marT="840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261190">
                <a:tc>
                  <a:txBody>
                    <a:bodyPr/>
                    <a:lstStyle/>
                    <a:p>
                      <a:pPr algn="l" fontAlgn="b"/>
                      <a:r>
                        <a:rPr lang="fr-FR" sz="1400" b="0" i="0" u="none" strike="noStrike">
                          <a:solidFill>
                            <a:srgbClr val="000000"/>
                          </a:solidFill>
                          <a:latin typeface="Calibri"/>
                        </a:rPr>
                        <a:t> </a:t>
                      </a:r>
                    </a:p>
                  </a:txBody>
                  <a:tcPr marL="8404" marR="8404" marT="840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fr-FR" sz="1400" b="0" i="0" u="none" strike="noStrike">
                          <a:solidFill>
                            <a:srgbClr val="000000"/>
                          </a:solidFill>
                          <a:latin typeface="Calibri"/>
                        </a:rPr>
                        <a:t>                 78   </a:t>
                      </a:r>
                    </a:p>
                  </a:txBody>
                  <a:tcPr marL="8404" marR="8404" marT="84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fr-FR" sz="1400" b="0" i="0" u="none" strike="noStrike">
                          <a:solidFill>
                            <a:srgbClr val="000000"/>
                          </a:solidFill>
                          <a:latin typeface="Calibri"/>
                        </a:rPr>
                        <a:t>         120   </a:t>
                      </a:r>
                    </a:p>
                  </a:txBody>
                  <a:tcPr marL="8404" marR="8404" marT="84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fr-FR" sz="1400" b="0" i="0" u="none" strike="noStrike">
                          <a:solidFill>
                            <a:srgbClr val="000000"/>
                          </a:solidFill>
                          <a:latin typeface="Calibri"/>
                        </a:rPr>
                        <a:t>          54   </a:t>
                      </a:r>
                    </a:p>
                  </a:txBody>
                  <a:tcPr marL="8404" marR="8404" marT="84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fr-FR" sz="1400" b="0" i="0" u="none" strike="noStrike">
                          <a:solidFill>
                            <a:srgbClr val="000000"/>
                          </a:solidFill>
                          <a:latin typeface="Calibri"/>
                        </a:rPr>
                        <a:t>      110   </a:t>
                      </a:r>
                    </a:p>
                  </a:txBody>
                  <a:tcPr marL="8404" marR="8404" marT="84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fr-FR" sz="1400" b="0" i="0" u="none" strike="noStrike">
                          <a:solidFill>
                            <a:srgbClr val="000000"/>
                          </a:solidFill>
                          <a:latin typeface="Calibri"/>
                        </a:rPr>
                        <a:t>             50   </a:t>
                      </a:r>
                    </a:p>
                  </a:txBody>
                  <a:tcPr marL="8404" marR="8404" marT="84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1400" b="0" i="0" u="none" strike="noStrike" dirty="0">
                          <a:solidFill>
                            <a:srgbClr val="000000"/>
                          </a:solidFill>
                          <a:latin typeface="Calibri"/>
                        </a:rPr>
                        <a:t>412</a:t>
                      </a:r>
                    </a:p>
                  </a:txBody>
                  <a:tcPr marL="8404" marR="8404" marT="840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190">
                <a:tc>
                  <a:txBody>
                    <a:bodyPr/>
                    <a:lstStyle/>
                    <a:p>
                      <a:pPr algn="l" fontAlgn="b"/>
                      <a:endParaRPr lang="fr-FR" sz="1100" b="0" i="0" u="none" strike="noStrike">
                        <a:solidFill>
                          <a:srgbClr val="000000"/>
                        </a:solidFill>
                        <a:latin typeface="Calibri"/>
                      </a:endParaRPr>
                    </a:p>
                  </a:txBody>
                  <a:tcPr marL="8404" marR="8404" marT="8404"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fr-FR" sz="1400" b="1" i="0" u="none" strike="noStrike" dirty="0">
                          <a:solidFill>
                            <a:srgbClr val="000000"/>
                          </a:solidFill>
                          <a:latin typeface="Calibri"/>
                        </a:rPr>
                        <a:t>19%</a:t>
                      </a:r>
                    </a:p>
                  </a:txBody>
                  <a:tcPr marL="8404" marR="8404" marT="84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400" b="1" i="0" u="none" strike="noStrike" dirty="0">
                          <a:solidFill>
                            <a:srgbClr val="000000"/>
                          </a:solidFill>
                          <a:latin typeface="Calibri"/>
                        </a:rPr>
                        <a:t>29%</a:t>
                      </a:r>
                    </a:p>
                  </a:txBody>
                  <a:tcPr marL="8404" marR="8404" marT="84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400" b="1" i="0" u="none" strike="noStrike" dirty="0">
                          <a:solidFill>
                            <a:srgbClr val="000000"/>
                          </a:solidFill>
                          <a:latin typeface="Calibri"/>
                        </a:rPr>
                        <a:t>13%</a:t>
                      </a:r>
                    </a:p>
                  </a:txBody>
                  <a:tcPr marL="8404" marR="8404" marT="84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400" b="1" i="0" u="none" strike="noStrike" dirty="0">
                          <a:solidFill>
                            <a:srgbClr val="000000"/>
                          </a:solidFill>
                          <a:latin typeface="Calibri"/>
                        </a:rPr>
                        <a:t>27%</a:t>
                      </a:r>
                    </a:p>
                  </a:txBody>
                  <a:tcPr marL="8404" marR="8404" marT="84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400" b="1" i="0" u="none" strike="noStrike" dirty="0">
                          <a:solidFill>
                            <a:srgbClr val="000000"/>
                          </a:solidFill>
                          <a:latin typeface="Calibri"/>
                        </a:rPr>
                        <a:t>12%</a:t>
                      </a:r>
                    </a:p>
                  </a:txBody>
                  <a:tcPr marL="8404" marR="8404" marT="84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fr-FR" sz="1100" b="0" i="0" u="none" strike="noStrike" dirty="0">
                        <a:solidFill>
                          <a:srgbClr val="000000"/>
                        </a:solidFill>
                        <a:latin typeface="Calibri"/>
                      </a:endParaRPr>
                    </a:p>
                  </a:txBody>
                  <a:tcPr marL="8404" marR="8404" marT="8404"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115616" y="2427734"/>
            <a:ext cx="6552728" cy="707886"/>
          </a:xfrm>
          <a:prstGeom prst="rect">
            <a:avLst/>
          </a:prstGeom>
          <a:noFill/>
        </p:spPr>
        <p:txBody>
          <a:bodyPr wrap="square" rtlCol="0">
            <a:spAutoFit/>
          </a:bodyPr>
          <a:lstStyle/>
          <a:p>
            <a:r>
              <a:rPr lang="fr-FR" sz="4000" dirty="0" smtClean="0"/>
              <a:t>RAPPORT  MORAL</a:t>
            </a:r>
            <a:endParaRPr lang="fr-FR" sz="40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nvGraphicFramePr>
        <p:xfrm>
          <a:off x="107503" y="1779662"/>
          <a:ext cx="8064896" cy="3339526"/>
        </p:xfrm>
        <a:graphic>
          <a:graphicData uri="http://schemas.openxmlformats.org/drawingml/2006/table">
            <a:tbl>
              <a:tblPr/>
              <a:tblGrid>
                <a:gridCol w="2591546"/>
                <a:gridCol w="912225"/>
                <a:gridCol w="912225"/>
                <a:gridCol w="912225"/>
                <a:gridCol w="912225"/>
                <a:gridCol w="912225"/>
                <a:gridCol w="912225"/>
              </a:tblGrid>
              <a:tr h="194653">
                <a:tc gridSpan="6">
                  <a:txBody>
                    <a:bodyPr/>
                    <a:lstStyle/>
                    <a:p>
                      <a:pPr algn="ctr" fontAlgn="b"/>
                      <a:r>
                        <a:rPr lang="fr-FR" sz="2000" b="0" i="0" u="none" strike="noStrike" dirty="0">
                          <a:solidFill>
                            <a:srgbClr val="000000"/>
                          </a:solidFill>
                          <a:latin typeface="Calibri"/>
                        </a:rPr>
                        <a:t>T</a:t>
                      </a:r>
                      <a:r>
                        <a:rPr lang="fr-FR" sz="2000" b="0" i="0" u="none" strike="noStrike" dirty="0" smtClean="0">
                          <a:solidFill>
                            <a:srgbClr val="000000"/>
                          </a:solidFill>
                          <a:latin typeface="Calibri"/>
                        </a:rPr>
                        <a:t>aille </a:t>
                      </a:r>
                      <a:r>
                        <a:rPr lang="fr-FR" sz="2000" b="0" i="0" u="none" strike="noStrike" dirty="0">
                          <a:solidFill>
                            <a:srgbClr val="000000"/>
                          </a:solidFill>
                          <a:latin typeface="Calibri"/>
                        </a:rPr>
                        <a:t>des entreprises par effectif</a:t>
                      </a:r>
                    </a:p>
                  </a:txBody>
                  <a:tcPr marL="7829" marR="7829" marT="78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l" fontAlgn="b"/>
                      <a:endParaRPr lang="fr-FR" sz="1000" b="0" i="0" u="none" strike="noStrike">
                        <a:solidFill>
                          <a:srgbClr val="000000"/>
                        </a:solidFill>
                        <a:latin typeface="Calibri"/>
                      </a:endParaRPr>
                    </a:p>
                  </a:txBody>
                  <a:tcPr marL="7829" marR="7829" marT="7829" marB="0" anchor="b">
                    <a:lnL w="12700" cap="flat" cmpd="sng" algn="ctr">
                      <a:solidFill>
                        <a:srgbClr val="000000"/>
                      </a:solidFill>
                      <a:prstDash val="solid"/>
                      <a:round/>
                      <a:headEnd type="none" w="med" len="med"/>
                      <a:tailEnd type="none" w="med" len="med"/>
                    </a:lnL>
                    <a:lnR>
                      <a:noFill/>
                    </a:lnR>
                    <a:lnT>
                      <a:noFill/>
                    </a:lnT>
                    <a:lnB>
                      <a:noFill/>
                    </a:lnB>
                  </a:tcPr>
                </a:tc>
              </a:tr>
              <a:tr h="194653">
                <a:tc>
                  <a:txBody>
                    <a:bodyPr/>
                    <a:lstStyle/>
                    <a:p>
                      <a:pPr algn="l" fontAlgn="b"/>
                      <a:endParaRPr lang="fr-FR" sz="1000" b="0" i="0" u="none" strike="noStrike">
                        <a:solidFill>
                          <a:srgbClr val="000000"/>
                        </a:solidFill>
                        <a:latin typeface="Calibri"/>
                      </a:endParaRPr>
                    </a:p>
                  </a:txBody>
                  <a:tcPr marL="7829" marR="7829" marT="7829"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000" b="0" i="0" u="none" strike="noStrike" dirty="0">
                        <a:solidFill>
                          <a:srgbClr val="000000"/>
                        </a:solidFill>
                        <a:latin typeface="Calibri"/>
                      </a:endParaRPr>
                    </a:p>
                  </a:txBody>
                  <a:tcPr marL="7829" marR="7829" marT="782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fr-FR" sz="1000" b="0" i="0" u="none" strike="noStrike" dirty="0">
                        <a:solidFill>
                          <a:srgbClr val="000000"/>
                        </a:solidFill>
                        <a:latin typeface="Calibri"/>
                      </a:endParaRPr>
                    </a:p>
                  </a:txBody>
                  <a:tcPr marL="7829" marR="7829" marT="782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fr-FR" sz="1000" b="0" i="0" u="none" strike="noStrike">
                        <a:solidFill>
                          <a:srgbClr val="000000"/>
                        </a:solidFill>
                        <a:latin typeface="Calibri"/>
                      </a:endParaRPr>
                    </a:p>
                  </a:txBody>
                  <a:tcPr marL="7829" marR="7829" marT="782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fr-FR" sz="1000" b="0" i="0" u="none" strike="noStrike">
                        <a:solidFill>
                          <a:srgbClr val="000000"/>
                        </a:solidFill>
                        <a:latin typeface="Calibri"/>
                      </a:endParaRPr>
                    </a:p>
                  </a:txBody>
                  <a:tcPr marL="7829" marR="7829" marT="782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fr-FR" sz="1000" b="0" i="0" u="none" strike="noStrike">
                        <a:solidFill>
                          <a:srgbClr val="000000"/>
                        </a:solidFill>
                        <a:latin typeface="Calibri"/>
                      </a:endParaRPr>
                    </a:p>
                  </a:txBody>
                  <a:tcPr marL="7829" marR="7829" marT="782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fr-FR" sz="1000" b="0" i="0" u="none" strike="noStrike">
                        <a:solidFill>
                          <a:srgbClr val="000000"/>
                        </a:solidFill>
                        <a:latin typeface="Calibri"/>
                      </a:endParaRPr>
                    </a:p>
                  </a:txBody>
                  <a:tcPr marL="7829" marR="7829" marT="7829" marB="0" anchor="b">
                    <a:lnL>
                      <a:noFill/>
                    </a:lnL>
                    <a:lnR>
                      <a:noFill/>
                    </a:lnR>
                    <a:lnT>
                      <a:noFill/>
                    </a:lnT>
                    <a:lnB w="12700" cap="flat" cmpd="sng" algn="ctr">
                      <a:solidFill>
                        <a:srgbClr val="000000"/>
                      </a:solidFill>
                      <a:prstDash val="solid"/>
                      <a:round/>
                      <a:headEnd type="none" w="med" len="med"/>
                      <a:tailEnd type="none" w="med" len="med"/>
                    </a:lnB>
                  </a:tcPr>
                </a:tc>
              </a:tr>
              <a:tr h="348606">
                <a:tc>
                  <a:txBody>
                    <a:bodyPr/>
                    <a:lstStyle/>
                    <a:p>
                      <a:pPr algn="l" fontAlgn="b"/>
                      <a:r>
                        <a:rPr lang="fr-FR" sz="1400" b="0" i="0" u="none" strike="noStrike" dirty="0">
                          <a:solidFill>
                            <a:srgbClr val="000000"/>
                          </a:solidFill>
                          <a:latin typeface="Calibri"/>
                        </a:rPr>
                        <a:t> </a:t>
                      </a:r>
                    </a:p>
                  </a:txBody>
                  <a:tcPr marL="7829" marR="7829" marT="782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1400" b="0" i="0" u="none" strike="noStrike" dirty="0" err="1">
                          <a:solidFill>
                            <a:srgbClr val="000000"/>
                          </a:solidFill>
                          <a:latin typeface="Calibri"/>
                        </a:rPr>
                        <a:t>inf</a:t>
                      </a:r>
                      <a:r>
                        <a:rPr lang="fr-FR" sz="1400" b="0" i="0" u="none" strike="noStrike" dirty="0">
                          <a:solidFill>
                            <a:srgbClr val="000000"/>
                          </a:solidFill>
                          <a:latin typeface="Calibri"/>
                        </a:rPr>
                        <a:t> a 50 </a:t>
                      </a:r>
                    </a:p>
                  </a:txBody>
                  <a:tcPr marL="7829" marR="7829" marT="78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1400" b="0" i="0" u="none" strike="noStrike" dirty="0">
                          <a:solidFill>
                            <a:srgbClr val="000000"/>
                          </a:solidFill>
                          <a:latin typeface="Calibri"/>
                        </a:rPr>
                        <a:t>50 a 150</a:t>
                      </a:r>
                    </a:p>
                  </a:txBody>
                  <a:tcPr marL="7829" marR="7829" marT="78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1400" b="0" i="0" u="none" strike="noStrike">
                          <a:solidFill>
                            <a:srgbClr val="000000"/>
                          </a:solidFill>
                          <a:latin typeface="Calibri"/>
                        </a:rPr>
                        <a:t>150 a 500</a:t>
                      </a:r>
                    </a:p>
                  </a:txBody>
                  <a:tcPr marL="7829" marR="7829" marT="78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1400" b="0" i="0" u="none" strike="noStrike">
                          <a:solidFill>
                            <a:srgbClr val="000000"/>
                          </a:solidFill>
                          <a:latin typeface="Calibri"/>
                        </a:rPr>
                        <a:t>500 a1000</a:t>
                      </a:r>
                    </a:p>
                  </a:txBody>
                  <a:tcPr marL="7829" marR="7829" marT="78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1400" b="0" i="0" u="none" strike="noStrike">
                          <a:solidFill>
                            <a:srgbClr val="000000"/>
                          </a:solidFill>
                          <a:latin typeface="Calibri"/>
                        </a:rPr>
                        <a:t> plud de 1000 </a:t>
                      </a:r>
                    </a:p>
                  </a:txBody>
                  <a:tcPr marL="7829" marR="7829" marT="78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1400" b="0" i="0" u="none" strike="noStrike">
                          <a:solidFill>
                            <a:srgbClr val="000000"/>
                          </a:solidFill>
                          <a:latin typeface="Calibri"/>
                        </a:rPr>
                        <a:t>total</a:t>
                      </a:r>
                    </a:p>
                  </a:txBody>
                  <a:tcPr marL="7829" marR="7829" marT="78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5805">
                <a:tc>
                  <a:txBody>
                    <a:bodyPr/>
                    <a:lstStyle/>
                    <a:p>
                      <a:pPr algn="l" fontAlgn="b"/>
                      <a:r>
                        <a:rPr lang="fr-FR" sz="1400" b="0" i="0" u="none" strike="noStrike">
                          <a:solidFill>
                            <a:srgbClr val="000000"/>
                          </a:solidFill>
                          <a:latin typeface="Calibri"/>
                        </a:rPr>
                        <a:t>CHIMIE/PARACHIMIE</a:t>
                      </a:r>
                    </a:p>
                  </a:txBody>
                  <a:tcPr marL="7829" marR="7829" marT="782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400" b="0" i="0" u="none" strike="noStrike">
                          <a:solidFill>
                            <a:srgbClr val="000000"/>
                          </a:solidFill>
                          <a:latin typeface="Calibri"/>
                        </a:rPr>
                        <a:t>9</a:t>
                      </a:r>
                    </a:p>
                  </a:txBody>
                  <a:tcPr marL="7829" marR="7829" marT="78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400" b="0" i="0" u="none" strike="noStrike" dirty="0">
                          <a:solidFill>
                            <a:srgbClr val="000000"/>
                          </a:solidFill>
                          <a:latin typeface="Calibri"/>
                        </a:rPr>
                        <a:t>12</a:t>
                      </a:r>
                    </a:p>
                  </a:txBody>
                  <a:tcPr marL="7829" marR="7829" marT="78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400" b="0" i="0" u="none" strike="noStrike" dirty="0">
                          <a:solidFill>
                            <a:srgbClr val="000000"/>
                          </a:solidFill>
                          <a:latin typeface="Calibri"/>
                        </a:rPr>
                        <a:t>7</a:t>
                      </a:r>
                    </a:p>
                  </a:txBody>
                  <a:tcPr marL="7829" marR="7829" marT="78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400" b="0" i="0" u="none" strike="noStrike">
                          <a:solidFill>
                            <a:srgbClr val="000000"/>
                          </a:solidFill>
                          <a:latin typeface="Calibri"/>
                        </a:rPr>
                        <a:t>2</a:t>
                      </a:r>
                    </a:p>
                  </a:txBody>
                  <a:tcPr marL="7829" marR="7829" marT="78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400" b="0" i="0" u="none" strike="noStrike">
                          <a:solidFill>
                            <a:srgbClr val="000000"/>
                          </a:solidFill>
                          <a:latin typeface="Calibri"/>
                        </a:rPr>
                        <a:t>1</a:t>
                      </a:r>
                    </a:p>
                  </a:txBody>
                  <a:tcPr marL="7829" marR="7829" marT="782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400" b="0" i="0" u="none" strike="noStrike">
                          <a:solidFill>
                            <a:srgbClr val="000000"/>
                          </a:solidFill>
                          <a:latin typeface="Calibri"/>
                        </a:rPr>
                        <a:t>31</a:t>
                      </a:r>
                    </a:p>
                  </a:txBody>
                  <a:tcPr marL="7829" marR="7829" marT="78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85805">
                <a:tc>
                  <a:txBody>
                    <a:bodyPr/>
                    <a:lstStyle/>
                    <a:p>
                      <a:pPr algn="l" fontAlgn="b"/>
                      <a:r>
                        <a:rPr lang="fr-FR" sz="1400" b="0" i="0" u="none" strike="noStrike">
                          <a:solidFill>
                            <a:srgbClr val="000000"/>
                          </a:solidFill>
                          <a:latin typeface="Calibri"/>
                        </a:rPr>
                        <a:t>GEE</a:t>
                      </a:r>
                    </a:p>
                  </a:txBody>
                  <a:tcPr marL="7829" marR="7829" marT="782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400" b="0" i="0" u="none" strike="noStrike">
                          <a:solidFill>
                            <a:srgbClr val="000000"/>
                          </a:solidFill>
                          <a:latin typeface="Calibri"/>
                        </a:rPr>
                        <a:t>16</a:t>
                      </a:r>
                    </a:p>
                  </a:txBody>
                  <a:tcPr marL="7829" marR="7829" marT="78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400" b="0" i="0" u="none" strike="noStrike">
                          <a:solidFill>
                            <a:srgbClr val="000000"/>
                          </a:solidFill>
                          <a:latin typeface="Calibri"/>
                        </a:rPr>
                        <a:t>5</a:t>
                      </a:r>
                    </a:p>
                  </a:txBody>
                  <a:tcPr marL="7829" marR="7829" marT="78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400" b="0" i="0" u="none" strike="noStrike" dirty="0">
                          <a:solidFill>
                            <a:srgbClr val="000000"/>
                          </a:solidFill>
                          <a:latin typeface="Calibri"/>
                        </a:rPr>
                        <a:t>3</a:t>
                      </a:r>
                    </a:p>
                  </a:txBody>
                  <a:tcPr marL="7829" marR="7829" marT="78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400" b="0" i="0" u="none" strike="noStrike" dirty="0">
                          <a:solidFill>
                            <a:srgbClr val="000000"/>
                          </a:solidFill>
                          <a:latin typeface="Calibri"/>
                        </a:rPr>
                        <a:t>4</a:t>
                      </a:r>
                    </a:p>
                  </a:txBody>
                  <a:tcPr marL="7829" marR="7829" marT="78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400" b="0" i="0" u="none" strike="noStrike">
                          <a:solidFill>
                            <a:srgbClr val="000000"/>
                          </a:solidFill>
                          <a:latin typeface="Calibri"/>
                        </a:rPr>
                        <a:t>2</a:t>
                      </a:r>
                    </a:p>
                  </a:txBody>
                  <a:tcPr marL="7829" marR="7829" marT="782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400" b="0" i="0" u="none" strike="noStrike">
                          <a:solidFill>
                            <a:srgbClr val="000000"/>
                          </a:solidFill>
                          <a:latin typeface="Calibri"/>
                        </a:rPr>
                        <a:t>30</a:t>
                      </a:r>
                    </a:p>
                  </a:txBody>
                  <a:tcPr marL="7829" marR="7829" marT="78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85805">
                <a:tc>
                  <a:txBody>
                    <a:bodyPr/>
                    <a:lstStyle/>
                    <a:p>
                      <a:pPr algn="l" fontAlgn="b"/>
                      <a:r>
                        <a:rPr lang="fr-FR" sz="1400" b="0" i="0" u="none" strike="noStrike">
                          <a:solidFill>
                            <a:srgbClr val="000000"/>
                          </a:solidFill>
                          <a:latin typeface="Calibri"/>
                        </a:rPr>
                        <a:t>IMPRIMERIE BOIS ET EMBALLAGE</a:t>
                      </a:r>
                    </a:p>
                  </a:txBody>
                  <a:tcPr marL="7829" marR="7829" marT="782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400" b="0" i="0" u="none" strike="noStrike">
                          <a:solidFill>
                            <a:srgbClr val="000000"/>
                          </a:solidFill>
                          <a:latin typeface="Calibri"/>
                        </a:rPr>
                        <a:t>18</a:t>
                      </a:r>
                    </a:p>
                  </a:txBody>
                  <a:tcPr marL="7829" marR="7829" marT="78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400" b="0" i="0" u="none" strike="noStrike">
                          <a:solidFill>
                            <a:srgbClr val="000000"/>
                          </a:solidFill>
                          <a:latin typeface="Calibri"/>
                        </a:rPr>
                        <a:t>11</a:t>
                      </a:r>
                    </a:p>
                  </a:txBody>
                  <a:tcPr marL="7829" marR="7829" marT="78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400" b="0" i="0" u="none" strike="noStrike">
                          <a:solidFill>
                            <a:srgbClr val="000000"/>
                          </a:solidFill>
                          <a:latin typeface="Calibri"/>
                        </a:rPr>
                        <a:t>3</a:t>
                      </a:r>
                    </a:p>
                  </a:txBody>
                  <a:tcPr marL="7829" marR="7829" marT="78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400" b="0" i="0" u="none" strike="noStrike" dirty="0">
                          <a:solidFill>
                            <a:srgbClr val="000000"/>
                          </a:solidFill>
                          <a:latin typeface="Calibri"/>
                        </a:rPr>
                        <a:t>2</a:t>
                      </a:r>
                    </a:p>
                  </a:txBody>
                  <a:tcPr marL="7829" marR="7829" marT="78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400" b="0" i="0" u="none" strike="noStrike" dirty="0">
                          <a:solidFill>
                            <a:srgbClr val="000000"/>
                          </a:solidFill>
                          <a:latin typeface="Calibri"/>
                        </a:rPr>
                        <a:t>1</a:t>
                      </a:r>
                    </a:p>
                  </a:txBody>
                  <a:tcPr marL="7829" marR="7829" marT="782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400" b="0" i="0" u="none" strike="noStrike">
                          <a:solidFill>
                            <a:srgbClr val="000000"/>
                          </a:solidFill>
                          <a:latin typeface="Calibri"/>
                        </a:rPr>
                        <a:t>35</a:t>
                      </a:r>
                    </a:p>
                  </a:txBody>
                  <a:tcPr marL="7829" marR="7829" marT="78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85805">
                <a:tc>
                  <a:txBody>
                    <a:bodyPr/>
                    <a:lstStyle/>
                    <a:p>
                      <a:pPr algn="l" fontAlgn="b"/>
                      <a:r>
                        <a:rPr lang="fr-FR" sz="1400" b="0" i="0" u="none" strike="noStrike">
                          <a:solidFill>
                            <a:srgbClr val="000000"/>
                          </a:solidFill>
                          <a:latin typeface="Calibri"/>
                        </a:rPr>
                        <a:t>AUTOMOBILE</a:t>
                      </a:r>
                    </a:p>
                  </a:txBody>
                  <a:tcPr marL="7829" marR="7829" marT="782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400" b="0" i="0" u="none" strike="noStrike">
                          <a:solidFill>
                            <a:srgbClr val="000000"/>
                          </a:solidFill>
                          <a:latin typeface="Calibri"/>
                        </a:rPr>
                        <a:t>33</a:t>
                      </a:r>
                    </a:p>
                  </a:txBody>
                  <a:tcPr marL="7829" marR="7829" marT="78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400" b="0" i="0" u="none" strike="noStrike">
                          <a:solidFill>
                            <a:srgbClr val="000000"/>
                          </a:solidFill>
                          <a:latin typeface="Calibri"/>
                        </a:rPr>
                        <a:t>29</a:t>
                      </a:r>
                    </a:p>
                  </a:txBody>
                  <a:tcPr marL="7829" marR="7829" marT="78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400" b="0" i="0" u="none" strike="noStrike">
                          <a:solidFill>
                            <a:srgbClr val="000000"/>
                          </a:solidFill>
                          <a:latin typeface="Calibri"/>
                        </a:rPr>
                        <a:t>17</a:t>
                      </a:r>
                    </a:p>
                  </a:txBody>
                  <a:tcPr marL="7829" marR="7829" marT="78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400" b="0" i="0" u="none" strike="noStrike">
                          <a:solidFill>
                            <a:srgbClr val="000000"/>
                          </a:solidFill>
                          <a:latin typeface="Calibri"/>
                        </a:rPr>
                        <a:t>9</a:t>
                      </a:r>
                    </a:p>
                  </a:txBody>
                  <a:tcPr marL="7829" marR="7829" marT="78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400" b="0" i="0" u="none" strike="noStrike" dirty="0">
                          <a:solidFill>
                            <a:srgbClr val="000000"/>
                          </a:solidFill>
                          <a:latin typeface="Calibri"/>
                        </a:rPr>
                        <a:t>10</a:t>
                      </a:r>
                    </a:p>
                  </a:txBody>
                  <a:tcPr marL="7829" marR="7829" marT="782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400" b="0" i="0" u="none" strike="noStrike" dirty="0">
                          <a:solidFill>
                            <a:srgbClr val="000000"/>
                          </a:solidFill>
                          <a:latin typeface="Calibri"/>
                        </a:rPr>
                        <a:t>98</a:t>
                      </a:r>
                    </a:p>
                  </a:txBody>
                  <a:tcPr marL="7829" marR="7829" marT="78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85805">
                <a:tc>
                  <a:txBody>
                    <a:bodyPr/>
                    <a:lstStyle/>
                    <a:p>
                      <a:pPr algn="l" fontAlgn="b"/>
                      <a:r>
                        <a:rPr lang="fr-FR" sz="1400" b="0" i="0" u="none" strike="noStrike">
                          <a:solidFill>
                            <a:srgbClr val="000000"/>
                          </a:solidFill>
                          <a:latin typeface="Calibri"/>
                        </a:rPr>
                        <a:t>IMME</a:t>
                      </a:r>
                    </a:p>
                  </a:txBody>
                  <a:tcPr marL="7829" marR="7829" marT="782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400" b="0" i="0" u="none" strike="noStrike">
                          <a:solidFill>
                            <a:srgbClr val="000000"/>
                          </a:solidFill>
                          <a:latin typeface="Calibri"/>
                        </a:rPr>
                        <a:t>70</a:t>
                      </a:r>
                    </a:p>
                  </a:txBody>
                  <a:tcPr marL="7829" marR="7829" marT="78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400" b="0" i="0" u="none" strike="noStrike">
                          <a:solidFill>
                            <a:srgbClr val="000000"/>
                          </a:solidFill>
                          <a:latin typeface="Calibri"/>
                        </a:rPr>
                        <a:t>46</a:t>
                      </a:r>
                    </a:p>
                  </a:txBody>
                  <a:tcPr marL="7829" marR="7829" marT="78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400" b="0" i="0" u="none" strike="noStrike">
                          <a:solidFill>
                            <a:srgbClr val="000000"/>
                          </a:solidFill>
                          <a:latin typeface="Calibri"/>
                        </a:rPr>
                        <a:t>30</a:t>
                      </a:r>
                    </a:p>
                  </a:txBody>
                  <a:tcPr marL="7829" marR="7829" marT="78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400" b="0" i="0" u="none" strike="noStrike">
                          <a:solidFill>
                            <a:srgbClr val="000000"/>
                          </a:solidFill>
                          <a:latin typeface="Calibri"/>
                        </a:rPr>
                        <a:t>8</a:t>
                      </a:r>
                    </a:p>
                  </a:txBody>
                  <a:tcPr marL="7829" marR="7829" marT="78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400" b="0" i="0" u="none" strike="noStrike" dirty="0">
                          <a:solidFill>
                            <a:srgbClr val="000000"/>
                          </a:solidFill>
                          <a:latin typeface="Calibri"/>
                        </a:rPr>
                        <a:t>2</a:t>
                      </a:r>
                    </a:p>
                  </a:txBody>
                  <a:tcPr marL="7829" marR="7829" marT="782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400" b="0" i="0" u="none" strike="noStrike">
                          <a:solidFill>
                            <a:srgbClr val="000000"/>
                          </a:solidFill>
                          <a:latin typeface="Calibri"/>
                        </a:rPr>
                        <a:t>156</a:t>
                      </a:r>
                    </a:p>
                  </a:txBody>
                  <a:tcPr marL="7829" marR="7829" marT="78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85805">
                <a:tc>
                  <a:txBody>
                    <a:bodyPr/>
                    <a:lstStyle/>
                    <a:p>
                      <a:pPr algn="l" fontAlgn="b"/>
                      <a:r>
                        <a:rPr lang="fr-FR" sz="1400" b="0" i="0" u="none" strike="noStrike">
                          <a:solidFill>
                            <a:srgbClr val="000000"/>
                          </a:solidFill>
                          <a:latin typeface="Calibri"/>
                        </a:rPr>
                        <a:t>PHARMACIE</a:t>
                      </a:r>
                    </a:p>
                  </a:txBody>
                  <a:tcPr marL="7829" marR="7829" marT="782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400" b="0" i="0" u="none" strike="noStrike">
                          <a:solidFill>
                            <a:srgbClr val="000000"/>
                          </a:solidFill>
                          <a:latin typeface="Calibri"/>
                        </a:rPr>
                        <a:t>11</a:t>
                      </a:r>
                    </a:p>
                  </a:txBody>
                  <a:tcPr marL="7829" marR="7829" marT="78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400" b="0" i="0" u="none" strike="noStrike">
                          <a:solidFill>
                            <a:srgbClr val="000000"/>
                          </a:solidFill>
                          <a:latin typeface="Calibri"/>
                        </a:rPr>
                        <a:t>6</a:t>
                      </a:r>
                    </a:p>
                  </a:txBody>
                  <a:tcPr marL="7829" marR="7829" marT="78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400" b="0" i="0" u="none" strike="noStrike">
                          <a:solidFill>
                            <a:srgbClr val="000000"/>
                          </a:solidFill>
                          <a:latin typeface="Calibri"/>
                        </a:rPr>
                        <a:t>10</a:t>
                      </a:r>
                    </a:p>
                  </a:txBody>
                  <a:tcPr marL="7829" marR="7829" marT="78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400" b="0" i="0" u="none" strike="noStrike">
                          <a:solidFill>
                            <a:srgbClr val="000000"/>
                          </a:solidFill>
                          <a:latin typeface="Calibri"/>
                        </a:rPr>
                        <a:t>1</a:t>
                      </a:r>
                    </a:p>
                  </a:txBody>
                  <a:tcPr marL="7829" marR="7829" marT="78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400" b="0" i="0" u="none" strike="noStrike" dirty="0">
                          <a:solidFill>
                            <a:srgbClr val="000000"/>
                          </a:solidFill>
                          <a:latin typeface="Calibri"/>
                        </a:rPr>
                        <a:t> </a:t>
                      </a:r>
                    </a:p>
                  </a:txBody>
                  <a:tcPr marL="7829" marR="7829" marT="782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400" b="0" i="0" u="none" strike="noStrike">
                          <a:solidFill>
                            <a:srgbClr val="000000"/>
                          </a:solidFill>
                          <a:latin typeface="Calibri"/>
                        </a:rPr>
                        <a:t>28</a:t>
                      </a:r>
                    </a:p>
                  </a:txBody>
                  <a:tcPr marL="7829" marR="7829" marT="78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85805">
                <a:tc>
                  <a:txBody>
                    <a:bodyPr/>
                    <a:lstStyle/>
                    <a:p>
                      <a:pPr algn="l" fontAlgn="b"/>
                      <a:r>
                        <a:rPr lang="fr-FR" sz="1400" b="0" i="0" u="none" strike="noStrike">
                          <a:solidFill>
                            <a:srgbClr val="000000"/>
                          </a:solidFill>
                          <a:latin typeface="Calibri"/>
                        </a:rPr>
                        <a:t>PLASTURGIE</a:t>
                      </a:r>
                    </a:p>
                  </a:txBody>
                  <a:tcPr marL="7829" marR="7829" marT="782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400" b="0" i="0" u="none" strike="noStrike">
                          <a:solidFill>
                            <a:srgbClr val="000000"/>
                          </a:solidFill>
                          <a:latin typeface="Calibri"/>
                        </a:rPr>
                        <a:t>15</a:t>
                      </a:r>
                    </a:p>
                  </a:txBody>
                  <a:tcPr marL="7829" marR="7829" marT="78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400" b="0" i="0" u="none" strike="noStrike">
                          <a:solidFill>
                            <a:srgbClr val="000000"/>
                          </a:solidFill>
                          <a:latin typeface="Calibri"/>
                        </a:rPr>
                        <a:t>11</a:t>
                      </a:r>
                    </a:p>
                  </a:txBody>
                  <a:tcPr marL="7829" marR="7829" marT="78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400" b="0" i="0" u="none" strike="noStrike">
                          <a:solidFill>
                            <a:srgbClr val="000000"/>
                          </a:solidFill>
                          <a:latin typeface="Calibri"/>
                        </a:rPr>
                        <a:t>5</a:t>
                      </a:r>
                    </a:p>
                  </a:txBody>
                  <a:tcPr marL="7829" marR="7829" marT="78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400" b="0" i="0" u="none" strike="noStrike">
                          <a:solidFill>
                            <a:srgbClr val="000000"/>
                          </a:solidFill>
                          <a:latin typeface="Calibri"/>
                        </a:rPr>
                        <a:t>3</a:t>
                      </a:r>
                    </a:p>
                  </a:txBody>
                  <a:tcPr marL="7829" marR="7829" marT="78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400" b="0" i="0" u="none" strike="noStrike" dirty="0">
                          <a:solidFill>
                            <a:srgbClr val="000000"/>
                          </a:solidFill>
                          <a:latin typeface="Calibri"/>
                        </a:rPr>
                        <a:t> </a:t>
                      </a:r>
                    </a:p>
                  </a:txBody>
                  <a:tcPr marL="7829" marR="7829" marT="782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400" b="0" i="0" u="none" strike="noStrike">
                          <a:solidFill>
                            <a:srgbClr val="000000"/>
                          </a:solidFill>
                          <a:latin typeface="Calibri"/>
                        </a:rPr>
                        <a:t>34</a:t>
                      </a:r>
                    </a:p>
                  </a:txBody>
                  <a:tcPr marL="7829" marR="7829" marT="78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94653">
                <a:tc>
                  <a:txBody>
                    <a:bodyPr/>
                    <a:lstStyle/>
                    <a:p>
                      <a:pPr algn="l" fontAlgn="b"/>
                      <a:r>
                        <a:rPr lang="fr-FR" sz="1400" b="0" i="0" u="none" strike="noStrike">
                          <a:solidFill>
                            <a:srgbClr val="000000"/>
                          </a:solidFill>
                          <a:latin typeface="Calibri"/>
                        </a:rPr>
                        <a:t> </a:t>
                      </a:r>
                    </a:p>
                  </a:txBody>
                  <a:tcPr marL="7829" marR="7829" marT="782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400" b="0" i="0" u="none" strike="noStrike">
                          <a:solidFill>
                            <a:srgbClr val="000000"/>
                          </a:solidFill>
                          <a:latin typeface="Calibri"/>
                        </a:rPr>
                        <a:t> </a:t>
                      </a:r>
                    </a:p>
                  </a:txBody>
                  <a:tcPr marL="7829" marR="7829" marT="78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1400" b="0" i="0" u="none" strike="noStrike">
                          <a:solidFill>
                            <a:srgbClr val="000000"/>
                          </a:solidFill>
                          <a:latin typeface="Calibri"/>
                        </a:rPr>
                        <a:t> </a:t>
                      </a:r>
                    </a:p>
                  </a:txBody>
                  <a:tcPr marL="7829" marR="7829" marT="78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1400" b="0" i="0" u="none" strike="noStrike">
                          <a:solidFill>
                            <a:srgbClr val="000000"/>
                          </a:solidFill>
                          <a:latin typeface="Calibri"/>
                        </a:rPr>
                        <a:t> </a:t>
                      </a:r>
                    </a:p>
                  </a:txBody>
                  <a:tcPr marL="7829" marR="7829" marT="78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1400" b="0" i="0" u="none" strike="noStrike">
                          <a:solidFill>
                            <a:srgbClr val="000000"/>
                          </a:solidFill>
                          <a:latin typeface="Calibri"/>
                        </a:rPr>
                        <a:t> </a:t>
                      </a:r>
                    </a:p>
                  </a:txBody>
                  <a:tcPr marL="7829" marR="7829" marT="78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1400" b="0" i="0" u="none" strike="noStrike">
                          <a:solidFill>
                            <a:srgbClr val="000000"/>
                          </a:solidFill>
                          <a:latin typeface="Calibri"/>
                        </a:rPr>
                        <a:t> </a:t>
                      </a:r>
                    </a:p>
                  </a:txBody>
                  <a:tcPr marL="7829" marR="7829" marT="782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1400" b="0" i="0" u="none" strike="noStrike" dirty="0">
                          <a:solidFill>
                            <a:srgbClr val="000000"/>
                          </a:solidFill>
                          <a:latin typeface="Calibri"/>
                        </a:rPr>
                        <a:t> </a:t>
                      </a:r>
                    </a:p>
                  </a:txBody>
                  <a:tcPr marL="7829" marR="7829" marT="78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194653">
                <a:tc>
                  <a:txBody>
                    <a:bodyPr/>
                    <a:lstStyle/>
                    <a:p>
                      <a:pPr algn="l" fontAlgn="b"/>
                      <a:r>
                        <a:rPr lang="fr-FR" sz="1400" b="0" i="0" u="none" strike="noStrike">
                          <a:solidFill>
                            <a:srgbClr val="000000"/>
                          </a:solidFill>
                          <a:latin typeface="Calibri"/>
                        </a:rPr>
                        <a:t> </a:t>
                      </a:r>
                    </a:p>
                  </a:txBody>
                  <a:tcPr marL="7829" marR="7829" marT="78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fr-FR" sz="1400" b="0" i="0" u="none" strike="noStrike">
                          <a:solidFill>
                            <a:srgbClr val="000000"/>
                          </a:solidFill>
                          <a:latin typeface="Calibri"/>
                        </a:rPr>
                        <a:t>           172   </a:t>
                      </a:r>
                    </a:p>
                  </a:txBody>
                  <a:tcPr marL="7829" marR="7829" marT="78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fr-FR" sz="1400" b="0" i="0" u="none" strike="noStrike">
                          <a:solidFill>
                            <a:srgbClr val="000000"/>
                          </a:solidFill>
                          <a:latin typeface="Calibri"/>
                        </a:rPr>
                        <a:t>           120   </a:t>
                      </a:r>
                    </a:p>
                  </a:txBody>
                  <a:tcPr marL="7829" marR="7829" marT="78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fr-FR" sz="1400" b="0" i="0" u="none" strike="noStrike">
                          <a:solidFill>
                            <a:srgbClr val="000000"/>
                          </a:solidFill>
                          <a:latin typeface="Calibri"/>
                        </a:rPr>
                        <a:t>             75   </a:t>
                      </a:r>
                    </a:p>
                  </a:txBody>
                  <a:tcPr marL="7829" marR="7829" marT="78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fr-FR" sz="1400" b="0" i="0" u="none" strike="noStrike">
                          <a:solidFill>
                            <a:srgbClr val="000000"/>
                          </a:solidFill>
                          <a:latin typeface="Calibri"/>
                        </a:rPr>
                        <a:t>             29   </a:t>
                      </a:r>
                    </a:p>
                  </a:txBody>
                  <a:tcPr marL="7829" marR="7829" marT="78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fr-FR" sz="1400" b="0" i="0" u="none" strike="noStrike">
                          <a:solidFill>
                            <a:srgbClr val="000000"/>
                          </a:solidFill>
                          <a:latin typeface="Calibri"/>
                        </a:rPr>
                        <a:t>             16   </a:t>
                      </a:r>
                    </a:p>
                  </a:txBody>
                  <a:tcPr marL="7829" marR="7829" marT="78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1400" b="0" i="0" u="none" strike="noStrike" dirty="0">
                          <a:solidFill>
                            <a:srgbClr val="000000"/>
                          </a:solidFill>
                          <a:latin typeface="Calibri"/>
                        </a:rPr>
                        <a:t>412</a:t>
                      </a:r>
                    </a:p>
                  </a:txBody>
                  <a:tcPr marL="7829" marR="7829" marT="78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4653">
                <a:tc>
                  <a:txBody>
                    <a:bodyPr/>
                    <a:lstStyle/>
                    <a:p>
                      <a:pPr algn="l" fontAlgn="b"/>
                      <a:endParaRPr lang="fr-FR" sz="1400" b="0" i="0" u="none" strike="noStrike">
                        <a:solidFill>
                          <a:srgbClr val="000000"/>
                        </a:solidFill>
                        <a:latin typeface="Calibri"/>
                      </a:endParaRPr>
                    </a:p>
                  </a:txBody>
                  <a:tcPr marL="7829" marR="7829" marT="7829"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fr-FR" sz="1400" b="1" i="0" u="none" strike="noStrike" dirty="0">
                          <a:solidFill>
                            <a:srgbClr val="000000"/>
                          </a:solidFill>
                          <a:latin typeface="Calibri"/>
                        </a:rPr>
                        <a:t>42%</a:t>
                      </a:r>
                    </a:p>
                  </a:txBody>
                  <a:tcPr marL="7829" marR="7829" marT="78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400" b="1" i="0" u="none" strike="noStrike" dirty="0">
                          <a:solidFill>
                            <a:srgbClr val="000000"/>
                          </a:solidFill>
                          <a:latin typeface="Calibri"/>
                        </a:rPr>
                        <a:t>29%</a:t>
                      </a:r>
                    </a:p>
                  </a:txBody>
                  <a:tcPr marL="7829" marR="7829" marT="78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400" b="1" i="0" u="none" strike="noStrike" dirty="0">
                          <a:solidFill>
                            <a:srgbClr val="000000"/>
                          </a:solidFill>
                          <a:latin typeface="Calibri"/>
                        </a:rPr>
                        <a:t>18%</a:t>
                      </a:r>
                    </a:p>
                  </a:txBody>
                  <a:tcPr marL="7829" marR="7829" marT="78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400" b="1" i="0" u="none" strike="noStrike" dirty="0">
                          <a:solidFill>
                            <a:srgbClr val="000000"/>
                          </a:solidFill>
                          <a:latin typeface="Calibri"/>
                        </a:rPr>
                        <a:t>7%</a:t>
                      </a:r>
                    </a:p>
                  </a:txBody>
                  <a:tcPr marL="7829" marR="7829" marT="78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400" b="1" i="0" u="none" strike="noStrike" dirty="0">
                          <a:solidFill>
                            <a:srgbClr val="000000"/>
                          </a:solidFill>
                          <a:latin typeface="Calibri"/>
                        </a:rPr>
                        <a:t>4%</a:t>
                      </a:r>
                    </a:p>
                  </a:txBody>
                  <a:tcPr marL="7829" marR="7829" marT="78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fr-FR" sz="1400" b="0" i="0" u="none" strike="noStrike" dirty="0">
                        <a:solidFill>
                          <a:srgbClr val="000000"/>
                        </a:solidFill>
                        <a:latin typeface="Calibri"/>
                      </a:endParaRPr>
                    </a:p>
                  </a:txBody>
                  <a:tcPr marL="7829" marR="7829" marT="7829"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r>
              <a:tr h="185805">
                <a:tc>
                  <a:txBody>
                    <a:bodyPr/>
                    <a:lstStyle/>
                    <a:p>
                      <a:pPr algn="l" fontAlgn="b"/>
                      <a:endParaRPr lang="fr-FR" sz="1000" b="0" i="0" u="none" strike="noStrike">
                        <a:solidFill>
                          <a:srgbClr val="000000"/>
                        </a:solidFill>
                        <a:latin typeface="Calibri"/>
                      </a:endParaRPr>
                    </a:p>
                  </a:txBody>
                  <a:tcPr marL="7829" marR="7829" marT="7829" marB="0" anchor="b">
                    <a:lnL>
                      <a:noFill/>
                    </a:lnL>
                    <a:lnR>
                      <a:noFill/>
                    </a:lnR>
                    <a:lnT>
                      <a:noFill/>
                    </a:lnT>
                    <a:lnB>
                      <a:noFill/>
                    </a:lnB>
                  </a:tcPr>
                </a:tc>
                <a:tc>
                  <a:txBody>
                    <a:bodyPr/>
                    <a:lstStyle/>
                    <a:p>
                      <a:pPr algn="l" fontAlgn="b"/>
                      <a:endParaRPr lang="fr-FR" sz="1000" b="0" i="0" u="none" strike="noStrike">
                        <a:solidFill>
                          <a:srgbClr val="000000"/>
                        </a:solidFill>
                        <a:latin typeface="Calibri"/>
                      </a:endParaRPr>
                    </a:p>
                  </a:txBody>
                  <a:tcPr marL="7829" marR="7829" marT="7829"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fr-FR" sz="1000" b="0" i="0" u="none" strike="noStrike">
                        <a:solidFill>
                          <a:srgbClr val="000000"/>
                        </a:solidFill>
                        <a:latin typeface="Calibri"/>
                      </a:endParaRPr>
                    </a:p>
                  </a:txBody>
                  <a:tcPr marL="7829" marR="7829" marT="7829"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fr-FR" sz="1000" b="0" i="0" u="none" strike="noStrike">
                        <a:solidFill>
                          <a:srgbClr val="000000"/>
                        </a:solidFill>
                        <a:latin typeface="Calibri"/>
                      </a:endParaRPr>
                    </a:p>
                  </a:txBody>
                  <a:tcPr marL="7829" marR="7829" marT="7829"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fr-FR" sz="1000" b="0" i="0" u="none" strike="noStrike">
                        <a:solidFill>
                          <a:srgbClr val="000000"/>
                        </a:solidFill>
                        <a:latin typeface="Calibri"/>
                      </a:endParaRPr>
                    </a:p>
                  </a:txBody>
                  <a:tcPr marL="7829" marR="7829" marT="7829"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fr-FR" sz="1000" b="0" i="0" u="none" strike="noStrike">
                        <a:solidFill>
                          <a:srgbClr val="000000"/>
                        </a:solidFill>
                        <a:latin typeface="Calibri"/>
                      </a:endParaRPr>
                    </a:p>
                  </a:txBody>
                  <a:tcPr marL="7829" marR="7829" marT="7829"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fr-FR" sz="1000" b="0" i="0" u="none" strike="noStrike" dirty="0">
                        <a:solidFill>
                          <a:srgbClr val="000000"/>
                        </a:solidFill>
                        <a:latin typeface="Calibri"/>
                      </a:endParaRPr>
                    </a:p>
                  </a:txBody>
                  <a:tcPr marL="7829" marR="7829" marT="7829" marB="0" anchor="b">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899592" y="2571750"/>
            <a:ext cx="7848872" cy="830997"/>
          </a:xfrm>
          <a:prstGeom prst="rect">
            <a:avLst/>
          </a:prstGeom>
          <a:noFill/>
        </p:spPr>
        <p:txBody>
          <a:bodyPr wrap="square" rtlCol="0">
            <a:spAutoFit/>
          </a:bodyPr>
          <a:lstStyle/>
          <a:p>
            <a:r>
              <a:rPr lang="fr-FR" sz="4800" dirty="0" smtClean="0"/>
              <a:t>Les plans de formation 2018</a:t>
            </a:r>
            <a:endParaRPr lang="fr-FR" sz="48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nvGraphicFramePr>
        <p:xfrm>
          <a:off x="683568" y="1123950"/>
          <a:ext cx="7416823" cy="3320010"/>
        </p:xfrm>
        <a:graphic>
          <a:graphicData uri="http://schemas.openxmlformats.org/drawingml/2006/table">
            <a:tbl>
              <a:tblPr/>
              <a:tblGrid>
                <a:gridCol w="3112084"/>
                <a:gridCol w="1695807"/>
                <a:gridCol w="1304466"/>
                <a:gridCol w="1304466"/>
              </a:tblGrid>
              <a:tr h="382238">
                <a:tc>
                  <a:txBody>
                    <a:bodyPr/>
                    <a:lstStyle/>
                    <a:p>
                      <a:pPr algn="l" fontAlgn="b"/>
                      <a:endParaRPr lang="fr-FR" sz="1100" b="0" i="0" u="none" strike="noStrike">
                        <a:solidFill>
                          <a:srgbClr val="000000"/>
                        </a:solidFill>
                        <a:latin typeface="Calibri"/>
                      </a:endParaRP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3">
                  <a:txBody>
                    <a:bodyPr/>
                    <a:lstStyle/>
                    <a:p>
                      <a:pPr algn="ctr" fontAlgn="ctr"/>
                      <a:r>
                        <a:rPr lang="fr-FR" sz="1100" b="1" i="0" u="none" strike="noStrike">
                          <a:solidFill>
                            <a:srgbClr val="000000"/>
                          </a:solidFill>
                          <a:latin typeface="Bookman Old Style"/>
                        </a:rPr>
                        <a:t>Total actions de formation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r>
              <a:tr h="294869">
                <a:tc>
                  <a:txBody>
                    <a:bodyPr/>
                    <a:lstStyle/>
                    <a:p>
                      <a:pPr algn="ctr" fontAlgn="ctr"/>
                      <a:r>
                        <a:rPr lang="fr-FR" sz="1100" b="1" i="0" u="none" strike="noStrike">
                          <a:solidFill>
                            <a:srgbClr val="000000"/>
                          </a:solidFill>
                          <a:latin typeface="Bookman Old Style"/>
                        </a:rPr>
                        <a:t>Secteur activité</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1" i="0" u="none" strike="noStrike">
                          <a:solidFill>
                            <a:srgbClr val="000000"/>
                          </a:solidFill>
                          <a:latin typeface="Bookman Old Style"/>
                        </a:rPr>
                        <a:t> cadre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1" i="0" u="none" strike="noStrike">
                          <a:solidFill>
                            <a:srgbClr val="000000"/>
                          </a:solidFill>
                          <a:latin typeface="Bookman Old Style"/>
                        </a:rPr>
                        <a:t>Employé</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1" i="0" u="none" strike="noStrike">
                          <a:solidFill>
                            <a:srgbClr val="000000"/>
                          </a:solidFill>
                          <a:latin typeface="Bookman Old Style"/>
                        </a:rPr>
                        <a:t>Ouvriers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36843">
                <a:tc>
                  <a:txBody>
                    <a:bodyPr/>
                    <a:lstStyle/>
                    <a:p>
                      <a:pPr algn="l" fontAlgn="ctr"/>
                      <a:r>
                        <a:rPr lang="fr-FR" sz="1000" b="0" i="0" u="none" strike="noStrike">
                          <a:solidFill>
                            <a:srgbClr val="444444"/>
                          </a:solidFill>
                          <a:latin typeface="Bookman Old Style"/>
                        </a:rPr>
                        <a:t>Industries Mécaniques, Métallurgiques, Électriques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0" b="0" i="0" u="none" strike="noStrike">
                          <a:solidFill>
                            <a:srgbClr val="444444"/>
                          </a:solidFill>
                          <a:latin typeface="Bookman Old Style"/>
                        </a:rPr>
                        <a:t>720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0" b="0" i="0" u="none" strike="noStrike">
                          <a:solidFill>
                            <a:srgbClr val="444444"/>
                          </a:solidFill>
                          <a:latin typeface="Bookman Old Style"/>
                        </a:rPr>
                        <a:t>765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0" b="0" i="0" u="none" strike="noStrike">
                          <a:solidFill>
                            <a:srgbClr val="444444"/>
                          </a:solidFill>
                          <a:latin typeface="Bookman Old Style"/>
                        </a:rPr>
                        <a:t>194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436843">
                <a:tc>
                  <a:txBody>
                    <a:bodyPr/>
                    <a:lstStyle/>
                    <a:p>
                      <a:pPr algn="l" fontAlgn="ctr"/>
                      <a:r>
                        <a:rPr lang="fr-FR" sz="1000" b="0" i="0" u="none" strike="noStrike">
                          <a:solidFill>
                            <a:srgbClr val="444444"/>
                          </a:solidFill>
                          <a:latin typeface="Bookman Old Style"/>
                        </a:rPr>
                        <a:t>Industrie et Commerce Automobile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FDFDF"/>
                    </a:solidFill>
                  </a:tcPr>
                </a:tc>
                <a:tc>
                  <a:txBody>
                    <a:bodyPr/>
                    <a:lstStyle/>
                    <a:p>
                      <a:pPr algn="ctr" fontAlgn="ctr"/>
                      <a:r>
                        <a:rPr lang="fr-FR" sz="1000" b="0" i="0" u="none" strike="noStrike">
                          <a:solidFill>
                            <a:srgbClr val="444444"/>
                          </a:solidFill>
                          <a:latin typeface="Bookman Old Style"/>
                        </a:rPr>
                        <a:t>716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FDFDF"/>
                    </a:solidFill>
                  </a:tcPr>
                </a:tc>
                <a:tc>
                  <a:txBody>
                    <a:bodyPr/>
                    <a:lstStyle/>
                    <a:p>
                      <a:pPr algn="ctr" fontAlgn="ctr"/>
                      <a:r>
                        <a:rPr lang="fr-FR" sz="1000" b="0" i="0" u="none" strike="noStrike">
                          <a:solidFill>
                            <a:srgbClr val="444444"/>
                          </a:solidFill>
                          <a:latin typeface="Bookman Old Style"/>
                        </a:rPr>
                        <a:t>902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FDFDF"/>
                    </a:solidFill>
                  </a:tcPr>
                </a:tc>
                <a:tc>
                  <a:txBody>
                    <a:bodyPr/>
                    <a:lstStyle/>
                    <a:p>
                      <a:pPr algn="ctr" fontAlgn="ctr"/>
                      <a:r>
                        <a:rPr lang="fr-FR" sz="1000" b="0" i="0" u="none" strike="noStrike">
                          <a:solidFill>
                            <a:srgbClr val="444444"/>
                          </a:solidFill>
                          <a:latin typeface="Bookman Old Style"/>
                        </a:rPr>
                        <a:t>127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FDFDF"/>
                    </a:solidFill>
                  </a:tcPr>
                </a:tc>
              </a:tr>
              <a:tr h="436843">
                <a:tc>
                  <a:txBody>
                    <a:bodyPr/>
                    <a:lstStyle/>
                    <a:p>
                      <a:pPr algn="l" fontAlgn="ctr"/>
                      <a:r>
                        <a:rPr lang="fr-FR" sz="1000" b="0" i="0" u="none" strike="noStrike">
                          <a:solidFill>
                            <a:srgbClr val="444444"/>
                          </a:solidFill>
                          <a:latin typeface="Bookman Old Style"/>
                        </a:rPr>
                        <a:t>Gestionnaires d’Energie et de l’Environnement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0" b="0" i="0" u="none" strike="noStrike">
                          <a:solidFill>
                            <a:srgbClr val="444444"/>
                          </a:solidFill>
                          <a:latin typeface="Bookman Old Style"/>
                        </a:rPr>
                        <a:t>199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0" b="0" i="0" u="none" strike="noStrike">
                          <a:solidFill>
                            <a:srgbClr val="444444"/>
                          </a:solidFill>
                          <a:latin typeface="Bookman Old Style"/>
                        </a:rPr>
                        <a:t>197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0" b="0" i="0" u="none" strike="noStrike">
                          <a:solidFill>
                            <a:srgbClr val="444444"/>
                          </a:solidFill>
                          <a:latin typeface="Bookman Old Style"/>
                        </a:rPr>
                        <a:t>72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18422">
                <a:tc>
                  <a:txBody>
                    <a:bodyPr/>
                    <a:lstStyle/>
                    <a:p>
                      <a:pPr algn="l" fontAlgn="ctr"/>
                      <a:r>
                        <a:rPr lang="fr-FR" sz="1000" b="0" i="0" u="none" strike="noStrike">
                          <a:solidFill>
                            <a:srgbClr val="444444"/>
                          </a:solidFill>
                          <a:latin typeface="Bookman Old Style"/>
                        </a:rPr>
                        <a:t>Industries Pharmaceutiques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FDFDF"/>
                    </a:solidFill>
                  </a:tcPr>
                </a:tc>
                <a:tc>
                  <a:txBody>
                    <a:bodyPr/>
                    <a:lstStyle/>
                    <a:p>
                      <a:pPr algn="ctr" fontAlgn="ctr"/>
                      <a:r>
                        <a:rPr lang="fr-FR" sz="1000" b="0" i="0" u="none" strike="noStrike">
                          <a:solidFill>
                            <a:srgbClr val="444444"/>
                          </a:solidFill>
                          <a:latin typeface="Bookman Old Style"/>
                        </a:rPr>
                        <a:t>103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FDFDF"/>
                    </a:solidFill>
                  </a:tcPr>
                </a:tc>
                <a:tc>
                  <a:txBody>
                    <a:bodyPr/>
                    <a:lstStyle/>
                    <a:p>
                      <a:pPr algn="ctr" fontAlgn="ctr"/>
                      <a:r>
                        <a:rPr lang="fr-FR" sz="1000" b="0" i="0" u="none" strike="noStrike">
                          <a:solidFill>
                            <a:srgbClr val="444444"/>
                          </a:solidFill>
                          <a:latin typeface="Bookman Old Style"/>
                        </a:rPr>
                        <a:t>158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FDFDF"/>
                    </a:solidFill>
                  </a:tcPr>
                </a:tc>
                <a:tc>
                  <a:txBody>
                    <a:bodyPr/>
                    <a:lstStyle/>
                    <a:p>
                      <a:pPr algn="ctr" fontAlgn="ctr"/>
                      <a:r>
                        <a:rPr lang="fr-FR" sz="1000" b="0" i="0" u="none" strike="noStrike">
                          <a:solidFill>
                            <a:srgbClr val="444444"/>
                          </a:solidFill>
                          <a:latin typeface="Bookman Old Style"/>
                        </a:rPr>
                        <a:t>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FDFDF"/>
                    </a:solidFill>
                  </a:tcPr>
                </a:tc>
              </a:tr>
              <a:tr h="218422">
                <a:tc>
                  <a:txBody>
                    <a:bodyPr/>
                    <a:lstStyle/>
                    <a:p>
                      <a:pPr algn="l" fontAlgn="ctr"/>
                      <a:r>
                        <a:rPr lang="fr-FR" sz="1000" b="0" i="0" u="none" strike="noStrike">
                          <a:solidFill>
                            <a:srgbClr val="444444"/>
                          </a:solidFill>
                          <a:latin typeface="Bookman Old Style"/>
                        </a:rPr>
                        <a:t>Chimie et Para-chimie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0" b="0" i="0" u="none" strike="noStrike">
                          <a:solidFill>
                            <a:srgbClr val="444444"/>
                          </a:solidFill>
                          <a:latin typeface="Bookman Old Style"/>
                        </a:rPr>
                        <a:t>199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0" b="0" i="0" u="none" strike="noStrike">
                          <a:solidFill>
                            <a:srgbClr val="444444"/>
                          </a:solidFill>
                          <a:latin typeface="Bookman Old Style"/>
                        </a:rPr>
                        <a:t>185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0" b="0" i="0" u="none" strike="noStrike">
                          <a:solidFill>
                            <a:srgbClr val="444444"/>
                          </a:solidFill>
                          <a:latin typeface="Bookman Old Style"/>
                        </a:rPr>
                        <a:t>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18422">
                <a:tc>
                  <a:txBody>
                    <a:bodyPr/>
                    <a:lstStyle/>
                    <a:p>
                      <a:pPr algn="l" fontAlgn="ctr"/>
                      <a:r>
                        <a:rPr lang="fr-FR" sz="1000" b="0" i="0" u="none" strike="noStrike">
                          <a:solidFill>
                            <a:srgbClr val="444444"/>
                          </a:solidFill>
                          <a:latin typeface="Bookman Old Style"/>
                        </a:rPr>
                        <a:t>Plasturgie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FDFDF"/>
                    </a:solidFill>
                  </a:tcPr>
                </a:tc>
                <a:tc>
                  <a:txBody>
                    <a:bodyPr/>
                    <a:lstStyle/>
                    <a:p>
                      <a:pPr algn="ctr" fontAlgn="ctr"/>
                      <a:r>
                        <a:rPr lang="fr-FR" sz="1000" b="0" i="0" u="none" strike="noStrike">
                          <a:solidFill>
                            <a:srgbClr val="444444"/>
                          </a:solidFill>
                          <a:latin typeface="Bookman Old Style"/>
                        </a:rPr>
                        <a:t>183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FDFDF"/>
                    </a:solidFill>
                  </a:tcPr>
                </a:tc>
                <a:tc>
                  <a:txBody>
                    <a:bodyPr/>
                    <a:lstStyle/>
                    <a:p>
                      <a:pPr algn="ctr" fontAlgn="ctr"/>
                      <a:r>
                        <a:rPr lang="fr-FR" sz="1000" b="0" i="0" u="none" strike="noStrike">
                          <a:solidFill>
                            <a:srgbClr val="444444"/>
                          </a:solidFill>
                          <a:latin typeface="Bookman Old Style"/>
                        </a:rPr>
                        <a:t>178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FDFDF"/>
                    </a:solidFill>
                  </a:tcPr>
                </a:tc>
                <a:tc>
                  <a:txBody>
                    <a:bodyPr/>
                    <a:lstStyle/>
                    <a:p>
                      <a:pPr algn="ctr" fontAlgn="ctr"/>
                      <a:r>
                        <a:rPr lang="fr-FR" sz="1000" b="0" i="0" u="none" strike="noStrike">
                          <a:solidFill>
                            <a:srgbClr val="444444"/>
                          </a:solidFill>
                          <a:latin typeface="Bookman Old Style"/>
                        </a:rPr>
                        <a:t>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FDFDF"/>
                    </a:solidFill>
                  </a:tcPr>
                </a:tc>
              </a:tr>
              <a:tr h="218422">
                <a:tc>
                  <a:txBody>
                    <a:bodyPr/>
                    <a:lstStyle/>
                    <a:p>
                      <a:pPr algn="l" fontAlgn="ctr"/>
                      <a:r>
                        <a:rPr lang="fr-FR" sz="1000" b="0" i="0" u="none" strike="noStrike">
                          <a:solidFill>
                            <a:srgbClr val="444444"/>
                          </a:solidFill>
                          <a:latin typeface="Bookman Old Style"/>
                        </a:rPr>
                        <a:t>Imprimerie, Bois et Emballage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0" b="0" i="0" u="none" strike="noStrike">
                          <a:solidFill>
                            <a:srgbClr val="444444"/>
                          </a:solidFill>
                          <a:latin typeface="Bookman Old Style"/>
                        </a:rPr>
                        <a:t>182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0" b="0" i="0" u="none" strike="noStrike">
                          <a:solidFill>
                            <a:srgbClr val="444444"/>
                          </a:solidFill>
                          <a:latin typeface="Bookman Old Style"/>
                        </a:rPr>
                        <a:t>189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0" b="0" i="0" u="none" strike="noStrike">
                          <a:solidFill>
                            <a:srgbClr val="444444"/>
                          </a:solidFill>
                          <a:latin typeface="Bookman Old Style"/>
                        </a:rPr>
                        <a:t>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29343">
                <a:tc>
                  <a:txBody>
                    <a:bodyPr/>
                    <a:lstStyle/>
                    <a:p>
                      <a:pPr algn="l" fontAlgn="b"/>
                      <a:endParaRPr lang="fr-FR" sz="1100" b="0" i="0" u="none" strike="noStrike">
                        <a:solidFill>
                          <a:srgbClr val="000000"/>
                        </a:solidFill>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r-FR" sz="1100" b="0" i="0" u="none" strike="noStrike">
                        <a:solidFill>
                          <a:srgbClr val="000000"/>
                        </a:solidFill>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9343">
                <a:tc>
                  <a:txBody>
                    <a:bodyPr/>
                    <a:lstStyle/>
                    <a:p>
                      <a:pPr algn="l" fontAlgn="b"/>
                      <a:endParaRPr lang="fr-FR" sz="1100" b="0" i="0" u="none" strike="noStrike">
                        <a:solidFill>
                          <a:srgbClr val="000000"/>
                        </a:solidFill>
                        <a:latin typeface="Calibri"/>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fr-FR" sz="1100" b="0" i="0" u="none" strike="noStrike">
                          <a:solidFill>
                            <a:srgbClr val="000000"/>
                          </a:solidFill>
                          <a:latin typeface="Calibri"/>
                        </a:rPr>
                        <a:t>2302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fr-FR" sz="1100" b="0" i="0" u="none" strike="noStrike">
                          <a:solidFill>
                            <a:srgbClr val="000000"/>
                          </a:solidFill>
                          <a:latin typeface="Calibri"/>
                        </a:rPr>
                        <a:t>2574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fr-FR" sz="1100" b="0" i="0" u="none" strike="noStrike" dirty="0">
                          <a:solidFill>
                            <a:srgbClr val="000000"/>
                          </a:solidFill>
                          <a:latin typeface="Calibri"/>
                        </a:rPr>
                        <a:t>561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nvGraphicFramePr>
        <p:xfrm>
          <a:off x="1259632" y="1203601"/>
          <a:ext cx="6696744" cy="2880320"/>
        </p:xfrm>
        <a:graphic>
          <a:graphicData uri="http://schemas.openxmlformats.org/drawingml/2006/table">
            <a:tbl>
              <a:tblPr/>
              <a:tblGrid>
                <a:gridCol w="2993907"/>
                <a:gridCol w="740132"/>
                <a:gridCol w="1130516"/>
                <a:gridCol w="1044892"/>
                <a:gridCol w="787297"/>
              </a:tblGrid>
              <a:tr h="365850">
                <a:tc>
                  <a:txBody>
                    <a:bodyPr/>
                    <a:lstStyle/>
                    <a:p>
                      <a:pPr algn="ctr">
                        <a:lnSpc>
                          <a:spcPct val="107000"/>
                        </a:lnSpc>
                        <a:spcAft>
                          <a:spcPts val="0"/>
                        </a:spcAft>
                      </a:pPr>
                      <a:r>
                        <a:rPr lang="fr-FR" sz="1000" b="1" dirty="0">
                          <a:solidFill>
                            <a:srgbClr val="000000"/>
                          </a:solidFill>
                          <a:latin typeface="Bookman Old Style"/>
                          <a:ea typeface="Times New Roman"/>
                          <a:cs typeface="Calibri"/>
                        </a:rPr>
                        <a:t>Domaine d'action </a:t>
                      </a:r>
                      <a:endParaRPr lang="fr-FR" sz="1100" dirty="0">
                        <a:latin typeface="Calibri"/>
                        <a:ea typeface="Calibri"/>
                        <a:cs typeface="Arial"/>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b="1">
                          <a:solidFill>
                            <a:srgbClr val="000000"/>
                          </a:solidFill>
                          <a:latin typeface="Bookman Old Style"/>
                          <a:ea typeface="Times New Roman"/>
                          <a:cs typeface="Calibri"/>
                        </a:rPr>
                        <a:t>Nombre</a:t>
                      </a:r>
                      <a:endParaRPr lang="fr-FR" sz="1100">
                        <a:latin typeface="Calibri"/>
                        <a:ea typeface="Calibri"/>
                        <a:cs typeface="Arial"/>
                      </a:endParaRPr>
                    </a:p>
                    <a:p>
                      <a:pPr algn="ctr">
                        <a:lnSpc>
                          <a:spcPct val="107000"/>
                        </a:lnSpc>
                        <a:spcAft>
                          <a:spcPts val="0"/>
                        </a:spcAft>
                      </a:pPr>
                      <a:r>
                        <a:rPr lang="fr-FR" sz="1000" b="1">
                          <a:solidFill>
                            <a:srgbClr val="000000"/>
                          </a:solidFill>
                          <a:latin typeface="Bookman Old Style"/>
                          <a:ea typeface="Times New Roman"/>
                          <a:cs typeface="Calibri"/>
                        </a:rPr>
                        <a:t>2018 </a:t>
                      </a:r>
                      <a:endParaRPr lang="fr-FR" sz="1100">
                        <a:latin typeface="Calibri"/>
                        <a:ea typeface="Calibri"/>
                        <a:cs typeface="Arial"/>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b="1">
                          <a:solidFill>
                            <a:srgbClr val="000000"/>
                          </a:solidFill>
                          <a:latin typeface="Bookman Old Style"/>
                          <a:ea typeface="Times New Roman"/>
                          <a:cs typeface="Calibri"/>
                        </a:rPr>
                        <a:t>Pourcentage</a:t>
                      </a:r>
                      <a:endParaRPr lang="fr-FR" sz="1100">
                        <a:latin typeface="Calibri"/>
                        <a:ea typeface="Calibri"/>
                        <a:cs typeface="Arial"/>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b="1">
                          <a:solidFill>
                            <a:srgbClr val="000000"/>
                          </a:solidFill>
                          <a:latin typeface="Bookman Old Style"/>
                          <a:ea typeface="Times New Roman"/>
                          <a:cs typeface="Calibri"/>
                        </a:rPr>
                        <a:t>Nombre 2017</a:t>
                      </a:r>
                      <a:endParaRPr lang="fr-FR" sz="1100">
                        <a:latin typeface="Calibri"/>
                        <a:ea typeface="Calibri"/>
                        <a:cs typeface="Arial"/>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b="1">
                          <a:solidFill>
                            <a:srgbClr val="000000"/>
                          </a:solidFill>
                          <a:latin typeface="Bookman Old Style"/>
                          <a:ea typeface="Times New Roman"/>
                          <a:cs typeface="Calibri"/>
                        </a:rPr>
                        <a:t>Evolution</a:t>
                      </a:r>
                      <a:endParaRPr lang="fr-FR" sz="1100">
                        <a:latin typeface="Calibri"/>
                        <a:ea typeface="Calibri"/>
                        <a:cs typeface="Arial"/>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9605">
                <a:tc>
                  <a:txBody>
                    <a:bodyPr/>
                    <a:lstStyle/>
                    <a:p>
                      <a:pPr>
                        <a:lnSpc>
                          <a:spcPct val="107000"/>
                        </a:lnSpc>
                        <a:spcAft>
                          <a:spcPts val="0"/>
                        </a:spcAft>
                      </a:pPr>
                      <a:r>
                        <a:rPr lang="fr-FR" sz="1000">
                          <a:solidFill>
                            <a:srgbClr val="444444"/>
                          </a:solidFill>
                          <a:latin typeface="Bookman Old Style"/>
                          <a:ea typeface="Times New Roman"/>
                          <a:cs typeface="Calibri"/>
                        </a:rPr>
                        <a:t>Technique</a:t>
                      </a:r>
                      <a:endParaRPr lang="fr-FR" sz="1100">
                        <a:latin typeface="Calibri"/>
                        <a:ea typeface="Calibri"/>
                        <a:cs typeface="Arial"/>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fr-FR" sz="1000">
                          <a:solidFill>
                            <a:srgbClr val="444444"/>
                          </a:solidFill>
                          <a:latin typeface="Bookman Old Style"/>
                          <a:ea typeface="Times New Roman"/>
                          <a:cs typeface="Calibri"/>
                        </a:rPr>
                        <a:t>703</a:t>
                      </a:r>
                      <a:endParaRPr lang="fr-FR" sz="1100">
                        <a:latin typeface="Calibri"/>
                        <a:ea typeface="Calibri"/>
                        <a:cs typeface="Arial"/>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fr-FR" sz="1000">
                          <a:solidFill>
                            <a:srgbClr val="444444"/>
                          </a:solidFill>
                          <a:latin typeface="Bookman Old Style"/>
                          <a:ea typeface="Times New Roman"/>
                          <a:cs typeface="Calibri"/>
                        </a:rPr>
                        <a:t>19,8%</a:t>
                      </a:r>
                      <a:endParaRPr lang="fr-FR" sz="1100">
                        <a:latin typeface="Calibri"/>
                        <a:ea typeface="Calibri"/>
                        <a:cs typeface="Arial"/>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fr-FR" sz="1000">
                          <a:solidFill>
                            <a:srgbClr val="444444"/>
                          </a:solidFill>
                          <a:latin typeface="Bookman Old Style"/>
                          <a:ea typeface="Times New Roman"/>
                          <a:cs typeface="Calibri"/>
                        </a:rPr>
                        <a:t>754</a:t>
                      </a:r>
                      <a:endParaRPr lang="fr-FR" sz="1100">
                        <a:latin typeface="Calibri"/>
                        <a:ea typeface="Calibri"/>
                        <a:cs typeface="Arial"/>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fr-FR" sz="1000">
                          <a:solidFill>
                            <a:srgbClr val="444444"/>
                          </a:solidFill>
                          <a:latin typeface="Bookman Old Style"/>
                          <a:ea typeface="Times New Roman"/>
                          <a:cs typeface="Calibri"/>
                        </a:rPr>
                        <a:t>-6,8%</a:t>
                      </a:r>
                      <a:endParaRPr lang="fr-FR" sz="1100">
                        <a:latin typeface="Calibri"/>
                        <a:ea typeface="Calibri"/>
                        <a:cs typeface="Arial"/>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79605">
                <a:tc>
                  <a:txBody>
                    <a:bodyPr/>
                    <a:lstStyle/>
                    <a:p>
                      <a:pPr>
                        <a:lnSpc>
                          <a:spcPct val="107000"/>
                        </a:lnSpc>
                        <a:spcAft>
                          <a:spcPts val="0"/>
                        </a:spcAft>
                      </a:pPr>
                      <a:r>
                        <a:rPr lang="fr-FR" sz="1000">
                          <a:solidFill>
                            <a:srgbClr val="444444"/>
                          </a:solidFill>
                          <a:latin typeface="Bookman Old Style"/>
                          <a:ea typeface="Times New Roman"/>
                          <a:cs typeface="Calibri"/>
                        </a:rPr>
                        <a:t>Management</a:t>
                      </a:r>
                      <a:endParaRPr lang="fr-FR" sz="1100">
                        <a:latin typeface="Calibri"/>
                        <a:ea typeface="Calibri"/>
                        <a:cs typeface="Arial"/>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DFDF"/>
                    </a:solidFill>
                  </a:tcPr>
                </a:tc>
                <a:tc>
                  <a:txBody>
                    <a:bodyPr/>
                    <a:lstStyle/>
                    <a:p>
                      <a:pPr algn="ctr">
                        <a:lnSpc>
                          <a:spcPct val="107000"/>
                        </a:lnSpc>
                        <a:spcAft>
                          <a:spcPts val="0"/>
                        </a:spcAft>
                      </a:pPr>
                      <a:r>
                        <a:rPr lang="fr-FR" sz="1000">
                          <a:solidFill>
                            <a:srgbClr val="444444"/>
                          </a:solidFill>
                          <a:latin typeface="Bookman Old Style"/>
                          <a:ea typeface="Times New Roman"/>
                          <a:cs typeface="Calibri"/>
                        </a:rPr>
                        <a:t>531</a:t>
                      </a:r>
                      <a:endParaRPr lang="fr-FR" sz="1100">
                        <a:latin typeface="Calibri"/>
                        <a:ea typeface="Calibri"/>
                        <a:cs typeface="Arial"/>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DFDF"/>
                    </a:solidFill>
                  </a:tcPr>
                </a:tc>
                <a:tc>
                  <a:txBody>
                    <a:bodyPr/>
                    <a:lstStyle/>
                    <a:p>
                      <a:pPr algn="ctr">
                        <a:lnSpc>
                          <a:spcPct val="107000"/>
                        </a:lnSpc>
                        <a:spcAft>
                          <a:spcPts val="0"/>
                        </a:spcAft>
                      </a:pPr>
                      <a:r>
                        <a:rPr lang="fr-FR" sz="1000">
                          <a:solidFill>
                            <a:srgbClr val="444444"/>
                          </a:solidFill>
                          <a:latin typeface="Bookman Old Style"/>
                          <a:ea typeface="Times New Roman"/>
                          <a:cs typeface="Calibri"/>
                        </a:rPr>
                        <a:t>15,0%</a:t>
                      </a:r>
                      <a:endParaRPr lang="fr-FR" sz="1100">
                        <a:latin typeface="Calibri"/>
                        <a:ea typeface="Calibri"/>
                        <a:cs typeface="Arial"/>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DFDF"/>
                    </a:solidFill>
                  </a:tcPr>
                </a:tc>
                <a:tc>
                  <a:txBody>
                    <a:bodyPr/>
                    <a:lstStyle/>
                    <a:p>
                      <a:pPr algn="ctr">
                        <a:lnSpc>
                          <a:spcPct val="107000"/>
                        </a:lnSpc>
                        <a:spcAft>
                          <a:spcPts val="0"/>
                        </a:spcAft>
                      </a:pPr>
                      <a:r>
                        <a:rPr lang="fr-FR" sz="1000">
                          <a:solidFill>
                            <a:srgbClr val="444444"/>
                          </a:solidFill>
                          <a:latin typeface="Bookman Old Style"/>
                          <a:ea typeface="Times New Roman"/>
                          <a:cs typeface="Calibri"/>
                        </a:rPr>
                        <a:t>511</a:t>
                      </a:r>
                      <a:endParaRPr lang="fr-FR" sz="1100">
                        <a:latin typeface="Calibri"/>
                        <a:ea typeface="Calibri"/>
                        <a:cs typeface="Arial"/>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DFDF"/>
                    </a:solidFill>
                  </a:tcPr>
                </a:tc>
                <a:tc>
                  <a:txBody>
                    <a:bodyPr/>
                    <a:lstStyle/>
                    <a:p>
                      <a:pPr algn="ctr">
                        <a:lnSpc>
                          <a:spcPct val="107000"/>
                        </a:lnSpc>
                        <a:spcAft>
                          <a:spcPts val="0"/>
                        </a:spcAft>
                      </a:pPr>
                      <a:r>
                        <a:rPr lang="fr-FR" sz="1000">
                          <a:solidFill>
                            <a:srgbClr val="444444"/>
                          </a:solidFill>
                          <a:latin typeface="Bookman Old Style"/>
                          <a:ea typeface="Times New Roman"/>
                          <a:cs typeface="Calibri"/>
                        </a:rPr>
                        <a:t>3,9%</a:t>
                      </a:r>
                      <a:endParaRPr lang="fr-FR" sz="1100">
                        <a:latin typeface="Calibri"/>
                        <a:ea typeface="Calibri"/>
                        <a:cs typeface="Arial"/>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DFDF"/>
                    </a:solidFill>
                  </a:tcPr>
                </a:tc>
              </a:tr>
              <a:tr h="179605">
                <a:tc>
                  <a:txBody>
                    <a:bodyPr/>
                    <a:lstStyle/>
                    <a:p>
                      <a:pPr>
                        <a:lnSpc>
                          <a:spcPct val="107000"/>
                        </a:lnSpc>
                        <a:spcAft>
                          <a:spcPts val="0"/>
                        </a:spcAft>
                      </a:pPr>
                      <a:r>
                        <a:rPr lang="fr-FR" sz="1000">
                          <a:solidFill>
                            <a:srgbClr val="444444"/>
                          </a:solidFill>
                          <a:latin typeface="Bookman Old Style"/>
                          <a:ea typeface="Times New Roman"/>
                          <a:cs typeface="Calibri"/>
                        </a:rPr>
                        <a:t>Qualité</a:t>
                      </a:r>
                      <a:endParaRPr lang="fr-FR" sz="1100">
                        <a:latin typeface="Calibri"/>
                        <a:ea typeface="Calibri"/>
                        <a:cs typeface="Arial"/>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DFDF"/>
                    </a:solidFill>
                  </a:tcPr>
                </a:tc>
                <a:tc>
                  <a:txBody>
                    <a:bodyPr/>
                    <a:lstStyle/>
                    <a:p>
                      <a:pPr algn="ctr">
                        <a:lnSpc>
                          <a:spcPct val="107000"/>
                        </a:lnSpc>
                        <a:spcAft>
                          <a:spcPts val="0"/>
                        </a:spcAft>
                      </a:pPr>
                      <a:r>
                        <a:rPr lang="fr-FR" sz="1000">
                          <a:solidFill>
                            <a:srgbClr val="444444"/>
                          </a:solidFill>
                          <a:latin typeface="Bookman Old Style"/>
                          <a:ea typeface="Times New Roman"/>
                          <a:cs typeface="Calibri"/>
                        </a:rPr>
                        <a:t>411</a:t>
                      </a:r>
                      <a:endParaRPr lang="fr-FR" sz="1100">
                        <a:latin typeface="Calibri"/>
                        <a:ea typeface="Calibri"/>
                        <a:cs typeface="Arial"/>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DFDF"/>
                    </a:solidFill>
                  </a:tcPr>
                </a:tc>
                <a:tc>
                  <a:txBody>
                    <a:bodyPr/>
                    <a:lstStyle/>
                    <a:p>
                      <a:pPr algn="ctr">
                        <a:lnSpc>
                          <a:spcPct val="107000"/>
                        </a:lnSpc>
                        <a:spcAft>
                          <a:spcPts val="0"/>
                        </a:spcAft>
                      </a:pPr>
                      <a:r>
                        <a:rPr lang="fr-FR" sz="1000">
                          <a:solidFill>
                            <a:srgbClr val="444444"/>
                          </a:solidFill>
                          <a:latin typeface="Bookman Old Style"/>
                          <a:ea typeface="Times New Roman"/>
                          <a:cs typeface="Calibri"/>
                        </a:rPr>
                        <a:t>11,6%</a:t>
                      </a:r>
                      <a:endParaRPr lang="fr-FR" sz="1100">
                        <a:latin typeface="Calibri"/>
                        <a:ea typeface="Calibri"/>
                        <a:cs typeface="Arial"/>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DFDF"/>
                    </a:solidFill>
                  </a:tcPr>
                </a:tc>
                <a:tc>
                  <a:txBody>
                    <a:bodyPr/>
                    <a:lstStyle/>
                    <a:p>
                      <a:pPr algn="ctr">
                        <a:lnSpc>
                          <a:spcPct val="107000"/>
                        </a:lnSpc>
                        <a:spcAft>
                          <a:spcPts val="0"/>
                        </a:spcAft>
                      </a:pPr>
                      <a:r>
                        <a:rPr lang="fr-FR" sz="1000">
                          <a:solidFill>
                            <a:srgbClr val="444444"/>
                          </a:solidFill>
                          <a:latin typeface="Bookman Old Style"/>
                          <a:ea typeface="Times New Roman"/>
                          <a:cs typeface="Calibri"/>
                        </a:rPr>
                        <a:t>330</a:t>
                      </a:r>
                      <a:endParaRPr lang="fr-FR" sz="1100">
                        <a:latin typeface="Calibri"/>
                        <a:ea typeface="Calibri"/>
                        <a:cs typeface="Arial"/>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DFDF"/>
                    </a:solidFill>
                  </a:tcPr>
                </a:tc>
                <a:tc>
                  <a:txBody>
                    <a:bodyPr/>
                    <a:lstStyle/>
                    <a:p>
                      <a:pPr algn="ctr">
                        <a:lnSpc>
                          <a:spcPct val="107000"/>
                        </a:lnSpc>
                        <a:spcAft>
                          <a:spcPts val="0"/>
                        </a:spcAft>
                      </a:pPr>
                      <a:r>
                        <a:rPr lang="fr-FR" sz="1000">
                          <a:solidFill>
                            <a:srgbClr val="444444"/>
                          </a:solidFill>
                          <a:latin typeface="Bookman Old Style"/>
                          <a:ea typeface="Times New Roman"/>
                          <a:cs typeface="Calibri"/>
                        </a:rPr>
                        <a:t>24,5%</a:t>
                      </a:r>
                      <a:endParaRPr lang="fr-FR" sz="1100">
                        <a:latin typeface="Calibri"/>
                        <a:ea typeface="Calibri"/>
                        <a:cs typeface="Arial"/>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DFDF"/>
                    </a:solidFill>
                  </a:tcPr>
                </a:tc>
              </a:tr>
              <a:tr h="179605">
                <a:tc>
                  <a:txBody>
                    <a:bodyPr/>
                    <a:lstStyle/>
                    <a:p>
                      <a:pPr>
                        <a:lnSpc>
                          <a:spcPct val="107000"/>
                        </a:lnSpc>
                        <a:spcAft>
                          <a:spcPts val="0"/>
                        </a:spcAft>
                      </a:pPr>
                      <a:r>
                        <a:rPr lang="fr-FR" sz="1000">
                          <a:solidFill>
                            <a:srgbClr val="444444"/>
                          </a:solidFill>
                          <a:latin typeface="Bookman Old Style"/>
                          <a:ea typeface="Times New Roman"/>
                          <a:cs typeface="Calibri"/>
                        </a:rPr>
                        <a:t>Commerce et marketing</a:t>
                      </a:r>
                      <a:endParaRPr lang="fr-FR" sz="1100">
                        <a:latin typeface="Calibri"/>
                        <a:ea typeface="Calibri"/>
                        <a:cs typeface="Arial"/>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fr-FR" sz="1000">
                          <a:solidFill>
                            <a:srgbClr val="444444"/>
                          </a:solidFill>
                          <a:latin typeface="Bookman Old Style"/>
                          <a:ea typeface="Times New Roman"/>
                          <a:cs typeface="Calibri"/>
                        </a:rPr>
                        <a:t>404</a:t>
                      </a:r>
                      <a:endParaRPr lang="fr-FR" sz="1100">
                        <a:latin typeface="Calibri"/>
                        <a:ea typeface="Calibri"/>
                        <a:cs typeface="Arial"/>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fr-FR" sz="1000">
                          <a:solidFill>
                            <a:srgbClr val="444444"/>
                          </a:solidFill>
                          <a:latin typeface="Bookman Old Style"/>
                          <a:ea typeface="Times New Roman"/>
                          <a:cs typeface="Calibri"/>
                        </a:rPr>
                        <a:t>11,4%</a:t>
                      </a:r>
                      <a:endParaRPr lang="fr-FR" sz="1100">
                        <a:latin typeface="Calibri"/>
                        <a:ea typeface="Calibri"/>
                        <a:cs typeface="Arial"/>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fr-FR" sz="1000">
                          <a:solidFill>
                            <a:srgbClr val="444444"/>
                          </a:solidFill>
                          <a:latin typeface="Bookman Old Style"/>
                          <a:ea typeface="Times New Roman"/>
                          <a:cs typeface="Calibri"/>
                        </a:rPr>
                        <a:t>368</a:t>
                      </a:r>
                      <a:endParaRPr lang="fr-FR" sz="1100">
                        <a:latin typeface="Calibri"/>
                        <a:ea typeface="Calibri"/>
                        <a:cs typeface="Arial"/>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fr-FR" sz="1000">
                          <a:solidFill>
                            <a:srgbClr val="444444"/>
                          </a:solidFill>
                          <a:latin typeface="Bookman Old Style"/>
                          <a:ea typeface="Times New Roman"/>
                          <a:cs typeface="Calibri"/>
                        </a:rPr>
                        <a:t>9,8%</a:t>
                      </a:r>
                      <a:endParaRPr lang="fr-FR" sz="1100">
                        <a:latin typeface="Calibri"/>
                        <a:ea typeface="Calibri"/>
                        <a:cs typeface="Arial"/>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79605">
                <a:tc>
                  <a:txBody>
                    <a:bodyPr/>
                    <a:lstStyle/>
                    <a:p>
                      <a:pPr>
                        <a:lnSpc>
                          <a:spcPct val="107000"/>
                        </a:lnSpc>
                        <a:spcAft>
                          <a:spcPts val="0"/>
                        </a:spcAft>
                      </a:pPr>
                      <a:r>
                        <a:rPr lang="fr-FR" sz="1000">
                          <a:solidFill>
                            <a:srgbClr val="444444"/>
                          </a:solidFill>
                          <a:latin typeface="Bookman Old Style"/>
                          <a:ea typeface="Times New Roman"/>
                          <a:cs typeface="Calibri"/>
                        </a:rPr>
                        <a:t>Sécurité - hygiène</a:t>
                      </a:r>
                      <a:endParaRPr lang="fr-FR" sz="1100">
                        <a:latin typeface="Calibri"/>
                        <a:ea typeface="Calibri"/>
                        <a:cs typeface="Arial"/>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DFDF"/>
                    </a:solidFill>
                  </a:tcPr>
                </a:tc>
                <a:tc>
                  <a:txBody>
                    <a:bodyPr/>
                    <a:lstStyle/>
                    <a:p>
                      <a:pPr algn="ctr">
                        <a:lnSpc>
                          <a:spcPct val="107000"/>
                        </a:lnSpc>
                        <a:spcAft>
                          <a:spcPts val="0"/>
                        </a:spcAft>
                      </a:pPr>
                      <a:r>
                        <a:rPr lang="fr-FR" sz="1000">
                          <a:solidFill>
                            <a:srgbClr val="444444"/>
                          </a:solidFill>
                          <a:latin typeface="Bookman Old Style"/>
                          <a:ea typeface="Times New Roman"/>
                          <a:cs typeface="Calibri"/>
                        </a:rPr>
                        <a:t>346</a:t>
                      </a:r>
                      <a:endParaRPr lang="fr-FR" sz="1100">
                        <a:latin typeface="Calibri"/>
                        <a:ea typeface="Calibri"/>
                        <a:cs typeface="Arial"/>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DFDF"/>
                    </a:solidFill>
                  </a:tcPr>
                </a:tc>
                <a:tc>
                  <a:txBody>
                    <a:bodyPr/>
                    <a:lstStyle/>
                    <a:p>
                      <a:pPr algn="ctr">
                        <a:lnSpc>
                          <a:spcPct val="107000"/>
                        </a:lnSpc>
                        <a:spcAft>
                          <a:spcPts val="0"/>
                        </a:spcAft>
                      </a:pPr>
                      <a:r>
                        <a:rPr lang="fr-FR" sz="1000">
                          <a:solidFill>
                            <a:srgbClr val="444444"/>
                          </a:solidFill>
                          <a:latin typeface="Bookman Old Style"/>
                          <a:ea typeface="Times New Roman"/>
                          <a:cs typeface="Calibri"/>
                        </a:rPr>
                        <a:t>9,8%</a:t>
                      </a:r>
                      <a:endParaRPr lang="fr-FR" sz="1100">
                        <a:latin typeface="Calibri"/>
                        <a:ea typeface="Calibri"/>
                        <a:cs typeface="Arial"/>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DFDF"/>
                    </a:solidFill>
                  </a:tcPr>
                </a:tc>
                <a:tc>
                  <a:txBody>
                    <a:bodyPr/>
                    <a:lstStyle/>
                    <a:p>
                      <a:pPr algn="ctr">
                        <a:lnSpc>
                          <a:spcPct val="107000"/>
                        </a:lnSpc>
                        <a:spcAft>
                          <a:spcPts val="0"/>
                        </a:spcAft>
                      </a:pPr>
                      <a:r>
                        <a:rPr lang="fr-FR" sz="1000">
                          <a:solidFill>
                            <a:srgbClr val="444444"/>
                          </a:solidFill>
                          <a:latin typeface="Bookman Old Style"/>
                          <a:ea typeface="Times New Roman"/>
                          <a:cs typeface="Calibri"/>
                        </a:rPr>
                        <a:t>402</a:t>
                      </a:r>
                      <a:endParaRPr lang="fr-FR" sz="1100">
                        <a:latin typeface="Calibri"/>
                        <a:ea typeface="Calibri"/>
                        <a:cs typeface="Arial"/>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DFDF"/>
                    </a:solidFill>
                  </a:tcPr>
                </a:tc>
                <a:tc>
                  <a:txBody>
                    <a:bodyPr/>
                    <a:lstStyle/>
                    <a:p>
                      <a:pPr algn="ctr">
                        <a:lnSpc>
                          <a:spcPct val="107000"/>
                        </a:lnSpc>
                        <a:spcAft>
                          <a:spcPts val="0"/>
                        </a:spcAft>
                      </a:pPr>
                      <a:r>
                        <a:rPr lang="fr-FR" sz="1000">
                          <a:solidFill>
                            <a:srgbClr val="444444"/>
                          </a:solidFill>
                          <a:latin typeface="Bookman Old Style"/>
                          <a:ea typeface="Times New Roman"/>
                          <a:cs typeface="Calibri"/>
                        </a:rPr>
                        <a:t>-13,9%</a:t>
                      </a:r>
                      <a:endParaRPr lang="fr-FR" sz="1100">
                        <a:latin typeface="Calibri"/>
                        <a:ea typeface="Calibri"/>
                        <a:cs typeface="Arial"/>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DFDF"/>
                    </a:solidFill>
                  </a:tcPr>
                </a:tc>
              </a:tr>
              <a:tr h="179605">
                <a:tc>
                  <a:txBody>
                    <a:bodyPr/>
                    <a:lstStyle/>
                    <a:p>
                      <a:pPr>
                        <a:lnSpc>
                          <a:spcPct val="107000"/>
                        </a:lnSpc>
                        <a:spcAft>
                          <a:spcPts val="0"/>
                        </a:spcAft>
                      </a:pPr>
                      <a:r>
                        <a:rPr lang="fr-FR" sz="1000">
                          <a:solidFill>
                            <a:srgbClr val="444444"/>
                          </a:solidFill>
                          <a:latin typeface="Bookman Old Style"/>
                          <a:ea typeface="Times New Roman"/>
                          <a:cs typeface="Calibri"/>
                        </a:rPr>
                        <a:t>Informatique et systèmes d'information</a:t>
                      </a:r>
                      <a:endParaRPr lang="fr-FR" sz="1100">
                        <a:latin typeface="Calibri"/>
                        <a:ea typeface="Calibri"/>
                        <a:cs typeface="Arial"/>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fr-FR" sz="1000">
                          <a:solidFill>
                            <a:srgbClr val="444444"/>
                          </a:solidFill>
                          <a:latin typeface="Bookman Old Style"/>
                          <a:ea typeface="Times New Roman"/>
                          <a:cs typeface="Calibri"/>
                        </a:rPr>
                        <a:t>276</a:t>
                      </a:r>
                      <a:endParaRPr lang="fr-FR" sz="1100">
                        <a:latin typeface="Calibri"/>
                        <a:ea typeface="Calibri"/>
                        <a:cs typeface="Arial"/>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fr-FR" sz="1000">
                          <a:solidFill>
                            <a:srgbClr val="444444"/>
                          </a:solidFill>
                          <a:latin typeface="Bookman Old Style"/>
                          <a:ea typeface="Times New Roman"/>
                          <a:cs typeface="Calibri"/>
                        </a:rPr>
                        <a:t>7,8%</a:t>
                      </a:r>
                      <a:endParaRPr lang="fr-FR" sz="1100">
                        <a:latin typeface="Calibri"/>
                        <a:ea typeface="Calibri"/>
                        <a:cs typeface="Arial"/>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fr-FR" sz="1000">
                          <a:solidFill>
                            <a:srgbClr val="444444"/>
                          </a:solidFill>
                          <a:latin typeface="Bookman Old Style"/>
                          <a:ea typeface="Times New Roman"/>
                          <a:cs typeface="Calibri"/>
                        </a:rPr>
                        <a:t>253</a:t>
                      </a:r>
                      <a:endParaRPr lang="fr-FR" sz="1100">
                        <a:latin typeface="Calibri"/>
                        <a:ea typeface="Calibri"/>
                        <a:cs typeface="Arial"/>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fr-FR" sz="1000">
                          <a:solidFill>
                            <a:srgbClr val="444444"/>
                          </a:solidFill>
                          <a:latin typeface="Bookman Old Style"/>
                          <a:ea typeface="Times New Roman"/>
                          <a:cs typeface="Calibri"/>
                        </a:rPr>
                        <a:t>9,1%</a:t>
                      </a:r>
                      <a:endParaRPr lang="fr-FR" sz="1100">
                        <a:latin typeface="Calibri"/>
                        <a:ea typeface="Calibri"/>
                        <a:cs typeface="Arial"/>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79605">
                <a:tc>
                  <a:txBody>
                    <a:bodyPr/>
                    <a:lstStyle/>
                    <a:p>
                      <a:pPr>
                        <a:lnSpc>
                          <a:spcPct val="107000"/>
                        </a:lnSpc>
                        <a:spcAft>
                          <a:spcPts val="0"/>
                        </a:spcAft>
                      </a:pPr>
                      <a:r>
                        <a:rPr lang="fr-FR" sz="1000">
                          <a:solidFill>
                            <a:srgbClr val="444444"/>
                          </a:solidFill>
                          <a:latin typeface="Bookman Old Style"/>
                          <a:ea typeface="Times New Roman"/>
                          <a:cs typeface="Calibri"/>
                        </a:rPr>
                        <a:t>Gestion des ressources humaines</a:t>
                      </a:r>
                      <a:endParaRPr lang="fr-FR" sz="1100">
                        <a:latin typeface="Calibri"/>
                        <a:ea typeface="Calibri"/>
                        <a:cs typeface="Arial"/>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fr-FR" sz="1000">
                          <a:solidFill>
                            <a:srgbClr val="444444"/>
                          </a:solidFill>
                          <a:latin typeface="Bookman Old Style"/>
                          <a:ea typeface="Times New Roman"/>
                          <a:cs typeface="Calibri"/>
                        </a:rPr>
                        <a:t>214</a:t>
                      </a:r>
                      <a:endParaRPr lang="fr-FR" sz="1100">
                        <a:latin typeface="Calibri"/>
                        <a:ea typeface="Calibri"/>
                        <a:cs typeface="Arial"/>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fr-FR" sz="1000">
                          <a:solidFill>
                            <a:srgbClr val="444444"/>
                          </a:solidFill>
                          <a:latin typeface="Bookman Old Style"/>
                          <a:ea typeface="Times New Roman"/>
                          <a:cs typeface="Calibri"/>
                        </a:rPr>
                        <a:t>6,0%</a:t>
                      </a:r>
                      <a:endParaRPr lang="fr-FR" sz="1100">
                        <a:latin typeface="Calibri"/>
                        <a:ea typeface="Calibri"/>
                        <a:cs typeface="Arial"/>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fr-FR" sz="1000">
                          <a:solidFill>
                            <a:srgbClr val="444444"/>
                          </a:solidFill>
                          <a:latin typeface="Bookman Old Style"/>
                          <a:ea typeface="Times New Roman"/>
                          <a:cs typeface="Calibri"/>
                        </a:rPr>
                        <a:t>128</a:t>
                      </a:r>
                      <a:endParaRPr lang="fr-FR" sz="1100">
                        <a:latin typeface="Calibri"/>
                        <a:ea typeface="Calibri"/>
                        <a:cs typeface="Arial"/>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fr-FR" sz="1000">
                          <a:solidFill>
                            <a:srgbClr val="444444"/>
                          </a:solidFill>
                          <a:latin typeface="Bookman Old Style"/>
                          <a:ea typeface="Times New Roman"/>
                          <a:cs typeface="Calibri"/>
                        </a:rPr>
                        <a:t>67,2%</a:t>
                      </a:r>
                      <a:endParaRPr lang="fr-FR" sz="1100">
                        <a:latin typeface="Calibri"/>
                        <a:ea typeface="Calibri"/>
                        <a:cs typeface="Arial"/>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79605">
                <a:tc>
                  <a:txBody>
                    <a:bodyPr/>
                    <a:lstStyle/>
                    <a:p>
                      <a:pPr>
                        <a:lnSpc>
                          <a:spcPct val="107000"/>
                        </a:lnSpc>
                        <a:spcAft>
                          <a:spcPts val="0"/>
                        </a:spcAft>
                      </a:pPr>
                      <a:r>
                        <a:rPr lang="fr-FR" sz="1000">
                          <a:solidFill>
                            <a:srgbClr val="444444"/>
                          </a:solidFill>
                          <a:latin typeface="Bookman Old Style"/>
                          <a:ea typeface="Times New Roman"/>
                          <a:cs typeface="Calibri"/>
                        </a:rPr>
                        <a:t>Finances et gestion financière</a:t>
                      </a:r>
                      <a:endParaRPr lang="fr-FR" sz="1100">
                        <a:latin typeface="Calibri"/>
                        <a:ea typeface="Calibri"/>
                        <a:cs typeface="Arial"/>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fr-FR" sz="1000">
                          <a:solidFill>
                            <a:srgbClr val="444444"/>
                          </a:solidFill>
                          <a:latin typeface="Bookman Old Style"/>
                          <a:ea typeface="Times New Roman"/>
                          <a:cs typeface="Calibri"/>
                        </a:rPr>
                        <a:t>198</a:t>
                      </a:r>
                      <a:endParaRPr lang="fr-FR" sz="1100">
                        <a:latin typeface="Calibri"/>
                        <a:ea typeface="Calibri"/>
                        <a:cs typeface="Arial"/>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fr-FR" sz="1000">
                          <a:solidFill>
                            <a:srgbClr val="444444"/>
                          </a:solidFill>
                          <a:latin typeface="Bookman Old Style"/>
                          <a:ea typeface="Times New Roman"/>
                          <a:cs typeface="Calibri"/>
                        </a:rPr>
                        <a:t>5,6%</a:t>
                      </a:r>
                      <a:endParaRPr lang="fr-FR" sz="1100">
                        <a:latin typeface="Calibri"/>
                        <a:ea typeface="Calibri"/>
                        <a:cs typeface="Arial"/>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fr-FR" sz="1000">
                          <a:solidFill>
                            <a:srgbClr val="444444"/>
                          </a:solidFill>
                          <a:latin typeface="Bookman Old Style"/>
                          <a:ea typeface="Times New Roman"/>
                          <a:cs typeface="Calibri"/>
                        </a:rPr>
                        <a:t>212</a:t>
                      </a:r>
                      <a:endParaRPr lang="fr-FR" sz="1100">
                        <a:latin typeface="Calibri"/>
                        <a:ea typeface="Calibri"/>
                        <a:cs typeface="Arial"/>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fr-FR" sz="1000">
                          <a:solidFill>
                            <a:srgbClr val="444444"/>
                          </a:solidFill>
                          <a:latin typeface="Bookman Old Style"/>
                          <a:ea typeface="Times New Roman"/>
                          <a:cs typeface="Calibri"/>
                        </a:rPr>
                        <a:t>-6,6%</a:t>
                      </a:r>
                      <a:endParaRPr lang="fr-FR" sz="1100">
                        <a:latin typeface="Calibri"/>
                        <a:ea typeface="Calibri"/>
                        <a:cs typeface="Arial"/>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79605">
                <a:tc>
                  <a:txBody>
                    <a:bodyPr/>
                    <a:lstStyle/>
                    <a:p>
                      <a:pPr>
                        <a:lnSpc>
                          <a:spcPct val="107000"/>
                        </a:lnSpc>
                        <a:spcAft>
                          <a:spcPts val="0"/>
                        </a:spcAft>
                      </a:pPr>
                      <a:r>
                        <a:rPr lang="fr-FR" sz="1000">
                          <a:solidFill>
                            <a:srgbClr val="444444"/>
                          </a:solidFill>
                          <a:latin typeface="Bookman Old Style"/>
                          <a:ea typeface="Times New Roman"/>
                          <a:cs typeface="Calibri"/>
                        </a:rPr>
                        <a:t>Logistique</a:t>
                      </a:r>
                      <a:endParaRPr lang="fr-FR" sz="1100">
                        <a:latin typeface="Calibri"/>
                        <a:ea typeface="Calibri"/>
                        <a:cs typeface="Arial"/>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DFDF"/>
                    </a:solidFill>
                  </a:tcPr>
                </a:tc>
                <a:tc>
                  <a:txBody>
                    <a:bodyPr/>
                    <a:lstStyle/>
                    <a:p>
                      <a:pPr algn="ctr">
                        <a:lnSpc>
                          <a:spcPct val="107000"/>
                        </a:lnSpc>
                        <a:spcAft>
                          <a:spcPts val="0"/>
                        </a:spcAft>
                      </a:pPr>
                      <a:r>
                        <a:rPr lang="fr-FR" sz="1000">
                          <a:solidFill>
                            <a:srgbClr val="444444"/>
                          </a:solidFill>
                          <a:latin typeface="Bookman Old Style"/>
                          <a:ea typeface="Times New Roman"/>
                          <a:cs typeface="Calibri"/>
                        </a:rPr>
                        <a:t>177</a:t>
                      </a:r>
                      <a:endParaRPr lang="fr-FR" sz="1100">
                        <a:latin typeface="Calibri"/>
                        <a:ea typeface="Calibri"/>
                        <a:cs typeface="Arial"/>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DFDF"/>
                    </a:solidFill>
                  </a:tcPr>
                </a:tc>
                <a:tc>
                  <a:txBody>
                    <a:bodyPr/>
                    <a:lstStyle/>
                    <a:p>
                      <a:pPr algn="ctr">
                        <a:lnSpc>
                          <a:spcPct val="107000"/>
                        </a:lnSpc>
                        <a:spcAft>
                          <a:spcPts val="0"/>
                        </a:spcAft>
                      </a:pPr>
                      <a:r>
                        <a:rPr lang="fr-FR" sz="1000">
                          <a:solidFill>
                            <a:srgbClr val="444444"/>
                          </a:solidFill>
                          <a:latin typeface="Bookman Old Style"/>
                          <a:ea typeface="Times New Roman"/>
                          <a:cs typeface="Calibri"/>
                        </a:rPr>
                        <a:t>5,0%</a:t>
                      </a:r>
                      <a:endParaRPr lang="fr-FR" sz="1100">
                        <a:latin typeface="Calibri"/>
                        <a:ea typeface="Calibri"/>
                        <a:cs typeface="Arial"/>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DFDF"/>
                    </a:solidFill>
                  </a:tcPr>
                </a:tc>
                <a:tc>
                  <a:txBody>
                    <a:bodyPr/>
                    <a:lstStyle/>
                    <a:p>
                      <a:pPr algn="ctr">
                        <a:lnSpc>
                          <a:spcPct val="107000"/>
                        </a:lnSpc>
                        <a:spcAft>
                          <a:spcPts val="0"/>
                        </a:spcAft>
                      </a:pPr>
                      <a:r>
                        <a:rPr lang="fr-FR" sz="1000">
                          <a:solidFill>
                            <a:srgbClr val="444444"/>
                          </a:solidFill>
                          <a:latin typeface="Bookman Old Style"/>
                          <a:ea typeface="Times New Roman"/>
                          <a:cs typeface="Calibri"/>
                        </a:rPr>
                        <a:t>188</a:t>
                      </a:r>
                      <a:endParaRPr lang="fr-FR" sz="1100">
                        <a:latin typeface="Calibri"/>
                        <a:ea typeface="Calibri"/>
                        <a:cs typeface="Arial"/>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DFDF"/>
                    </a:solidFill>
                  </a:tcPr>
                </a:tc>
                <a:tc>
                  <a:txBody>
                    <a:bodyPr/>
                    <a:lstStyle/>
                    <a:p>
                      <a:pPr algn="ctr">
                        <a:lnSpc>
                          <a:spcPct val="107000"/>
                        </a:lnSpc>
                        <a:spcAft>
                          <a:spcPts val="0"/>
                        </a:spcAft>
                      </a:pPr>
                      <a:r>
                        <a:rPr lang="fr-FR" sz="1000">
                          <a:solidFill>
                            <a:srgbClr val="444444"/>
                          </a:solidFill>
                          <a:latin typeface="Bookman Old Style"/>
                          <a:ea typeface="Times New Roman"/>
                          <a:cs typeface="Calibri"/>
                        </a:rPr>
                        <a:t>-5,9%</a:t>
                      </a:r>
                      <a:endParaRPr lang="fr-FR" sz="1100">
                        <a:latin typeface="Calibri"/>
                        <a:ea typeface="Calibri"/>
                        <a:cs typeface="Arial"/>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DFDF"/>
                    </a:solidFill>
                  </a:tcPr>
                </a:tc>
              </a:tr>
              <a:tr h="179605">
                <a:tc>
                  <a:txBody>
                    <a:bodyPr/>
                    <a:lstStyle/>
                    <a:p>
                      <a:pPr>
                        <a:lnSpc>
                          <a:spcPct val="107000"/>
                        </a:lnSpc>
                        <a:spcAft>
                          <a:spcPts val="0"/>
                        </a:spcAft>
                      </a:pPr>
                      <a:r>
                        <a:rPr lang="fr-FR" sz="1000">
                          <a:solidFill>
                            <a:srgbClr val="444444"/>
                          </a:solidFill>
                          <a:latin typeface="Bookman Old Style"/>
                          <a:ea typeface="Times New Roman"/>
                          <a:cs typeface="Calibri"/>
                        </a:rPr>
                        <a:t>Communication</a:t>
                      </a:r>
                      <a:endParaRPr lang="fr-FR" sz="1100">
                        <a:latin typeface="Calibri"/>
                        <a:ea typeface="Calibri"/>
                        <a:cs typeface="Arial"/>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DFDF"/>
                    </a:solidFill>
                  </a:tcPr>
                </a:tc>
                <a:tc>
                  <a:txBody>
                    <a:bodyPr/>
                    <a:lstStyle/>
                    <a:p>
                      <a:pPr algn="ctr">
                        <a:lnSpc>
                          <a:spcPct val="107000"/>
                        </a:lnSpc>
                        <a:spcAft>
                          <a:spcPts val="0"/>
                        </a:spcAft>
                      </a:pPr>
                      <a:r>
                        <a:rPr lang="fr-FR" sz="1000">
                          <a:solidFill>
                            <a:srgbClr val="444444"/>
                          </a:solidFill>
                          <a:latin typeface="Bookman Old Style"/>
                          <a:ea typeface="Times New Roman"/>
                          <a:cs typeface="Calibri"/>
                        </a:rPr>
                        <a:t>124</a:t>
                      </a:r>
                      <a:endParaRPr lang="fr-FR" sz="1100">
                        <a:latin typeface="Calibri"/>
                        <a:ea typeface="Calibri"/>
                        <a:cs typeface="Arial"/>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DFDF"/>
                    </a:solidFill>
                  </a:tcPr>
                </a:tc>
                <a:tc>
                  <a:txBody>
                    <a:bodyPr/>
                    <a:lstStyle/>
                    <a:p>
                      <a:pPr algn="ctr">
                        <a:lnSpc>
                          <a:spcPct val="107000"/>
                        </a:lnSpc>
                        <a:spcAft>
                          <a:spcPts val="0"/>
                        </a:spcAft>
                      </a:pPr>
                      <a:r>
                        <a:rPr lang="fr-FR" sz="1000">
                          <a:solidFill>
                            <a:srgbClr val="444444"/>
                          </a:solidFill>
                          <a:latin typeface="Bookman Old Style"/>
                          <a:ea typeface="Times New Roman"/>
                          <a:cs typeface="Calibri"/>
                        </a:rPr>
                        <a:t>3,5%</a:t>
                      </a:r>
                      <a:endParaRPr lang="fr-FR" sz="1100">
                        <a:latin typeface="Calibri"/>
                        <a:ea typeface="Calibri"/>
                        <a:cs typeface="Arial"/>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DFDF"/>
                    </a:solidFill>
                  </a:tcPr>
                </a:tc>
                <a:tc>
                  <a:txBody>
                    <a:bodyPr/>
                    <a:lstStyle/>
                    <a:p>
                      <a:pPr algn="ctr">
                        <a:lnSpc>
                          <a:spcPct val="107000"/>
                        </a:lnSpc>
                        <a:spcAft>
                          <a:spcPts val="0"/>
                        </a:spcAft>
                      </a:pPr>
                      <a:r>
                        <a:rPr lang="fr-FR" sz="1000">
                          <a:solidFill>
                            <a:srgbClr val="444444"/>
                          </a:solidFill>
                          <a:latin typeface="Bookman Old Style"/>
                          <a:ea typeface="Times New Roman"/>
                          <a:cs typeface="Calibri"/>
                        </a:rPr>
                        <a:t>102</a:t>
                      </a:r>
                      <a:endParaRPr lang="fr-FR" sz="1100">
                        <a:latin typeface="Calibri"/>
                        <a:ea typeface="Calibri"/>
                        <a:cs typeface="Arial"/>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DFDF"/>
                    </a:solidFill>
                  </a:tcPr>
                </a:tc>
                <a:tc>
                  <a:txBody>
                    <a:bodyPr/>
                    <a:lstStyle/>
                    <a:p>
                      <a:pPr algn="ctr">
                        <a:lnSpc>
                          <a:spcPct val="107000"/>
                        </a:lnSpc>
                        <a:spcAft>
                          <a:spcPts val="0"/>
                        </a:spcAft>
                      </a:pPr>
                      <a:r>
                        <a:rPr lang="fr-FR" sz="1000">
                          <a:solidFill>
                            <a:srgbClr val="444444"/>
                          </a:solidFill>
                          <a:latin typeface="Bookman Old Style"/>
                          <a:ea typeface="Times New Roman"/>
                          <a:cs typeface="Calibri"/>
                        </a:rPr>
                        <a:t>21,6%</a:t>
                      </a:r>
                      <a:endParaRPr lang="fr-FR" sz="1100">
                        <a:latin typeface="Calibri"/>
                        <a:ea typeface="Calibri"/>
                        <a:cs typeface="Arial"/>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DFDF"/>
                    </a:solidFill>
                  </a:tcPr>
                </a:tc>
              </a:tr>
              <a:tr h="179605">
                <a:tc>
                  <a:txBody>
                    <a:bodyPr/>
                    <a:lstStyle/>
                    <a:p>
                      <a:pPr>
                        <a:lnSpc>
                          <a:spcPct val="107000"/>
                        </a:lnSpc>
                        <a:spcAft>
                          <a:spcPts val="0"/>
                        </a:spcAft>
                      </a:pPr>
                      <a:r>
                        <a:rPr lang="fr-FR" sz="1000">
                          <a:solidFill>
                            <a:srgbClr val="444444"/>
                          </a:solidFill>
                          <a:latin typeface="Bookman Old Style"/>
                          <a:ea typeface="Times New Roman"/>
                          <a:cs typeface="Calibri"/>
                        </a:rPr>
                        <a:t>Langues</a:t>
                      </a:r>
                      <a:endParaRPr lang="fr-FR" sz="1100">
                        <a:latin typeface="Calibri"/>
                        <a:ea typeface="Calibri"/>
                        <a:cs typeface="Arial"/>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fr-FR" sz="1000">
                          <a:solidFill>
                            <a:srgbClr val="444444"/>
                          </a:solidFill>
                          <a:latin typeface="Bookman Old Style"/>
                          <a:ea typeface="Times New Roman"/>
                          <a:cs typeface="Calibri"/>
                        </a:rPr>
                        <a:t>115</a:t>
                      </a:r>
                      <a:endParaRPr lang="fr-FR" sz="1100">
                        <a:latin typeface="Calibri"/>
                        <a:ea typeface="Calibri"/>
                        <a:cs typeface="Arial"/>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fr-FR" sz="1000">
                          <a:solidFill>
                            <a:srgbClr val="444444"/>
                          </a:solidFill>
                          <a:latin typeface="Bookman Old Style"/>
                          <a:ea typeface="Times New Roman"/>
                          <a:cs typeface="Calibri"/>
                        </a:rPr>
                        <a:t>3,2%</a:t>
                      </a:r>
                      <a:endParaRPr lang="fr-FR" sz="1100">
                        <a:latin typeface="Calibri"/>
                        <a:ea typeface="Calibri"/>
                        <a:cs typeface="Arial"/>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fr-FR" sz="1000">
                          <a:solidFill>
                            <a:srgbClr val="444444"/>
                          </a:solidFill>
                          <a:latin typeface="Bookman Old Style"/>
                          <a:ea typeface="Times New Roman"/>
                          <a:cs typeface="Calibri"/>
                        </a:rPr>
                        <a:t>149</a:t>
                      </a:r>
                      <a:endParaRPr lang="fr-FR" sz="1100">
                        <a:latin typeface="Calibri"/>
                        <a:ea typeface="Calibri"/>
                        <a:cs typeface="Arial"/>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fr-FR" sz="1000">
                          <a:solidFill>
                            <a:srgbClr val="444444"/>
                          </a:solidFill>
                          <a:latin typeface="Bookman Old Style"/>
                          <a:ea typeface="Times New Roman"/>
                          <a:cs typeface="Calibri"/>
                        </a:rPr>
                        <a:t>-22,8%</a:t>
                      </a:r>
                      <a:endParaRPr lang="fr-FR" sz="1100">
                        <a:latin typeface="Calibri"/>
                        <a:ea typeface="Calibri"/>
                        <a:cs typeface="Arial"/>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79605">
                <a:tc>
                  <a:txBody>
                    <a:bodyPr/>
                    <a:lstStyle/>
                    <a:p>
                      <a:pPr>
                        <a:lnSpc>
                          <a:spcPct val="107000"/>
                        </a:lnSpc>
                        <a:spcAft>
                          <a:spcPts val="0"/>
                        </a:spcAft>
                      </a:pPr>
                      <a:r>
                        <a:rPr lang="fr-FR" sz="1000">
                          <a:solidFill>
                            <a:srgbClr val="444444"/>
                          </a:solidFill>
                          <a:latin typeface="Bookman Old Style"/>
                          <a:ea typeface="Times New Roman"/>
                          <a:cs typeface="Calibri"/>
                        </a:rPr>
                        <a:t>Affaires juridiques</a:t>
                      </a:r>
                      <a:endParaRPr lang="fr-FR" sz="1100">
                        <a:latin typeface="Calibri"/>
                        <a:ea typeface="Calibri"/>
                        <a:cs typeface="Arial"/>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DFDF"/>
                    </a:solidFill>
                  </a:tcPr>
                </a:tc>
                <a:tc>
                  <a:txBody>
                    <a:bodyPr/>
                    <a:lstStyle/>
                    <a:p>
                      <a:pPr algn="ctr">
                        <a:lnSpc>
                          <a:spcPct val="107000"/>
                        </a:lnSpc>
                        <a:spcAft>
                          <a:spcPts val="0"/>
                        </a:spcAft>
                      </a:pPr>
                      <a:r>
                        <a:rPr lang="fr-FR" sz="1000">
                          <a:solidFill>
                            <a:srgbClr val="444444"/>
                          </a:solidFill>
                          <a:latin typeface="Bookman Old Style"/>
                          <a:ea typeface="Times New Roman"/>
                          <a:cs typeface="Calibri"/>
                        </a:rPr>
                        <a:t>24</a:t>
                      </a:r>
                      <a:endParaRPr lang="fr-FR" sz="1100">
                        <a:latin typeface="Calibri"/>
                        <a:ea typeface="Calibri"/>
                        <a:cs typeface="Arial"/>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DFDF"/>
                    </a:solidFill>
                  </a:tcPr>
                </a:tc>
                <a:tc>
                  <a:txBody>
                    <a:bodyPr/>
                    <a:lstStyle/>
                    <a:p>
                      <a:pPr algn="ctr">
                        <a:lnSpc>
                          <a:spcPct val="107000"/>
                        </a:lnSpc>
                        <a:spcAft>
                          <a:spcPts val="0"/>
                        </a:spcAft>
                      </a:pPr>
                      <a:r>
                        <a:rPr lang="fr-FR" sz="1000">
                          <a:solidFill>
                            <a:srgbClr val="444444"/>
                          </a:solidFill>
                          <a:latin typeface="Bookman Old Style"/>
                          <a:ea typeface="Times New Roman"/>
                          <a:cs typeface="Calibri"/>
                        </a:rPr>
                        <a:t>0,7%</a:t>
                      </a:r>
                      <a:endParaRPr lang="fr-FR" sz="1100">
                        <a:latin typeface="Calibri"/>
                        <a:ea typeface="Calibri"/>
                        <a:cs typeface="Arial"/>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DFDF"/>
                    </a:solidFill>
                  </a:tcPr>
                </a:tc>
                <a:tc>
                  <a:txBody>
                    <a:bodyPr/>
                    <a:lstStyle/>
                    <a:p>
                      <a:pPr algn="ctr">
                        <a:lnSpc>
                          <a:spcPct val="107000"/>
                        </a:lnSpc>
                        <a:spcAft>
                          <a:spcPts val="0"/>
                        </a:spcAft>
                      </a:pPr>
                      <a:r>
                        <a:rPr lang="fr-FR" sz="1000">
                          <a:solidFill>
                            <a:srgbClr val="444444"/>
                          </a:solidFill>
                          <a:latin typeface="Bookman Old Style"/>
                          <a:ea typeface="Times New Roman"/>
                          <a:cs typeface="Calibri"/>
                        </a:rPr>
                        <a:t>27</a:t>
                      </a:r>
                      <a:endParaRPr lang="fr-FR" sz="1100">
                        <a:latin typeface="Calibri"/>
                        <a:ea typeface="Calibri"/>
                        <a:cs typeface="Arial"/>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DFDF"/>
                    </a:solidFill>
                  </a:tcPr>
                </a:tc>
                <a:tc>
                  <a:txBody>
                    <a:bodyPr/>
                    <a:lstStyle/>
                    <a:p>
                      <a:pPr algn="ctr">
                        <a:lnSpc>
                          <a:spcPct val="107000"/>
                        </a:lnSpc>
                        <a:spcAft>
                          <a:spcPts val="0"/>
                        </a:spcAft>
                      </a:pPr>
                      <a:r>
                        <a:rPr lang="fr-FR" sz="1000">
                          <a:solidFill>
                            <a:srgbClr val="444444"/>
                          </a:solidFill>
                          <a:latin typeface="Bookman Old Style"/>
                          <a:ea typeface="Times New Roman"/>
                          <a:cs typeface="Calibri"/>
                        </a:rPr>
                        <a:t>-11,1%</a:t>
                      </a:r>
                      <a:endParaRPr lang="fr-FR" sz="1100">
                        <a:latin typeface="Calibri"/>
                        <a:ea typeface="Calibri"/>
                        <a:cs typeface="Arial"/>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DFDF"/>
                    </a:solidFill>
                  </a:tcPr>
                </a:tc>
              </a:tr>
              <a:tr h="179605">
                <a:tc>
                  <a:txBody>
                    <a:bodyPr/>
                    <a:lstStyle/>
                    <a:p>
                      <a:pPr>
                        <a:lnSpc>
                          <a:spcPct val="107000"/>
                        </a:lnSpc>
                        <a:spcAft>
                          <a:spcPts val="0"/>
                        </a:spcAft>
                      </a:pPr>
                      <a:r>
                        <a:rPr lang="fr-FR" sz="1000">
                          <a:solidFill>
                            <a:srgbClr val="444444"/>
                          </a:solidFill>
                          <a:latin typeface="Bookman Old Style"/>
                          <a:ea typeface="Times New Roman"/>
                          <a:cs typeface="Calibri"/>
                        </a:rPr>
                        <a:t>Environnement</a:t>
                      </a:r>
                      <a:endParaRPr lang="fr-FR" sz="1100">
                        <a:latin typeface="Calibri"/>
                        <a:ea typeface="Calibri"/>
                        <a:cs typeface="Arial"/>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fr-FR" sz="1000">
                          <a:solidFill>
                            <a:srgbClr val="444444"/>
                          </a:solidFill>
                          <a:latin typeface="Bookman Old Style"/>
                          <a:ea typeface="Times New Roman"/>
                          <a:cs typeface="Calibri"/>
                        </a:rPr>
                        <a:t>15</a:t>
                      </a:r>
                      <a:endParaRPr lang="fr-FR" sz="1100">
                        <a:latin typeface="Calibri"/>
                        <a:ea typeface="Calibri"/>
                        <a:cs typeface="Arial"/>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fr-FR" sz="1000">
                          <a:solidFill>
                            <a:srgbClr val="444444"/>
                          </a:solidFill>
                          <a:latin typeface="Bookman Old Style"/>
                          <a:ea typeface="Times New Roman"/>
                          <a:cs typeface="Calibri"/>
                        </a:rPr>
                        <a:t>0,4%</a:t>
                      </a:r>
                      <a:endParaRPr lang="fr-FR" sz="1100">
                        <a:latin typeface="Calibri"/>
                        <a:ea typeface="Calibri"/>
                        <a:cs typeface="Arial"/>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fr-FR" sz="1000">
                          <a:solidFill>
                            <a:srgbClr val="444444"/>
                          </a:solidFill>
                          <a:latin typeface="Bookman Old Style"/>
                          <a:ea typeface="Times New Roman"/>
                          <a:cs typeface="Calibri"/>
                        </a:rPr>
                        <a:t>16</a:t>
                      </a:r>
                      <a:endParaRPr lang="fr-FR" sz="1100">
                        <a:latin typeface="Calibri"/>
                        <a:ea typeface="Calibri"/>
                        <a:cs typeface="Arial"/>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fr-FR" sz="1000">
                          <a:solidFill>
                            <a:srgbClr val="444444"/>
                          </a:solidFill>
                          <a:latin typeface="Bookman Old Style"/>
                          <a:ea typeface="Times New Roman"/>
                          <a:cs typeface="Calibri"/>
                        </a:rPr>
                        <a:t>-6,3%</a:t>
                      </a:r>
                      <a:endParaRPr lang="fr-FR" sz="1100">
                        <a:latin typeface="Calibri"/>
                        <a:ea typeface="Calibri"/>
                        <a:cs typeface="Arial"/>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79605">
                <a:tc>
                  <a:txBody>
                    <a:bodyPr/>
                    <a:lstStyle/>
                    <a:p>
                      <a:pPr>
                        <a:lnSpc>
                          <a:spcPct val="107000"/>
                        </a:lnSpc>
                        <a:spcAft>
                          <a:spcPts val="0"/>
                        </a:spcAft>
                      </a:pPr>
                      <a:r>
                        <a:rPr lang="fr-FR" sz="1000" dirty="0">
                          <a:solidFill>
                            <a:srgbClr val="444444"/>
                          </a:solidFill>
                          <a:latin typeface="Bookman Old Style"/>
                          <a:ea typeface="Times New Roman"/>
                          <a:cs typeface="Calibri"/>
                        </a:rPr>
                        <a:t>Alphabétisation fonctionnelle</a:t>
                      </a:r>
                      <a:endParaRPr lang="fr-FR" sz="1100" dirty="0">
                        <a:latin typeface="Calibri"/>
                        <a:ea typeface="Calibri"/>
                        <a:cs typeface="Arial"/>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DFDF"/>
                    </a:solidFill>
                  </a:tcPr>
                </a:tc>
                <a:tc>
                  <a:txBody>
                    <a:bodyPr/>
                    <a:lstStyle/>
                    <a:p>
                      <a:pPr algn="ctr">
                        <a:lnSpc>
                          <a:spcPct val="107000"/>
                        </a:lnSpc>
                        <a:spcAft>
                          <a:spcPts val="0"/>
                        </a:spcAft>
                      </a:pPr>
                      <a:r>
                        <a:rPr lang="fr-FR" sz="1000" dirty="0">
                          <a:solidFill>
                            <a:srgbClr val="444444"/>
                          </a:solidFill>
                          <a:latin typeface="Bookman Old Style"/>
                          <a:ea typeface="Times New Roman"/>
                          <a:cs typeface="Calibri"/>
                        </a:rPr>
                        <a:t>4</a:t>
                      </a:r>
                      <a:endParaRPr lang="fr-FR" sz="1100" dirty="0">
                        <a:latin typeface="Calibri"/>
                        <a:ea typeface="Calibri"/>
                        <a:cs typeface="Arial"/>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DFDF"/>
                    </a:solidFill>
                  </a:tcPr>
                </a:tc>
                <a:tc>
                  <a:txBody>
                    <a:bodyPr/>
                    <a:lstStyle/>
                    <a:p>
                      <a:pPr algn="ctr">
                        <a:lnSpc>
                          <a:spcPct val="107000"/>
                        </a:lnSpc>
                        <a:spcAft>
                          <a:spcPts val="0"/>
                        </a:spcAft>
                      </a:pPr>
                      <a:r>
                        <a:rPr lang="fr-FR" sz="1000">
                          <a:solidFill>
                            <a:srgbClr val="444444"/>
                          </a:solidFill>
                          <a:latin typeface="Bookman Old Style"/>
                          <a:ea typeface="Times New Roman"/>
                          <a:cs typeface="Calibri"/>
                        </a:rPr>
                        <a:t>0,1%</a:t>
                      </a:r>
                      <a:endParaRPr lang="fr-FR" sz="1100">
                        <a:latin typeface="Calibri"/>
                        <a:ea typeface="Calibri"/>
                        <a:cs typeface="Arial"/>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DFDF"/>
                    </a:solidFill>
                  </a:tcPr>
                </a:tc>
                <a:tc>
                  <a:txBody>
                    <a:bodyPr/>
                    <a:lstStyle/>
                    <a:p>
                      <a:pPr algn="ctr">
                        <a:lnSpc>
                          <a:spcPct val="107000"/>
                        </a:lnSpc>
                        <a:spcAft>
                          <a:spcPts val="0"/>
                        </a:spcAft>
                      </a:pPr>
                      <a:r>
                        <a:rPr lang="fr-FR" sz="1000">
                          <a:solidFill>
                            <a:srgbClr val="444444"/>
                          </a:solidFill>
                          <a:latin typeface="Bookman Old Style"/>
                          <a:ea typeface="Times New Roman"/>
                          <a:cs typeface="Calibri"/>
                        </a:rPr>
                        <a:t>2</a:t>
                      </a:r>
                      <a:endParaRPr lang="fr-FR" sz="1100">
                        <a:latin typeface="Calibri"/>
                        <a:ea typeface="Calibri"/>
                        <a:cs typeface="Arial"/>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DFDF"/>
                    </a:solidFill>
                  </a:tcPr>
                </a:tc>
                <a:tc>
                  <a:txBody>
                    <a:bodyPr/>
                    <a:lstStyle/>
                    <a:p>
                      <a:pPr algn="ctr">
                        <a:lnSpc>
                          <a:spcPct val="107000"/>
                        </a:lnSpc>
                        <a:spcAft>
                          <a:spcPts val="0"/>
                        </a:spcAft>
                      </a:pPr>
                      <a:r>
                        <a:rPr lang="fr-FR" sz="1000" dirty="0">
                          <a:solidFill>
                            <a:srgbClr val="444444"/>
                          </a:solidFill>
                          <a:latin typeface="Bookman Old Style"/>
                          <a:ea typeface="Times New Roman"/>
                          <a:cs typeface="Calibri"/>
                        </a:rPr>
                        <a:t>100,0%</a:t>
                      </a:r>
                      <a:endParaRPr lang="fr-FR" sz="1100" dirty="0">
                        <a:latin typeface="Calibri"/>
                        <a:ea typeface="Calibri"/>
                        <a:cs typeface="Arial"/>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DFDF"/>
                    </a:solidFill>
                  </a:tcPr>
                </a:tc>
              </a:tr>
            </a:tbl>
          </a:graphicData>
        </a:graphic>
      </p:graphicFrame>
      <p:sp>
        <p:nvSpPr>
          <p:cNvPr id="3" name="Rectangle 2"/>
          <p:cNvSpPr/>
          <p:nvPr/>
        </p:nvSpPr>
        <p:spPr>
          <a:xfrm>
            <a:off x="179512" y="4299942"/>
            <a:ext cx="8424936" cy="646331"/>
          </a:xfrm>
          <a:prstGeom prst="rect">
            <a:avLst/>
          </a:prstGeom>
        </p:spPr>
        <p:txBody>
          <a:bodyPr wrap="square">
            <a:spAutoFit/>
          </a:bodyPr>
          <a:lstStyle/>
          <a:p>
            <a:r>
              <a:rPr lang="fr-FR" sz="1200" dirty="0" smtClean="0"/>
              <a:t>Courant l’année 2018, il a été enregistré une nette augmentation des actions de formation effectuées dans le domaine de gestion des ressources humaines par rapport à l’année 2017 soit +62,7%. De même, le domaine technique demeure en premier rang avec un total de 703 actions de formations relevant de ce domaine.</a:t>
            </a:r>
            <a:endParaRPr lang="fr-FR" sz="12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nvGraphicFramePr>
        <p:xfrm>
          <a:off x="1678619" y="1278286"/>
          <a:ext cx="6781812" cy="3381696"/>
        </p:xfrm>
        <a:graphic>
          <a:graphicData uri="http://schemas.openxmlformats.org/drawingml/2006/table">
            <a:tbl>
              <a:tblPr/>
              <a:tblGrid>
                <a:gridCol w="2134094"/>
                <a:gridCol w="713068"/>
                <a:gridCol w="685334"/>
                <a:gridCol w="581694"/>
                <a:gridCol w="566368"/>
                <a:gridCol w="566368"/>
                <a:gridCol w="566368"/>
                <a:gridCol w="566368"/>
                <a:gridCol w="402150"/>
              </a:tblGrid>
              <a:tr h="243216">
                <a:tc rowSpan="2">
                  <a:txBody>
                    <a:bodyPr/>
                    <a:lstStyle/>
                    <a:p>
                      <a:pPr algn="ctr">
                        <a:lnSpc>
                          <a:spcPct val="107000"/>
                        </a:lnSpc>
                        <a:spcAft>
                          <a:spcPts val="0"/>
                        </a:spcAft>
                      </a:pPr>
                      <a:r>
                        <a:rPr lang="fr-FR" sz="1100" b="1">
                          <a:solidFill>
                            <a:srgbClr val="000000"/>
                          </a:solidFill>
                          <a:latin typeface="Calibri"/>
                          <a:ea typeface="Times New Roman"/>
                          <a:cs typeface="Times New Roman"/>
                        </a:rPr>
                        <a:t>Secteur d'activité</a:t>
                      </a:r>
                      <a:endParaRPr lang="fr-FR" sz="1100">
                        <a:solidFill>
                          <a:srgbClr val="2F5496"/>
                        </a:solidFill>
                        <a:latin typeface="Calibri"/>
                        <a:ea typeface="Calibri"/>
                        <a:cs typeface="Times New Roman"/>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gridSpan="8">
                  <a:txBody>
                    <a:bodyPr/>
                    <a:lstStyle/>
                    <a:p>
                      <a:pPr algn="ctr">
                        <a:lnSpc>
                          <a:spcPct val="107000"/>
                        </a:lnSpc>
                        <a:spcAft>
                          <a:spcPts val="0"/>
                        </a:spcAft>
                      </a:pPr>
                      <a:r>
                        <a:rPr lang="fr-FR" sz="1100" b="1">
                          <a:solidFill>
                            <a:srgbClr val="000000"/>
                          </a:solidFill>
                          <a:latin typeface="Calibri"/>
                          <a:ea typeface="Times New Roman"/>
                          <a:cs typeface="Times New Roman"/>
                        </a:rPr>
                        <a:t>NOMBRE D’ACTIONS PAR TAILLE ENTREPRISE</a:t>
                      </a:r>
                      <a:endParaRPr lang="fr-FR" sz="1100">
                        <a:solidFill>
                          <a:srgbClr val="2F5496"/>
                        </a:solidFill>
                        <a:latin typeface="Calibri"/>
                        <a:ea typeface="Calibri"/>
                        <a:cs typeface="Times New Roman"/>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9050" cap="flat" cmpd="sng" algn="ctr">
                      <a:solidFill>
                        <a:srgbClr val="8EAADB"/>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r h="703500">
                <a:tc vMerge="1">
                  <a:txBody>
                    <a:bodyPr/>
                    <a:lstStyle/>
                    <a:p>
                      <a:endParaRPr lang="fr-FR"/>
                    </a:p>
                  </a:txBody>
                  <a:tcPr/>
                </a:tc>
                <a:tc>
                  <a:txBody>
                    <a:bodyPr/>
                    <a:lstStyle/>
                    <a:p>
                      <a:pPr algn="ctr">
                        <a:lnSpc>
                          <a:spcPct val="107000"/>
                        </a:lnSpc>
                        <a:spcAft>
                          <a:spcPts val="0"/>
                        </a:spcAft>
                      </a:pPr>
                      <a:r>
                        <a:rPr lang="fr-FR" sz="1100" b="1">
                          <a:solidFill>
                            <a:srgbClr val="000000"/>
                          </a:solidFill>
                          <a:latin typeface="Calibri"/>
                          <a:ea typeface="Times New Roman"/>
                          <a:cs typeface="Times New Roman"/>
                        </a:rPr>
                        <a:t>0-50</a:t>
                      </a:r>
                      <a:endParaRPr lang="fr-FR" sz="1100">
                        <a:solidFill>
                          <a:srgbClr val="2F5496"/>
                        </a:solidFill>
                        <a:latin typeface="Calibri"/>
                        <a:ea typeface="Calibri"/>
                        <a:cs typeface="Times New Roman"/>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905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fr-FR" sz="1100" b="1">
                          <a:solidFill>
                            <a:srgbClr val="000000"/>
                          </a:solidFill>
                          <a:latin typeface="Calibri"/>
                          <a:ea typeface="Times New Roman"/>
                          <a:cs typeface="Times New Roman"/>
                        </a:rPr>
                        <a:t>51-100</a:t>
                      </a:r>
                      <a:endParaRPr lang="fr-FR" sz="1100">
                        <a:solidFill>
                          <a:srgbClr val="2F5496"/>
                        </a:solidFill>
                        <a:latin typeface="Calibri"/>
                        <a:ea typeface="Calibri"/>
                        <a:cs typeface="Times New Roman"/>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905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fr-FR" sz="1100" b="1">
                          <a:solidFill>
                            <a:srgbClr val="000000"/>
                          </a:solidFill>
                          <a:latin typeface="Calibri"/>
                          <a:ea typeface="Times New Roman"/>
                          <a:cs typeface="Times New Roman"/>
                        </a:rPr>
                        <a:t>101-200</a:t>
                      </a:r>
                      <a:endParaRPr lang="fr-FR" sz="1100">
                        <a:solidFill>
                          <a:srgbClr val="2F5496"/>
                        </a:solidFill>
                        <a:latin typeface="Calibri"/>
                        <a:ea typeface="Calibri"/>
                        <a:cs typeface="Times New Roman"/>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905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fr-FR" sz="1100" b="1">
                          <a:solidFill>
                            <a:srgbClr val="000000"/>
                          </a:solidFill>
                          <a:latin typeface="Calibri"/>
                          <a:ea typeface="Times New Roman"/>
                          <a:cs typeface="Times New Roman"/>
                        </a:rPr>
                        <a:t>201-300</a:t>
                      </a:r>
                      <a:endParaRPr lang="fr-FR" sz="1100">
                        <a:solidFill>
                          <a:srgbClr val="2F5496"/>
                        </a:solidFill>
                        <a:latin typeface="Calibri"/>
                        <a:ea typeface="Calibri"/>
                        <a:cs typeface="Times New Roman"/>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905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fr-FR" sz="1100" b="1">
                          <a:solidFill>
                            <a:srgbClr val="000000"/>
                          </a:solidFill>
                          <a:latin typeface="Calibri"/>
                          <a:ea typeface="Times New Roman"/>
                          <a:cs typeface="Times New Roman"/>
                        </a:rPr>
                        <a:t>301-400</a:t>
                      </a:r>
                      <a:endParaRPr lang="fr-FR" sz="1100">
                        <a:solidFill>
                          <a:srgbClr val="2F5496"/>
                        </a:solidFill>
                        <a:latin typeface="Calibri"/>
                        <a:ea typeface="Calibri"/>
                        <a:cs typeface="Times New Roman"/>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905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fr-FR" sz="1100" b="1">
                          <a:solidFill>
                            <a:srgbClr val="000000"/>
                          </a:solidFill>
                          <a:latin typeface="Calibri"/>
                          <a:ea typeface="Times New Roman"/>
                          <a:cs typeface="Times New Roman"/>
                        </a:rPr>
                        <a:t>401-500</a:t>
                      </a:r>
                      <a:endParaRPr lang="fr-FR" sz="1100">
                        <a:solidFill>
                          <a:srgbClr val="2F5496"/>
                        </a:solidFill>
                        <a:latin typeface="Calibri"/>
                        <a:ea typeface="Calibri"/>
                        <a:cs typeface="Times New Roman"/>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905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fr-FR" sz="1100" b="1">
                          <a:solidFill>
                            <a:srgbClr val="000000"/>
                          </a:solidFill>
                          <a:latin typeface="Calibri"/>
                          <a:ea typeface="Times New Roman"/>
                          <a:cs typeface="Times New Roman"/>
                        </a:rPr>
                        <a:t>501-700</a:t>
                      </a:r>
                      <a:endParaRPr lang="fr-FR" sz="1100">
                        <a:solidFill>
                          <a:srgbClr val="2F5496"/>
                        </a:solidFill>
                        <a:latin typeface="Calibri"/>
                        <a:ea typeface="Calibri"/>
                        <a:cs typeface="Times New Roman"/>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905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fr-FR" sz="1100" b="1">
                          <a:solidFill>
                            <a:srgbClr val="000000"/>
                          </a:solidFill>
                          <a:latin typeface="Calibri"/>
                          <a:ea typeface="Times New Roman"/>
                          <a:cs typeface="Times New Roman"/>
                        </a:rPr>
                        <a:t>&gt; 700</a:t>
                      </a:r>
                      <a:endParaRPr lang="fr-FR" sz="1100">
                        <a:solidFill>
                          <a:srgbClr val="2F5496"/>
                        </a:solidFill>
                        <a:latin typeface="Calibri"/>
                        <a:ea typeface="Calibri"/>
                        <a:cs typeface="Times New Roman"/>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905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r>
              <a:tr h="426333">
                <a:tc>
                  <a:txBody>
                    <a:bodyPr/>
                    <a:lstStyle/>
                    <a:p>
                      <a:pPr>
                        <a:lnSpc>
                          <a:spcPct val="107000"/>
                        </a:lnSpc>
                        <a:spcAft>
                          <a:spcPts val="0"/>
                        </a:spcAft>
                      </a:pPr>
                      <a:r>
                        <a:rPr lang="fr-FR" sz="1000">
                          <a:solidFill>
                            <a:srgbClr val="444444"/>
                          </a:solidFill>
                          <a:latin typeface="Book Antiqua"/>
                          <a:ea typeface="Times New Roman"/>
                          <a:cs typeface="Arial"/>
                        </a:rPr>
                        <a:t>Industries Mécaniques, Métallurgiques, Électriques</a:t>
                      </a:r>
                      <a:endParaRPr lang="fr-FR" sz="1100">
                        <a:solidFill>
                          <a:srgbClr val="2F5496"/>
                        </a:solidFill>
                        <a:latin typeface="Calibri"/>
                        <a:ea typeface="Calibri"/>
                        <a:cs typeface="Times New Roman"/>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fr-FR" sz="1000">
                          <a:solidFill>
                            <a:srgbClr val="444444"/>
                          </a:solidFill>
                          <a:latin typeface="Arial"/>
                          <a:ea typeface="Times New Roman"/>
                          <a:cs typeface="Times New Roman"/>
                        </a:rPr>
                        <a:t>370</a:t>
                      </a:r>
                      <a:endParaRPr lang="fr-FR" sz="1100">
                        <a:solidFill>
                          <a:srgbClr val="2F5496"/>
                        </a:solidFill>
                        <a:latin typeface="Calibri"/>
                        <a:ea typeface="Calibri"/>
                        <a:cs typeface="Times New Roman"/>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fr-FR" sz="1000">
                          <a:solidFill>
                            <a:srgbClr val="444444"/>
                          </a:solidFill>
                          <a:latin typeface="Arial"/>
                          <a:ea typeface="Times New Roman"/>
                          <a:cs typeface="Times New Roman"/>
                        </a:rPr>
                        <a:t>137</a:t>
                      </a:r>
                      <a:endParaRPr lang="fr-FR" sz="1100">
                        <a:solidFill>
                          <a:srgbClr val="2F5496"/>
                        </a:solidFill>
                        <a:latin typeface="Calibri"/>
                        <a:ea typeface="Calibri"/>
                        <a:cs typeface="Times New Roman"/>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fr-FR" sz="1000">
                          <a:solidFill>
                            <a:srgbClr val="444444"/>
                          </a:solidFill>
                          <a:latin typeface="Arial"/>
                          <a:ea typeface="Times New Roman"/>
                          <a:cs typeface="Times New Roman"/>
                        </a:rPr>
                        <a:t>188</a:t>
                      </a:r>
                      <a:endParaRPr lang="fr-FR" sz="1100">
                        <a:solidFill>
                          <a:srgbClr val="2F5496"/>
                        </a:solidFill>
                        <a:latin typeface="Calibri"/>
                        <a:ea typeface="Calibri"/>
                        <a:cs typeface="Times New Roman"/>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fr-FR" sz="1000">
                          <a:solidFill>
                            <a:srgbClr val="444444"/>
                          </a:solidFill>
                          <a:latin typeface="Arial"/>
                          <a:ea typeface="Times New Roman"/>
                          <a:cs typeface="Times New Roman"/>
                        </a:rPr>
                        <a:t>101</a:t>
                      </a:r>
                      <a:endParaRPr lang="fr-FR" sz="1100">
                        <a:solidFill>
                          <a:srgbClr val="2F5496"/>
                        </a:solidFill>
                        <a:latin typeface="Calibri"/>
                        <a:ea typeface="Calibri"/>
                        <a:cs typeface="Times New Roman"/>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fr-FR" sz="1000">
                          <a:solidFill>
                            <a:srgbClr val="444444"/>
                          </a:solidFill>
                          <a:latin typeface="Arial"/>
                          <a:ea typeface="Times New Roman"/>
                          <a:cs typeface="Times New Roman"/>
                        </a:rPr>
                        <a:t>0</a:t>
                      </a:r>
                      <a:endParaRPr lang="fr-FR" sz="1100">
                        <a:solidFill>
                          <a:srgbClr val="2F5496"/>
                        </a:solidFill>
                        <a:latin typeface="Calibri"/>
                        <a:ea typeface="Calibri"/>
                        <a:cs typeface="Times New Roman"/>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fr-FR" sz="1000">
                          <a:solidFill>
                            <a:srgbClr val="444444"/>
                          </a:solidFill>
                          <a:latin typeface="Arial"/>
                          <a:ea typeface="Times New Roman"/>
                          <a:cs typeface="Times New Roman"/>
                        </a:rPr>
                        <a:t>74</a:t>
                      </a:r>
                      <a:endParaRPr lang="fr-FR" sz="1100">
                        <a:solidFill>
                          <a:srgbClr val="2F5496"/>
                        </a:solidFill>
                        <a:latin typeface="Calibri"/>
                        <a:ea typeface="Calibri"/>
                        <a:cs typeface="Times New Roman"/>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fr-FR" sz="1000">
                          <a:solidFill>
                            <a:srgbClr val="444444"/>
                          </a:solidFill>
                          <a:latin typeface="Arial"/>
                          <a:ea typeface="Times New Roman"/>
                          <a:cs typeface="Times New Roman"/>
                        </a:rPr>
                        <a:t>31</a:t>
                      </a:r>
                      <a:endParaRPr lang="fr-FR" sz="1100">
                        <a:solidFill>
                          <a:srgbClr val="2F5496"/>
                        </a:solidFill>
                        <a:latin typeface="Calibri"/>
                        <a:ea typeface="Calibri"/>
                        <a:cs typeface="Times New Roman"/>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fr-FR" sz="1000">
                          <a:solidFill>
                            <a:srgbClr val="444444"/>
                          </a:solidFill>
                          <a:latin typeface="Arial"/>
                          <a:ea typeface="Times New Roman"/>
                          <a:cs typeface="Times New Roman"/>
                        </a:rPr>
                        <a:t>27</a:t>
                      </a:r>
                      <a:endParaRPr lang="fr-FR" sz="1100">
                        <a:solidFill>
                          <a:srgbClr val="2F5496"/>
                        </a:solidFill>
                        <a:latin typeface="Calibri"/>
                        <a:ea typeface="Calibri"/>
                        <a:cs typeface="Times New Roman"/>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r>
              <a:tr h="426333">
                <a:tc>
                  <a:txBody>
                    <a:bodyPr/>
                    <a:lstStyle/>
                    <a:p>
                      <a:pPr>
                        <a:lnSpc>
                          <a:spcPct val="107000"/>
                        </a:lnSpc>
                        <a:spcAft>
                          <a:spcPts val="0"/>
                        </a:spcAft>
                      </a:pPr>
                      <a:r>
                        <a:rPr lang="fr-FR" sz="1000">
                          <a:solidFill>
                            <a:srgbClr val="444444"/>
                          </a:solidFill>
                          <a:latin typeface="Book Antiqua"/>
                          <a:ea typeface="Times New Roman"/>
                          <a:cs typeface="Arial"/>
                        </a:rPr>
                        <a:t>Industrie et Commerce Automobile</a:t>
                      </a:r>
                      <a:endParaRPr lang="fr-FR" sz="1100">
                        <a:solidFill>
                          <a:srgbClr val="2F5496"/>
                        </a:solidFill>
                        <a:latin typeface="Calibri"/>
                        <a:ea typeface="Calibri"/>
                        <a:cs typeface="Times New Roman"/>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fr-FR" sz="1000">
                          <a:solidFill>
                            <a:srgbClr val="444444"/>
                          </a:solidFill>
                          <a:latin typeface="Arial"/>
                          <a:ea typeface="Times New Roman"/>
                          <a:cs typeface="Times New Roman"/>
                        </a:rPr>
                        <a:t>86</a:t>
                      </a:r>
                      <a:endParaRPr lang="fr-FR" sz="1100">
                        <a:solidFill>
                          <a:srgbClr val="2F5496"/>
                        </a:solidFill>
                        <a:latin typeface="Calibri"/>
                        <a:ea typeface="Calibri"/>
                        <a:cs typeface="Times New Roman"/>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fr-FR" sz="1000">
                          <a:solidFill>
                            <a:srgbClr val="444444"/>
                          </a:solidFill>
                          <a:latin typeface="Arial"/>
                          <a:ea typeface="Times New Roman"/>
                          <a:cs typeface="Times New Roman"/>
                        </a:rPr>
                        <a:t>164</a:t>
                      </a:r>
                      <a:endParaRPr lang="fr-FR" sz="1100">
                        <a:solidFill>
                          <a:srgbClr val="2F5496"/>
                        </a:solidFill>
                        <a:latin typeface="Calibri"/>
                        <a:ea typeface="Calibri"/>
                        <a:cs typeface="Times New Roman"/>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fr-FR" sz="1000">
                          <a:solidFill>
                            <a:srgbClr val="444444"/>
                          </a:solidFill>
                          <a:latin typeface="Arial"/>
                          <a:ea typeface="Times New Roman"/>
                          <a:cs typeface="Times New Roman"/>
                        </a:rPr>
                        <a:t>203</a:t>
                      </a:r>
                      <a:endParaRPr lang="fr-FR" sz="1100">
                        <a:solidFill>
                          <a:srgbClr val="2F5496"/>
                        </a:solidFill>
                        <a:latin typeface="Calibri"/>
                        <a:ea typeface="Calibri"/>
                        <a:cs typeface="Times New Roman"/>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fr-FR" sz="1000">
                          <a:solidFill>
                            <a:srgbClr val="444444"/>
                          </a:solidFill>
                          <a:latin typeface="Arial"/>
                          <a:ea typeface="Times New Roman"/>
                          <a:cs typeface="Times New Roman"/>
                        </a:rPr>
                        <a:t>59</a:t>
                      </a:r>
                      <a:endParaRPr lang="fr-FR" sz="1100">
                        <a:solidFill>
                          <a:srgbClr val="2F5496"/>
                        </a:solidFill>
                        <a:latin typeface="Calibri"/>
                        <a:ea typeface="Calibri"/>
                        <a:cs typeface="Times New Roman"/>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fr-FR" sz="1000">
                          <a:solidFill>
                            <a:srgbClr val="444444"/>
                          </a:solidFill>
                          <a:latin typeface="Arial"/>
                          <a:ea typeface="Times New Roman"/>
                          <a:cs typeface="Times New Roman"/>
                        </a:rPr>
                        <a:t>66</a:t>
                      </a:r>
                      <a:endParaRPr lang="fr-FR" sz="1100">
                        <a:solidFill>
                          <a:srgbClr val="2F5496"/>
                        </a:solidFill>
                        <a:latin typeface="Calibri"/>
                        <a:ea typeface="Calibri"/>
                        <a:cs typeface="Times New Roman"/>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fr-FR" sz="1000">
                          <a:solidFill>
                            <a:srgbClr val="444444"/>
                          </a:solidFill>
                          <a:latin typeface="Arial"/>
                          <a:ea typeface="Times New Roman"/>
                          <a:cs typeface="Times New Roman"/>
                        </a:rPr>
                        <a:t>50</a:t>
                      </a:r>
                      <a:endParaRPr lang="fr-FR" sz="1100">
                        <a:solidFill>
                          <a:srgbClr val="2F5496"/>
                        </a:solidFill>
                        <a:latin typeface="Calibri"/>
                        <a:ea typeface="Calibri"/>
                        <a:cs typeface="Times New Roman"/>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fr-FR" sz="1000">
                          <a:solidFill>
                            <a:srgbClr val="444444"/>
                          </a:solidFill>
                          <a:latin typeface="Arial"/>
                          <a:ea typeface="Times New Roman"/>
                          <a:cs typeface="Times New Roman"/>
                        </a:rPr>
                        <a:t>105</a:t>
                      </a:r>
                      <a:endParaRPr lang="fr-FR" sz="1100">
                        <a:solidFill>
                          <a:srgbClr val="2F5496"/>
                        </a:solidFill>
                        <a:latin typeface="Calibri"/>
                        <a:ea typeface="Calibri"/>
                        <a:cs typeface="Times New Roman"/>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fr-FR" sz="1000">
                          <a:solidFill>
                            <a:srgbClr val="444444"/>
                          </a:solidFill>
                          <a:latin typeface="Arial"/>
                          <a:ea typeface="Times New Roman"/>
                          <a:cs typeface="Times New Roman"/>
                        </a:rPr>
                        <a:t>116</a:t>
                      </a:r>
                      <a:endParaRPr lang="fr-FR" sz="1100">
                        <a:solidFill>
                          <a:srgbClr val="2F5496"/>
                        </a:solidFill>
                        <a:latin typeface="Calibri"/>
                        <a:ea typeface="Calibri"/>
                        <a:cs typeface="Times New Roman"/>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r>
              <a:tr h="426333">
                <a:tc>
                  <a:txBody>
                    <a:bodyPr/>
                    <a:lstStyle/>
                    <a:p>
                      <a:pPr>
                        <a:lnSpc>
                          <a:spcPct val="107000"/>
                        </a:lnSpc>
                        <a:spcAft>
                          <a:spcPts val="0"/>
                        </a:spcAft>
                      </a:pPr>
                      <a:r>
                        <a:rPr lang="fr-FR" sz="1000">
                          <a:solidFill>
                            <a:srgbClr val="444444"/>
                          </a:solidFill>
                          <a:latin typeface="Book Antiqua"/>
                          <a:ea typeface="Times New Roman"/>
                          <a:cs typeface="Arial"/>
                        </a:rPr>
                        <a:t>Gestionnaires d’Energie et de l’Environnement</a:t>
                      </a:r>
                      <a:endParaRPr lang="fr-FR" sz="1100">
                        <a:solidFill>
                          <a:srgbClr val="2F5496"/>
                        </a:solidFill>
                        <a:latin typeface="Calibri"/>
                        <a:ea typeface="Calibri"/>
                        <a:cs typeface="Times New Roman"/>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fr-FR" sz="1000">
                          <a:solidFill>
                            <a:srgbClr val="444444"/>
                          </a:solidFill>
                          <a:latin typeface="Arial"/>
                          <a:ea typeface="Times New Roman"/>
                          <a:cs typeface="Times New Roman"/>
                        </a:rPr>
                        <a:t>80</a:t>
                      </a:r>
                      <a:endParaRPr lang="fr-FR" sz="1100">
                        <a:solidFill>
                          <a:srgbClr val="2F5496"/>
                        </a:solidFill>
                        <a:latin typeface="Calibri"/>
                        <a:ea typeface="Calibri"/>
                        <a:cs typeface="Times New Roman"/>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fr-FR" sz="1000">
                          <a:solidFill>
                            <a:srgbClr val="444444"/>
                          </a:solidFill>
                          <a:latin typeface="Arial"/>
                          <a:ea typeface="Times New Roman"/>
                          <a:cs typeface="Times New Roman"/>
                        </a:rPr>
                        <a:t>52</a:t>
                      </a:r>
                      <a:endParaRPr lang="fr-FR" sz="1100">
                        <a:solidFill>
                          <a:srgbClr val="2F5496"/>
                        </a:solidFill>
                        <a:latin typeface="Calibri"/>
                        <a:ea typeface="Calibri"/>
                        <a:cs typeface="Times New Roman"/>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fr-FR" sz="1000">
                          <a:solidFill>
                            <a:srgbClr val="444444"/>
                          </a:solidFill>
                          <a:latin typeface="Arial"/>
                          <a:ea typeface="Times New Roman"/>
                          <a:cs typeface="Times New Roman"/>
                        </a:rPr>
                        <a:t>0</a:t>
                      </a:r>
                      <a:endParaRPr lang="fr-FR" sz="1100">
                        <a:solidFill>
                          <a:srgbClr val="2F5496"/>
                        </a:solidFill>
                        <a:latin typeface="Calibri"/>
                        <a:ea typeface="Calibri"/>
                        <a:cs typeface="Times New Roman"/>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fr-FR" sz="1000">
                          <a:solidFill>
                            <a:srgbClr val="444444"/>
                          </a:solidFill>
                          <a:latin typeface="Arial"/>
                          <a:ea typeface="Times New Roman"/>
                          <a:cs typeface="Times New Roman"/>
                        </a:rPr>
                        <a:t>0</a:t>
                      </a:r>
                      <a:endParaRPr lang="fr-FR" sz="1100">
                        <a:solidFill>
                          <a:srgbClr val="2F5496"/>
                        </a:solidFill>
                        <a:latin typeface="Calibri"/>
                        <a:ea typeface="Calibri"/>
                        <a:cs typeface="Times New Roman"/>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fr-FR" sz="1000">
                          <a:solidFill>
                            <a:srgbClr val="444444"/>
                          </a:solidFill>
                          <a:latin typeface="Arial"/>
                          <a:ea typeface="Times New Roman"/>
                          <a:cs typeface="Times New Roman"/>
                        </a:rPr>
                        <a:t>30</a:t>
                      </a:r>
                      <a:endParaRPr lang="fr-FR" sz="1100">
                        <a:solidFill>
                          <a:srgbClr val="2F5496"/>
                        </a:solidFill>
                        <a:latin typeface="Calibri"/>
                        <a:ea typeface="Calibri"/>
                        <a:cs typeface="Times New Roman"/>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fr-FR" sz="1000">
                          <a:solidFill>
                            <a:srgbClr val="444444"/>
                          </a:solidFill>
                          <a:latin typeface="Arial"/>
                          <a:ea typeface="Times New Roman"/>
                          <a:cs typeface="Times New Roman"/>
                        </a:rPr>
                        <a:t>0</a:t>
                      </a:r>
                      <a:endParaRPr lang="fr-FR" sz="1100">
                        <a:solidFill>
                          <a:srgbClr val="2F5496"/>
                        </a:solidFill>
                        <a:latin typeface="Calibri"/>
                        <a:ea typeface="Calibri"/>
                        <a:cs typeface="Times New Roman"/>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fr-FR" sz="1000">
                          <a:solidFill>
                            <a:srgbClr val="444444"/>
                          </a:solidFill>
                          <a:latin typeface="Arial"/>
                          <a:ea typeface="Times New Roman"/>
                          <a:cs typeface="Times New Roman"/>
                        </a:rPr>
                        <a:t>0</a:t>
                      </a:r>
                      <a:endParaRPr lang="fr-FR" sz="1100">
                        <a:solidFill>
                          <a:srgbClr val="2F5496"/>
                        </a:solidFill>
                        <a:latin typeface="Calibri"/>
                        <a:ea typeface="Calibri"/>
                        <a:cs typeface="Times New Roman"/>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fr-FR" sz="1000">
                          <a:solidFill>
                            <a:srgbClr val="444444"/>
                          </a:solidFill>
                          <a:latin typeface="Arial"/>
                          <a:ea typeface="Times New Roman"/>
                          <a:cs typeface="Times New Roman"/>
                        </a:rPr>
                        <a:t>83</a:t>
                      </a:r>
                      <a:endParaRPr lang="fr-FR" sz="1100">
                        <a:solidFill>
                          <a:srgbClr val="2F5496"/>
                        </a:solidFill>
                        <a:latin typeface="Calibri"/>
                        <a:ea typeface="Calibri"/>
                        <a:cs typeface="Times New Roman"/>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r>
              <a:tr h="243216">
                <a:tc>
                  <a:txBody>
                    <a:bodyPr/>
                    <a:lstStyle/>
                    <a:p>
                      <a:pPr>
                        <a:lnSpc>
                          <a:spcPct val="107000"/>
                        </a:lnSpc>
                        <a:spcAft>
                          <a:spcPts val="0"/>
                        </a:spcAft>
                      </a:pPr>
                      <a:r>
                        <a:rPr lang="fr-FR" sz="1000">
                          <a:solidFill>
                            <a:srgbClr val="444444"/>
                          </a:solidFill>
                          <a:latin typeface="Book Antiqua"/>
                          <a:ea typeface="Times New Roman"/>
                          <a:cs typeface="Arial"/>
                        </a:rPr>
                        <a:t>Industries Pharmaceutiques</a:t>
                      </a:r>
                      <a:endParaRPr lang="fr-FR" sz="1100">
                        <a:solidFill>
                          <a:srgbClr val="2F5496"/>
                        </a:solidFill>
                        <a:latin typeface="Calibri"/>
                        <a:ea typeface="Calibri"/>
                        <a:cs typeface="Times New Roman"/>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fr-FR" sz="1000">
                          <a:solidFill>
                            <a:srgbClr val="444444"/>
                          </a:solidFill>
                          <a:latin typeface="Arial"/>
                          <a:ea typeface="Times New Roman"/>
                          <a:cs typeface="Times New Roman"/>
                        </a:rPr>
                        <a:t>65</a:t>
                      </a:r>
                      <a:endParaRPr lang="fr-FR" sz="1100">
                        <a:solidFill>
                          <a:srgbClr val="2F5496"/>
                        </a:solidFill>
                        <a:latin typeface="Calibri"/>
                        <a:ea typeface="Calibri"/>
                        <a:cs typeface="Times New Roman"/>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fr-FR" sz="1000">
                          <a:solidFill>
                            <a:srgbClr val="444444"/>
                          </a:solidFill>
                          <a:latin typeface="Arial"/>
                          <a:ea typeface="Times New Roman"/>
                          <a:cs typeface="Times New Roman"/>
                        </a:rPr>
                        <a:t>27</a:t>
                      </a:r>
                      <a:endParaRPr lang="fr-FR" sz="1100">
                        <a:solidFill>
                          <a:srgbClr val="2F5496"/>
                        </a:solidFill>
                        <a:latin typeface="Calibri"/>
                        <a:ea typeface="Calibri"/>
                        <a:cs typeface="Times New Roman"/>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fr-FR" sz="1000">
                          <a:solidFill>
                            <a:srgbClr val="444444"/>
                          </a:solidFill>
                          <a:latin typeface="Arial"/>
                          <a:ea typeface="Times New Roman"/>
                          <a:cs typeface="Times New Roman"/>
                        </a:rPr>
                        <a:t>32</a:t>
                      </a:r>
                      <a:endParaRPr lang="fr-FR" sz="1100">
                        <a:solidFill>
                          <a:srgbClr val="2F5496"/>
                        </a:solidFill>
                        <a:latin typeface="Calibri"/>
                        <a:ea typeface="Calibri"/>
                        <a:cs typeface="Times New Roman"/>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fr-FR" sz="1000">
                          <a:solidFill>
                            <a:srgbClr val="444444"/>
                          </a:solidFill>
                          <a:latin typeface="Arial"/>
                          <a:ea typeface="Times New Roman"/>
                          <a:cs typeface="Times New Roman"/>
                        </a:rPr>
                        <a:t>76</a:t>
                      </a:r>
                      <a:endParaRPr lang="fr-FR" sz="1100">
                        <a:solidFill>
                          <a:srgbClr val="2F5496"/>
                        </a:solidFill>
                        <a:latin typeface="Calibri"/>
                        <a:ea typeface="Calibri"/>
                        <a:cs typeface="Times New Roman"/>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fr-FR" sz="1000">
                          <a:solidFill>
                            <a:srgbClr val="444444"/>
                          </a:solidFill>
                          <a:latin typeface="Arial"/>
                          <a:ea typeface="Times New Roman"/>
                          <a:cs typeface="Times New Roman"/>
                        </a:rPr>
                        <a:t>12</a:t>
                      </a:r>
                      <a:endParaRPr lang="fr-FR" sz="1100">
                        <a:solidFill>
                          <a:srgbClr val="2F5496"/>
                        </a:solidFill>
                        <a:latin typeface="Calibri"/>
                        <a:ea typeface="Calibri"/>
                        <a:cs typeface="Times New Roman"/>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fr-FR" sz="1000">
                          <a:solidFill>
                            <a:srgbClr val="444444"/>
                          </a:solidFill>
                          <a:latin typeface="Arial"/>
                          <a:ea typeface="Times New Roman"/>
                          <a:cs typeface="Times New Roman"/>
                        </a:rPr>
                        <a:t>0</a:t>
                      </a:r>
                      <a:endParaRPr lang="fr-FR" sz="1100">
                        <a:solidFill>
                          <a:srgbClr val="2F5496"/>
                        </a:solidFill>
                        <a:latin typeface="Calibri"/>
                        <a:ea typeface="Calibri"/>
                        <a:cs typeface="Times New Roman"/>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fr-FR" sz="1000">
                          <a:solidFill>
                            <a:srgbClr val="444444"/>
                          </a:solidFill>
                          <a:latin typeface="Arial"/>
                          <a:ea typeface="Times New Roman"/>
                          <a:cs typeface="Times New Roman"/>
                        </a:rPr>
                        <a:t>0</a:t>
                      </a:r>
                      <a:endParaRPr lang="fr-FR" sz="1100">
                        <a:solidFill>
                          <a:srgbClr val="2F5496"/>
                        </a:solidFill>
                        <a:latin typeface="Calibri"/>
                        <a:ea typeface="Calibri"/>
                        <a:cs typeface="Times New Roman"/>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fr-FR" sz="1000">
                          <a:solidFill>
                            <a:srgbClr val="444444"/>
                          </a:solidFill>
                          <a:latin typeface="Arial"/>
                          <a:ea typeface="Times New Roman"/>
                          <a:cs typeface="Times New Roman"/>
                        </a:rPr>
                        <a:t>23</a:t>
                      </a:r>
                      <a:endParaRPr lang="fr-FR" sz="1100">
                        <a:solidFill>
                          <a:srgbClr val="2F5496"/>
                        </a:solidFill>
                        <a:latin typeface="Calibri"/>
                        <a:ea typeface="Calibri"/>
                        <a:cs typeface="Times New Roman"/>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r>
              <a:tr h="243216">
                <a:tc>
                  <a:txBody>
                    <a:bodyPr/>
                    <a:lstStyle/>
                    <a:p>
                      <a:pPr>
                        <a:lnSpc>
                          <a:spcPct val="107000"/>
                        </a:lnSpc>
                        <a:spcAft>
                          <a:spcPts val="0"/>
                        </a:spcAft>
                      </a:pPr>
                      <a:r>
                        <a:rPr lang="fr-FR" sz="1000">
                          <a:solidFill>
                            <a:srgbClr val="444444"/>
                          </a:solidFill>
                          <a:latin typeface="Book Antiqua"/>
                          <a:ea typeface="Times New Roman"/>
                          <a:cs typeface="Arial"/>
                        </a:rPr>
                        <a:t>Chimie et Parachimie</a:t>
                      </a:r>
                      <a:endParaRPr lang="fr-FR" sz="1100">
                        <a:solidFill>
                          <a:srgbClr val="2F5496"/>
                        </a:solidFill>
                        <a:latin typeface="Calibri"/>
                        <a:ea typeface="Calibri"/>
                        <a:cs typeface="Times New Roman"/>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fr-FR" sz="1000">
                          <a:solidFill>
                            <a:srgbClr val="444444"/>
                          </a:solidFill>
                          <a:latin typeface="Arial"/>
                          <a:ea typeface="Times New Roman"/>
                          <a:cs typeface="Times New Roman"/>
                        </a:rPr>
                        <a:t>50</a:t>
                      </a:r>
                      <a:endParaRPr lang="fr-FR" sz="1100">
                        <a:solidFill>
                          <a:srgbClr val="2F5496"/>
                        </a:solidFill>
                        <a:latin typeface="Calibri"/>
                        <a:ea typeface="Calibri"/>
                        <a:cs typeface="Times New Roman"/>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fr-FR" sz="1000">
                          <a:solidFill>
                            <a:srgbClr val="444444"/>
                          </a:solidFill>
                          <a:latin typeface="Arial"/>
                          <a:ea typeface="Times New Roman"/>
                          <a:cs typeface="Times New Roman"/>
                        </a:rPr>
                        <a:t>32</a:t>
                      </a:r>
                      <a:endParaRPr lang="fr-FR" sz="1100">
                        <a:solidFill>
                          <a:srgbClr val="2F5496"/>
                        </a:solidFill>
                        <a:latin typeface="Calibri"/>
                        <a:ea typeface="Calibri"/>
                        <a:cs typeface="Times New Roman"/>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fr-FR" sz="1000">
                          <a:solidFill>
                            <a:srgbClr val="444444"/>
                          </a:solidFill>
                          <a:latin typeface="Arial"/>
                          <a:ea typeface="Times New Roman"/>
                          <a:cs typeface="Times New Roman"/>
                        </a:rPr>
                        <a:t>50</a:t>
                      </a:r>
                      <a:endParaRPr lang="fr-FR" sz="1100">
                        <a:solidFill>
                          <a:srgbClr val="2F5496"/>
                        </a:solidFill>
                        <a:latin typeface="Calibri"/>
                        <a:ea typeface="Calibri"/>
                        <a:cs typeface="Times New Roman"/>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fr-FR" sz="1000">
                          <a:solidFill>
                            <a:srgbClr val="444444"/>
                          </a:solidFill>
                          <a:latin typeface="Arial"/>
                          <a:ea typeface="Times New Roman"/>
                          <a:cs typeface="Times New Roman"/>
                        </a:rPr>
                        <a:t>36</a:t>
                      </a:r>
                      <a:endParaRPr lang="fr-FR" sz="1100">
                        <a:solidFill>
                          <a:srgbClr val="2F5496"/>
                        </a:solidFill>
                        <a:latin typeface="Calibri"/>
                        <a:ea typeface="Calibri"/>
                        <a:cs typeface="Times New Roman"/>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fr-FR" sz="1000">
                          <a:solidFill>
                            <a:srgbClr val="444444"/>
                          </a:solidFill>
                          <a:latin typeface="Arial"/>
                          <a:ea typeface="Times New Roman"/>
                          <a:cs typeface="Times New Roman"/>
                        </a:rPr>
                        <a:t>51</a:t>
                      </a:r>
                      <a:endParaRPr lang="fr-FR" sz="1100">
                        <a:solidFill>
                          <a:srgbClr val="2F5496"/>
                        </a:solidFill>
                        <a:latin typeface="Calibri"/>
                        <a:ea typeface="Calibri"/>
                        <a:cs typeface="Times New Roman"/>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fr-FR" sz="1000">
                          <a:solidFill>
                            <a:srgbClr val="444444"/>
                          </a:solidFill>
                          <a:latin typeface="Arial"/>
                          <a:ea typeface="Times New Roman"/>
                          <a:cs typeface="Times New Roman"/>
                        </a:rPr>
                        <a:t>74</a:t>
                      </a:r>
                      <a:endParaRPr lang="fr-FR" sz="1100">
                        <a:solidFill>
                          <a:srgbClr val="2F5496"/>
                        </a:solidFill>
                        <a:latin typeface="Calibri"/>
                        <a:ea typeface="Calibri"/>
                        <a:cs typeface="Times New Roman"/>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fr-FR" sz="1000">
                          <a:solidFill>
                            <a:srgbClr val="444444"/>
                          </a:solidFill>
                          <a:latin typeface="Arial"/>
                          <a:ea typeface="Times New Roman"/>
                          <a:cs typeface="Times New Roman"/>
                        </a:rPr>
                        <a:t>0</a:t>
                      </a:r>
                      <a:endParaRPr lang="fr-FR" sz="1100">
                        <a:solidFill>
                          <a:srgbClr val="2F5496"/>
                        </a:solidFill>
                        <a:latin typeface="Calibri"/>
                        <a:ea typeface="Calibri"/>
                        <a:cs typeface="Times New Roman"/>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fr-FR" sz="1000">
                          <a:solidFill>
                            <a:srgbClr val="444444"/>
                          </a:solidFill>
                          <a:latin typeface="Arial"/>
                          <a:ea typeface="Times New Roman"/>
                          <a:cs typeface="Times New Roman"/>
                        </a:rPr>
                        <a:t>81</a:t>
                      </a:r>
                      <a:endParaRPr lang="fr-FR" sz="1100">
                        <a:solidFill>
                          <a:srgbClr val="2F5496"/>
                        </a:solidFill>
                        <a:latin typeface="Calibri"/>
                        <a:ea typeface="Calibri"/>
                        <a:cs typeface="Times New Roman"/>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r>
              <a:tr h="243216">
                <a:tc>
                  <a:txBody>
                    <a:bodyPr/>
                    <a:lstStyle/>
                    <a:p>
                      <a:pPr>
                        <a:lnSpc>
                          <a:spcPct val="107000"/>
                        </a:lnSpc>
                        <a:spcAft>
                          <a:spcPts val="0"/>
                        </a:spcAft>
                      </a:pPr>
                      <a:r>
                        <a:rPr lang="fr-FR" sz="1000">
                          <a:solidFill>
                            <a:srgbClr val="444444"/>
                          </a:solidFill>
                          <a:latin typeface="Book Antiqua"/>
                          <a:ea typeface="Times New Roman"/>
                          <a:cs typeface="Arial"/>
                        </a:rPr>
                        <a:t>Plasturgie</a:t>
                      </a:r>
                      <a:endParaRPr lang="fr-FR" sz="1100">
                        <a:solidFill>
                          <a:srgbClr val="2F5496"/>
                        </a:solidFill>
                        <a:latin typeface="Calibri"/>
                        <a:ea typeface="Calibri"/>
                        <a:cs typeface="Times New Roman"/>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fr-FR" sz="1000">
                          <a:solidFill>
                            <a:srgbClr val="444444"/>
                          </a:solidFill>
                          <a:latin typeface="Arial"/>
                          <a:ea typeface="Times New Roman"/>
                          <a:cs typeface="Times New Roman"/>
                        </a:rPr>
                        <a:t>41</a:t>
                      </a:r>
                      <a:endParaRPr lang="fr-FR" sz="1100">
                        <a:solidFill>
                          <a:srgbClr val="2F5496"/>
                        </a:solidFill>
                        <a:latin typeface="Calibri"/>
                        <a:ea typeface="Calibri"/>
                        <a:cs typeface="Times New Roman"/>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fr-FR" sz="1000">
                          <a:solidFill>
                            <a:srgbClr val="444444"/>
                          </a:solidFill>
                          <a:latin typeface="Arial"/>
                          <a:ea typeface="Times New Roman"/>
                          <a:cs typeface="Times New Roman"/>
                        </a:rPr>
                        <a:t>75</a:t>
                      </a:r>
                      <a:endParaRPr lang="fr-FR" sz="1100">
                        <a:solidFill>
                          <a:srgbClr val="2F5496"/>
                        </a:solidFill>
                        <a:latin typeface="Calibri"/>
                        <a:ea typeface="Calibri"/>
                        <a:cs typeface="Times New Roman"/>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fr-FR" sz="1000">
                          <a:solidFill>
                            <a:srgbClr val="444444"/>
                          </a:solidFill>
                          <a:latin typeface="Arial"/>
                          <a:ea typeface="Times New Roman"/>
                          <a:cs typeface="Times New Roman"/>
                        </a:rPr>
                        <a:t>48</a:t>
                      </a:r>
                      <a:endParaRPr lang="fr-FR" sz="1100">
                        <a:solidFill>
                          <a:srgbClr val="2F5496"/>
                        </a:solidFill>
                        <a:latin typeface="Calibri"/>
                        <a:ea typeface="Calibri"/>
                        <a:cs typeface="Times New Roman"/>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fr-FR" sz="1000">
                          <a:solidFill>
                            <a:srgbClr val="444444"/>
                          </a:solidFill>
                          <a:latin typeface="Arial"/>
                          <a:ea typeface="Times New Roman"/>
                          <a:cs typeface="Times New Roman"/>
                        </a:rPr>
                        <a:t>0</a:t>
                      </a:r>
                      <a:endParaRPr lang="fr-FR" sz="1100">
                        <a:solidFill>
                          <a:srgbClr val="2F5496"/>
                        </a:solidFill>
                        <a:latin typeface="Calibri"/>
                        <a:ea typeface="Calibri"/>
                        <a:cs typeface="Times New Roman"/>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fr-FR" sz="1000">
                          <a:solidFill>
                            <a:srgbClr val="444444"/>
                          </a:solidFill>
                          <a:latin typeface="Arial"/>
                          <a:ea typeface="Times New Roman"/>
                          <a:cs typeface="Times New Roman"/>
                        </a:rPr>
                        <a:t>14</a:t>
                      </a:r>
                      <a:endParaRPr lang="fr-FR" sz="1100">
                        <a:solidFill>
                          <a:srgbClr val="2F5496"/>
                        </a:solidFill>
                        <a:latin typeface="Calibri"/>
                        <a:ea typeface="Calibri"/>
                        <a:cs typeface="Times New Roman"/>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fr-FR" sz="1000">
                          <a:solidFill>
                            <a:srgbClr val="444444"/>
                          </a:solidFill>
                          <a:latin typeface="Arial"/>
                          <a:ea typeface="Times New Roman"/>
                          <a:cs typeface="Times New Roman"/>
                        </a:rPr>
                        <a:t>0</a:t>
                      </a:r>
                      <a:endParaRPr lang="fr-FR" sz="1100">
                        <a:solidFill>
                          <a:srgbClr val="2F5496"/>
                        </a:solidFill>
                        <a:latin typeface="Calibri"/>
                        <a:ea typeface="Calibri"/>
                        <a:cs typeface="Times New Roman"/>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fr-FR" sz="1000">
                          <a:solidFill>
                            <a:srgbClr val="444444"/>
                          </a:solidFill>
                          <a:latin typeface="Arial"/>
                          <a:ea typeface="Times New Roman"/>
                          <a:cs typeface="Times New Roman"/>
                        </a:rPr>
                        <a:t>33</a:t>
                      </a:r>
                      <a:endParaRPr lang="fr-FR" sz="1100">
                        <a:solidFill>
                          <a:srgbClr val="2F5496"/>
                        </a:solidFill>
                        <a:latin typeface="Calibri"/>
                        <a:ea typeface="Calibri"/>
                        <a:cs typeface="Times New Roman"/>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fr-FR" sz="1000">
                          <a:solidFill>
                            <a:srgbClr val="444444"/>
                          </a:solidFill>
                          <a:latin typeface="Arial"/>
                          <a:ea typeface="Times New Roman"/>
                          <a:cs typeface="Times New Roman"/>
                        </a:rPr>
                        <a:t>0</a:t>
                      </a:r>
                      <a:endParaRPr lang="fr-FR" sz="1100">
                        <a:solidFill>
                          <a:srgbClr val="2F5496"/>
                        </a:solidFill>
                        <a:latin typeface="Calibri"/>
                        <a:ea typeface="Calibri"/>
                        <a:cs typeface="Times New Roman"/>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r>
              <a:tr h="426333">
                <a:tc>
                  <a:txBody>
                    <a:bodyPr/>
                    <a:lstStyle/>
                    <a:p>
                      <a:pPr>
                        <a:lnSpc>
                          <a:spcPct val="107000"/>
                        </a:lnSpc>
                        <a:spcAft>
                          <a:spcPts val="0"/>
                        </a:spcAft>
                      </a:pPr>
                      <a:r>
                        <a:rPr lang="fr-FR" sz="1000">
                          <a:solidFill>
                            <a:srgbClr val="000000"/>
                          </a:solidFill>
                          <a:latin typeface="Book Antiqua"/>
                          <a:ea typeface="Times New Roman"/>
                          <a:cs typeface="Arial"/>
                        </a:rPr>
                        <a:t>Imprimerie, Bois et Emballage</a:t>
                      </a:r>
                      <a:endParaRPr lang="fr-FR" sz="1100">
                        <a:solidFill>
                          <a:srgbClr val="2F5496"/>
                        </a:solidFill>
                        <a:latin typeface="Calibri"/>
                        <a:ea typeface="Calibri"/>
                        <a:cs typeface="Times New Roman"/>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fr-FR" sz="1000">
                          <a:solidFill>
                            <a:srgbClr val="000000"/>
                          </a:solidFill>
                          <a:latin typeface="Arial"/>
                          <a:ea typeface="Times New Roman"/>
                          <a:cs typeface="Times New Roman"/>
                        </a:rPr>
                        <a:t>89</a:t>
                      </a:r>
                      <a:endParaRPr lang="fr-FR" sz="1100">
                        <a:solidFill>
                          <a:srgbClr val="2F5496"/>
                        </a:solidFill>
                        <a:latin typeface="Calibri"/>
                        <a:ea typeface="Calibri"/>
                        <a:cs typeface="Times New Roman"/>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fr-FR" sz="1000">
                          <a:solidFill>
                            <a:srgbClr val="444444"/>
                          </a:solidFill>
                          <a:latin typeface="Arial"/>
                          <a:ea typeface="Times New Roman"/>
                          <a:cs typeface="Times New Roman"/>
                        </a:rPr>
                        <a:t>0</a:t>
                      </a:r>
                      <a:endParaRPr lang="fr-FR" sz="1100">
                        <a:solidFill>
                          <a:srgbClr val="2F5496"/>
                        </a:solidFill>
                        <a:latin typeface="Calibri"/>
                        <a:ea typeface="Calibri"/>
                        <a:cs typeface="Times New Roman"/>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fr-FR" sz="1000">
                          <a:solidFill>
                            <a:srgbClr val="444444"/>
                          </a:solidFill>
                          <a:latin typeface="Arial"/>
                          <a:ea typeface="Times New Roman"/>
                          <a:cs typeface="Times New Roman"/>
                        </a:rPr>
                        <a:t>10</a:t>
                      </a:r>
                      <a:endParaRPr lang="fr-FR" sz="1100">
                        <a:solidFill>
                          <a:srgbClr val="2F5496"/>
                        </a:solidFill>
                        <a:latin typeface="Calibri"/>
                        <a:ea typeface="Calibri"/>
                        <a:cs typeface="Times New Roman"/>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fr-FR" sz="1000">
                          <a:solidFill>
                            <a:srgbClr val="444444"/>
                          </a:solidFill>
                          <a:latin typeface="Arial"/>
                          <a:ea typeface="Times New Roman"/>
                          <a:cs typeface="Times New Roman"/>
                        </a:rPr>
                        <a:t>0</a:t>
                      </a:r>
                      <a:endParaRPr lang="fr-FR" sz="1100">
                        <a:solidFill>
                          <a:srgbClr val="2F5496"/>
                        </a:solidFill>
                        <a:latin typeface="Calibri"/>
                        <a:ea typeface="Calibri"/>
                        <a:cs typeface="Times New Roman"/>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fr-FR" sz="1000">
                          <a:solidFill>
                            <a:srgbClr val="444444"/>
                          </a:solidFill>
                          <a:latin typeface="Arial"/>
                          <a:ea typeface="Times New Roman"/>
                          <a:cs typeface="Times New Roman"/>
                        </a:rPr>
                        <a:t>13</a:t>
                      </a:r>
                      <a:endParaRPr lang="fr-FR" sz="1100">
                        <a:solidFill>
                          <a:srgbClr val="2F5496"/>
                        </a:solidFill>
                        <a:latin typeface="Calibri"/>
                        <a:ea typeface="Calibri"/>
                        <a:cs typeface="Times New Roman"/>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fr-FR" sz="1000">
                          <a:solidFill>
                            <a:srgbClr val="444444"/>
                          </a:solidFill>
                          <a:latin typeface="Arial"/>
                          <a:ea typeface="Times New Roman"/>
                          <a:cs typeface="Times New Roman"/>
                        </a:rPr>
                        <a:t>0</a:t>
                      </a:r>
                      <a:endParaRPr lang="fr-FR" sz="1100">
                        <a:solidFill>
                          <a:srgbClr val="2F5496"/>
                        </a:solidFill>
                        <a:latin typeface="Calibri"/>
                        <a:ea typeface="Calibri"/>
                        <a:cs typeface="Times New Roman"/>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fr-FR" sz="1000">
                          <a:solidFill>
                            <a:srgbClr val="444444"/>
                          </a:solidFill>
                          <a:latin typeface="Arial"/>
                          <a:ea typeface="Times New Roman"/>
                          <a:cs typeface="Times New Roman"/>
                        </a:rPr>
                        <a:t>12</a:t>
                      </a:r>
                      <a:endParaRPr lang="fr-FR" sz="1100">
                        <a:solidFill>
                          <a:srgbClr val="2F5496"/>
                        </a:solidFill>
                        <a:latin typeface="Calibri"/>
                        <a:ea typeface="Calibri"/>
                        <a:cs typeface="Times New Roman"/>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fr-FR" sz="1000" dirty="0">
                          <a:solidFill>
                            <a:srgbClr val="444444"/>
                          </a:solidFill>
                          <a:latin typeface="Arial"/>
                          <a:ea typeface="Times New Roman"/>
                          <a:cs typeface="Times New Roman"/>
                        </a:rPr>
                        <a:t>58</a:t>
                      </a:r>
                      <a:endParaRPr lang="fr-FR" sz="1100" dirty="0">
                        <a:solidFill>
                          <a:srgbClr val="2F5496"/>
                        </a:solidFill>
                        <a:latin typeface="Calibri"/>
                        <a:ea typeface="Calibri"/>
                        <a:cs typeface="Times New Roman"/>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r>
            </a:tbl>
          </a:graphicData>
        </a:graphic>
      </p:graphicFrame>
      <p:sp>
        <p:nvSpPr>
          <p:cNvPr id="9217"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fr-FR" sz="1500" b="1" i="0" u="none" strike="noStrike" cap="none" normalizeH="0" baseline="0" smtClean="0">
                <a:ln>
                  <a:noFill/>
                </a:ln>
                <a:solidFill>
                  <a:srgbClr val="21A1BC"/>
                </a:solidFill>
                <a:effectLst/>
                <a:latin typeface="Georgia" pitchFamily="18" charset="0"/>
                <a:ea typeface="Times New Roman" pitchFamily="18" charset="0"/>
                <a:cs typeface="Times New Roman" pitchFamily="18" charset="0"/>
              </a:rPr>
              <a:t>Actions de formation selon la classe de taille des entreprises</a:t>
            </a:r>
            <a:endParaRPr kumimoji="0" lang="fr-FR" sz="6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nvGraphicFramePr>
        <p:xfrm>
          <a:off x="1790700" y="1390580"/>
          <a:ext cx="6453709" cy="3413413"/>
        </p:xfrm>
        <a:graphic>
          <a:graphicData uri="http://schemas.openxmlformats.org/drawingml/2006/table">
            <a:tbl>
              <a:tblPr/>
              <a:tblGrid>
                <a:gridCol w="3801499"/>
                <a:gridCol w="884070"/>
                <a:gridCol w="884070"/>
                <a:gridCol w="884070"/>
              </a:tblGrid>
              <a:tr h="173733">
                <a:tc>
                  <a:txBody>
                    <a:bodyPr/>
                    <a:lstStyle/>
                    <a:p>
                      <a:pPr algn="l" fontAlgn="b"/>
                      <a:endParaRPr lang="fr-FR" sz="1000" b="0" i="0" u="none" strike="noStrike" dirty="0">
                        <a:solidFill>
                          <a:srgbClr val="000000"/>
                        </a:solidFill>
                        <a:latin typeface="Bookman Old Style"/>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gridSpan="3">
                  <a:txBody>
                    <a:bodyPr/>
                    <a:lstStyle/>
                    <a:p>
                      <a:pPr algn="ctr" fontAlgn="b"/>
                      <a:r>
                        <a:rPr lang="fr-FR" sz="1000" b="0" i="0" u="none" strike="noStrike" dirty="0">
                          <a:solidFill>
                            <a:srgbClr val="000000"/>
                          </a:solidFill>
                          <a:latin typeface="Bookman Old Style"/>
                        </a:rPr>
                        <a:t>Total </a:t>
                      </a:r>
                      <a:r>
                        <a:rPr lang="fr-FR" sz="1000" b="0" i="0" u="none" strike="noStrike" dirty="0" smtClean="0">
                          <a:solidFill>
                            <a:srgbClr val="000000"/>
                          </a:solidFill>
                          <a:latin typeface="Bookman Old Style"/>
                        </a:rPr>
                        <a:t>giac1</a:t>
                      </a:r>
                      <a:endParaRPr lang="fr-FR" sz="1000" b="0" i="0" u="none" strike="noStrike" dirty="0">
                        <a:solidFill>
                          <a:srgbClr val="000000"/>
                        </a:solidFill>
                        <a:latin typeface="Bookman Old Style"/>
                      </a:endParaRPr>
                    </a:p>
                  </a:txBody>
                  <a:tcPr marL="9525" marR="9525" marT="9525" marB="0" anchor="b">
                    <a:lnL>
                      <a:noFill/>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hMerge="1">
                  <a:txBody>
                    <a:bodyPr/>
                    <a:lstStyle/>
                    <a:p>
                      <a:endParaRPr lang="fr-FR"/>
                    </a:p>
                  </a:txBody>
                  <a:tcPr/>
                </a:tc>
                <a:tc hMerge="1">
                  <a:txBody>
                    <a:bodyPr/>
                    <a:lstStyle/>
                    <a:p>
                      <a:endParaRPr lang="fr-FR"/>
                    </a:p>
                  </a:txBody>
                  <a:tcPr/>
                </a:tc>
              </a:tr>
              <a:tr h="173733">
                <a:tc>
                  <a:txBody>
                    <a:bodyPr/>
                    <a:lstStyle/>
                    <a:p>
                      <a:pPr algn="ctr" fontAlgn="b"/>
                      <a:r>
                        <a:rPr lang="fr-FR" sz="1000" b="0" i="0" u="none" strike="noStrike">
                          <a:solidFill>
                            <a:srgbClr val="000000"/>
                          </a:solidFill>
                          <a:latin typeface="Bookman Old Style"/>
                        </a:rPr>
                        <a:t>Domaines</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fr-FR" sz="1000" b="0" i="0" u="none" strike="noStrike">
                          <a:solidFill>
                            <a:srgbClr val="000000"/>
                          </a:solidFill>
                          <a:latin typeface="Bookman Old Style"/>
                        </a:rPr>
                        <a:t>cadres</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2D69A"/>
                    </a:solidFill>
                  </a:tcPr>
                </a:tc>
                <a:tc>
                  <a:txBody>
                    <a:bodyPr/>
                    <a:lstStyle/>
                    <a:p>
                      <a:pPr algn="ctr" fontAlgn="b"/>
                      <a:r>
                        <a:rPr lang="fr-FR" sz="1000" b="0" i="0" u="none" strike="noStrike">
                          <a:solidFill>
                            <a:srgbClr val="000000"/>
                          </a:solidFill>
                          <a:latin typeface="Bookman Old Style"/>
                        </a:rPr>
                        <a:t>employes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2D69A"/>
                    </a:solidFill>
                  </a:tcPr>
                </a:tc>
                <a:tc>
                  <a:txBody>
                    <a:bodyPr/>
                    <a:lstStyle/>
                    <a:p>
                      <a:pPr algn="ctr" fontAlgn="b"/>
                      <a:r>
                        <a:rPr lang="fr-FR" sz="1000" b="0" i="0" u="none" strike="noStrike">
                          <a:solidFill>
                            <a:srgbClr val="000000"/>
                          </a:solidFill>
                          <a:latin typeface="Bookman Old Style"/>
                        </a:rPr>
                        <a:t>ouvriers</a:t>
                      </a:r>
                    </a:p>
                  </a:txBody>
                  <a:tcPr marL="9525" marR="9525" marT="9525"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2D69A"/>
                    </a:solidFill>
                  </a:tcPr>
                </a:tc>
              </a:tr>
              <a:tr h="177166">
                <a:tc>
                  <a:txBody>
                    <a:bodyPr/>
                    <a:lstStyle/>
                    <a:p>
                      <a:pPr algn="ctr" fontAlgn="ctr"/>
                      <a:r>
                        <a:rPr lang="fr-FR" sz="1000" b="1" i="0" u="none" strike="noStrike">
                          <a:solidFill>
                            <a:srgbClr val="000000"/>
                          </a:solidFill>
                          <a:latin typeface="Bookman Old Style"/>
                        </a:rPr>
                        <a:t>Affaires juridiques</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ctr"/>
                      <a:r>
                        <a:rPr lang="fr-FR" sz="1000" b="1" i="0" u="none" strike="noStrike">
                          <a:solidFill>
                            <a:srgbClr val="000000"/>
                          </a:solidFill>
                          <a:latin typeface="Bookman Old Style"/>
                        </a:rPr>
                        <a:t>87</a:t>
                      </a:r>
                    </a:p>
                  </a:txBody>
                  <a:tcPr marL="9525" marR="9525" marT="952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000000"/>
                          </a:solidFill>
                          <a:latin typeface="Bookman Old Style"/>
                        </a:rPr>
                        <a:t>23</a:t>
                      </a:r>
                    </a:p>
                  </a:txBody>
                  <a:tcPr marL="9525" marR="9525" marT="952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000000"/>
                          </a:solidFill>
                          <a:latin typeface="Bookman Old Style"/>
                        </a:rPr>
                        <a:t>1</a:t>
                      </a:r>
                    </a:p>
                  </a:txBody>
                  <a:tcPr marL="9525" marR="9525" marT="9525" marB="0" anchor="ctr">
                    <a:lnL>
                      <a:noFill/>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177166">
                <a:tc>
                  <a:txBody>
                    <a:bodyPr/>
                    <a:lstStyle/>
                    <a:p>
                      <a:pPr algn="ctr" fontAlgn="ctr"/>
                      <a:r>
                        <a:rPr lang="fr-FR" sz="1000" b="1" i="0" u="none" strike="noStrike">
                          <a:solidFill>
                            <a:srgbClr val="000000"/>
                          </a:solidFill>
                          <a:latin typeface="Bookman Old Style"/>
                        </a:rPr>
                        <a:t>Alphabétisation fonctionnelle</a:t>
                      </a:r>
                    </a:p>
                  </a:txBody>
                  <a:tcPr marL="9525" marR="9525" marT="9525"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ctr"/>
                      <a:r>
                        <a:rPr lang="fr-FR" sz="1000" b="1" i="0" u="none" strike="noStrike">
                          <a:solidFill>
                            <a:srgbClr val="000000"/>
                          </a:solidFill>
                          <a:latin typeface="Bookman Old Style"/>
                        </a:rPr>
                        <a:t>0</a:t>
                      </a:r>
                    </a:p>
                  </a:txBody>
                  <a:tcPr marL="9525" marR="9525" marT="952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000000"/>
                          </a:solidFill>
                          <a:latin typeface="Bookman Old Style"/>
                        </a:rPr>
                        <a:t>4</a:t>
                      </a:r>
                    </a:p>
                  </a:txBody>
                  <a:tcPr marL="9525" marR="9525" marT="952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000000"/>
                          </a:solidFill>
                          <a:latin typeface="Bookman Old Style"/>
                        </a:rPr>
                        <a:t>51</a:t>
                      </a:r>
                    </a:p>
                  </a:txBody>
                  <a:tcPr marL="9525" marR="9525" marT="9525" marB="0" anchor="ctr">
                    <a:lnL>
                      <a:noFill/>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177166">
                <a:tc>
                  <a:txBody>
                    <a:bodyPr/>
                    <a:lstStyle/>
                    <a:p>
                      <a:pPr algn="ctr" fontAlgn="ctr"/>
                      <a:r>
                        <a:rPr lang="fr-FR" sz="1000" b="1" i="0" u="none" strike="noStrike">
                          <a:solidFill>
                            <a:srgbClr val="000000"/>
                          </a:solidFill>
                          <a:latin typeface="Bookman Old Style"/>
                        </a:rPr>
                        <a:t>Commerce et marketing</a:t>
                      </a:r>
                    </a:p>
                  </a:txBody>
                  <a:tcPr marL="9525" marR="9525" marT="9525"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ctr"/>
                      <a:r>
                        <a:rPr lang="fr-FR" sz="1000" b="1" i="0" u="none" strike="noStrike">
                          <a:solidFill>
                            <a:srgbClr val="000000"/>
                          </a:solidFill>
                          <a:latin typeface="Bookman Old Style"/>
                        </a:rPr>
                        <a:t>716</a:t>
                      </a:r>
                    </a:p>
                  </a:txBody>
                  <a:tcPr marL="9525" marR="9525" marT="952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000000"/>
                          </a:solidFill>
                          <a:latin typeface="Bookman Old Style"/>
                        </a:rPr>
                        <a:t>2088</a:t>
                      </a:r>
                    </a:p>
                  </a:txBody>
                  <a:tcPr marL="9525" marR="9525" marT="952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000000"/>
                          </a:solidFill>
                          <a:latin typeface="Bookman Old Style"/>
                        </a:rPr>
                        <a:t>45</a:t>
                      </a:r>
                    </a:p>
                  </a:txBody>
                  <a:tcPr marL="9525" marR="9525" marT="9525" marB="0" anchor="ctr">
                    <a:lnL>
                      <a:noFill/>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177166">
                <a:tc>
                  <a:txBody>
                    <a:bodyPr/>
                    <a:lstStyle/>
                    <a:p>
                      <a:pPr algn="ctr" fontAlgn="ctr"/>
                      <a:r>
                        <a:rPr lang="fr-FR" sz="1000" b="1" i="0" u="none" strike="noStrike">
                          <a:solidFill>
                            <a:srgbClr val="000000"/>
                          </a:solidFill>
                          <a:latin typeface="Bookman Old Style"/>
                        </a:rPr>
                        <a:t>Communication</a:t>
                      </a:r>
                    </a:p>
                  </a:txBody>
                  <a:tcPr marL="9525" marR="9525" marT="9525"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ctr"/>
                      <a:r>
                        <a:rPr lang="fr-FR" sz="1000" b="1" i="0" u="none" strike="noStrike">
                          <a:solidFill>
                            <a:srgbClr val="000000"/>
                          </a:solidFill>
                          <a:latin typeface="Bookman Old Style"/>
                        </a:rPr>
                        <a:t>577</a:t>
                      </a:r>
                    </a:p>
                  </a:txBody>
                  <a:tcPr marL="9525" marR="9525" marT="952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000000"/>
                          </a:solidFill>
                          <a:latin typeface="Bookman Old Style"/>
                        </a:rPr>
                        <a:t>902</a:t>
                      </a:r>
                    </a:p>
                  </a:txBody>
                  <a:tcPr marL="9525" marR="9525" marT="952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000000"/>
                          </a:solidFill>
                          <a:latin typeface="Bookman Old Style"/>
                        </a:rPr>
                        <a:t>168</a:t>
                      </a:r>
                    </a:p>
                  </a:txBody>
                  <a:tcPr marL="9525" marR="9525" marT="9525" marB="0" anchor="ctr">
                    <a:lnL>
                      <a:noFill/>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177166">
                <a:tc>
                  <a:txBody>
                    <a:bodyPr/>
                    <a:lstStyle/>
                    <a:p>
                      <a:pPr algn="ctr" fontAlgn="ctr"/>
                      <a:r>
                        <a:rPr lang="fr-FR" sz="1000" b="1" i="0" u="none" strike="noStrike">
                          <a:solidFill>
                            <a:srgbClr val="000000"/>
                          </a:solidFill>
                          <a:latin typeface="Bookman Old Style"/>
                        </a:rPr>
                        <a:t>Environnement</a:t>
                      </a:r>
                    </a:p>
                  </a:txBody>
                  <a:tcPr marL="9525" marR="9525" marT="9525"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ctr"/>
                      <a:r>
                        <a:rPr lang="fr-FR" sz="1000" b="1" i="0" u="none" strike="noStrike">
                          <a:solidFill>
                            <a:srgbClr val="000000"/>
                          </a:solidFill>
                          <a:latin typeface="Bookman Old Style"/>
                        </a:rPr>
                        <a:t>111</a:t>
                      </a:r>
                    </a:p>
                  </a:txBody>
                  <a:tcPr marL="9525" marR="9525" marT="952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000000"/>
                          </a:solidFill>
                          <a:latin typeface="Bookman Old Style"/>
                        </a:rPr>
                        <a:t>64</a:t>
                      </a:r>
                    </a:p>
                  </a:txBody>
                  <a:tcPr marL="9525" marR="9525" marT="952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000000"/>
                          </a:solidFill>
                          <a:latin typeface="Bookman Old Style"/>
                        </a:rPr>
                        <a:t>0</a:t>
                      </a:r>
                    </a:p>
                  </a:txBody>
                  <a:tcPr marL="9525" marR="9525" marT="9525" marB="0" anchor="ctr">
                    <a:lnL>
                      <a:noFill/>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177166">
                <a:tc>
                  <a:txBody>
                    <a:bodyPr/>
                    <a:lstStyle/>
                    <a:p>
                      <a:pPr algn="ctr" fontAlgn="ctr"/>
                      <a:r>
                        <a:rPr lang="fr-FR" sz="1000" b="1" i="0" u="none" strike="noStrike">
                          <a:solidFill>
                            <a:srgbClr val="000000"/>
                          </a:solidFill>
                          <a:latin typeface="Bookman Old Style"/>
                        </a:rPr>
                        <a:t>Finances et gestion financière</a:t>
                      </a:r>
                    </a:p>
                  </a:txBody>
                  <a:tcPr marL="9525" marR="9525" marT="9525"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ctr"/>
                      <a:r>
                        <a:rPr lang="fr-FR" sz="1000" b="1" i="0" u="none" strike="noStrike">
                          <a:solidFill>
                            <a:srgbClr val="000000"/>
                          </a:solidFill>
                          <a:latin typeface="Bookman Old Style"/>
                        </a:rPr>
                        <a:t>602</a:t>
                      </a:r>
                    </a:p>
                  </a:txBody>
                  <a:tcPr marL="9525" marR="9525" marT="952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000000"/>
                          </a:solidFill>
                          <a:latin typeface="Bookman Old Style"/>
                        </a:rPr>
                        <a:t>389</a:t>
                      </a:r>
                    </a:p>
                  </a:txBody>
                  <a:tcPr marL="9525" marR="9525" marT="952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000000"/>
                          </a:solidFill>
                          <a:latin typeface="Bookman Old Style"/>
                        </a:rPr>
                        <a:t>8</a:t>
                      </a:r>
                    </a:p>
                  </a:txBody>
                  <a:tcPr marL="9525" marR="9525" marT="9525" marB="0" anchor="ctr">
                    <a:lnL>
                      <a:noFill/>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177166">
                <a:tc>
                  <a:txBody>
                    <a:bodyPr/>
                    <a:lstStyle/>
                    <a:p>
                      <a:pPr algn="ctr" fontAlgn="ctr"/>
                      <a:r>
                        <a:rPr lang="fr-FR" sz="1000" b="1" i="0" u="none" strike="noStrike">
                          <a:solidFill>
                            <a:srgbClr val="000000"/>
                          </a:solidFill>
                          <a:latin typeface="Bookman Old Style"/>
                        </a:rPr>
                        <a:t>Gestion des ressources humaines</a:t>
                      </a:r>
                    </a:p>
                  </a:txBody>
                  <a:tcPr marL="9525" marR="9525" marT="9525"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ctr"/>
                      <a:r>
                        <a:rPr lang="fr-FR" sz="1000" b="1" i="0" u="none" strike="noStrike">
                          <a:solidFill>
                            <a:srgbClr val="000000"/>
                          </a:solidFill>
                          <a:latin typeface="Bookman Old Style"/>
                        </a:rPr>
                        <a:t>809</a:t>
                      </a:r>
                    </a:p>
                  </a:txBody>
                  <a:tcPr marL="9525" marR="9525" marT="952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000000"/>
                          </a:solidFill>
                          <a:latin typeface="Bookman Old Style"/>
                        </a:rPr>
                        <a:t>765</a:t>
                      </a:r>
                    </a:p>
                  </a:txBody>
                  <a:tcPr marL="9525" marR="9525" marT="952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000000"/>
                          </a:solidFill>
                          <a:latin typeface="Bookman Old Style"/>
                        </a:rPr>
                        <a:t>238</a:t>
                      </a:r>
                    </a:p>
                  </a:txBody>
                  <a:tcPr marL="9525" marR="9525" marT="9525" marB="0" anchor="ctr">
                    <a:lnL>
                      <a:noFill/>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177166">
                <a:tc>
                  <a:txBody>
                    <a:bodyPr/>
                    <a:lstStyle/>
                    <a:p>
                      <a:pPr algn="ctr" fontAlgn="ctr"/>
                      <a:r>
                        <a:rPr lang="fr-FR" sz="1000" b="1" i="0" u="none" strike="noStrike">
                          <a:solidFill>
                            <a:srgbClr val="000000"/>
                          </a:solidFill>
                          <a:latin typeface="Bookman Old Style"/>
                        </a:rPr>
                        <a:t>Informatique et systèmes d'information</a:t>
                      </a:r>
                    </a:p>
                  </a:txBody>
                  <a:tcPr marL="9525" marR="9525" marT="9525"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ctr"/>
                      <a:r>
                        <a:rPr lang="fr-FR" sz="1000" b="1" i="0" u="none" strike="noStrike">
                          <a:solidFill>
                            <a:srgbClr val="000000"/>
                          </a:solidFill>
                          <a:latin typeface="Bookman Old Style"/>
                        </a:rPr>
                        <a:t>659</a:t>
                      </a:r>
                    </a:p>
                  </a:txBody>
                  <a:tcPr marL="9525" marR="9525" marT="952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000000"/>
                          </a:solidFill>
                          <a:latin typeface="Bookman Old Style"/>
                        </a:rPr>
                        <a:t>1366</a:t>
                      </a:r>
                    </a:p>
                  </a:txBody>
                  <a:tcPr marL="9525" marR="9525" marT="952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000000"/>
                          </a:solidFill>
                          <a:latin typeface="Bookman Old Style"/>
                        </a:rPr>
                        <a:t>125</a:t>
                      </a:r>
                    </a:p>
                  </a:txBody>
                  <a:tcPr marL="9525" marR="9525" marT="9525" marB="0" anchor="ctr">
                    <a:lnL>
                      <a:noFill/>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177166">
                <a:tc>
                  <a:txBody>
                    <a:bodyPr/>
                    <a:lstStyle/>
                    <a:p>
                      <a:pPr algn="ctr" fontAlgn="ctr"/>
                      <a:r>
                        <a:rPr lang="fr-FR" sz="1000" b="1" i="0" u="none" strike="noStrike">
                          <a:solidFill>
                            <a:srgbClr val="000000"/>
                          </a:solidFill>
                          <a:latin typeface="Bookman Old Style"/>
                        </a:rPr>
                        <a:t>Langues</a:t>
                      </a:r>
                    </a:p>
                  </a:txBody>
                  <a:tcPr marL="9525" marR="9525" marT="9525"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ctr"/>
                      <a:r>
                        <a:rPr lang="fr-FR" sz="1000" b="1" i="0" u="none" strike="noStrike">
                          <a:solidFill>
                            <a:srgbClr val="000000"/>
                          </a:solidFill>
                          <a:latin typeface="Bookman Old Style"/>
                        </a:rPr>
                        <a:t>464</a:t>
                      </a:r>
                    </a:p>
                  </a:txBody>
                  <a:tcPr marL="9525" marR="9525" marT="952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000000"/>
                          </a:solidFill>
                          <a:latin typeface="Bookman Old Style"/>
                        </a:rPr>
                        <a:t>652</a:t>
                      </a:r>
                    </a:p>
                  </a:txBody>
                  <a:tcPr marL="9525" marR="9525" marT="952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000000"/>
                          </a:solidFill>
                          <a:latin typeface="Bookman Old Style"/>
                        </a:rPr>
                        <a:t>94</a:t>
                      </a:r>
                    </a:p>
                  </a:txBody>
                  <a:tcPr marL="9525" marR="9525" marT="9525" marB="0" anchor="ctr">
                    <a:lnL>
                      <a:noFill/>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177166">
                <a:tc>
                  <a:txBody>
                    <a:bodyPr/>
                    <a:lstStyle/>
                    <a:p>
                      <a:pPr algn="ctr" fontAlgn="ctr"/>
                      <a:r>
                        <a:rPr lang="fr-FR" sz="1000" b="1" i="0" u="none" strike="noStrike">
                          <a:solidFill>
                            <a:srgbClr val="000000"/>
                          </a:solidFill>
                          <a:latin typeface="Bookman Old Style"/>
                        </a:rPr>
                        <a:t>Logistique</a:t>
                      </a:r>
                    </a:p>
                  </a:txBody>
                  <a:tcPr marL="9525" marR="9525" marT="9525"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ctr"/>
                      <a:r>
                        <a:rPr lang="fr-FR" sz="1000" b="1" i="0" u="none" strike="noStrike">
                          <a:solidFill>
                            <a:srgbClr val="000000"/>
                          </a:solidFill>
                          <a:latin typeface="Bookman Old Style"/>
                        </a:rPr>
                        <a:t>380</a:t>
                      </a:r>
                    </a:p>
                  </a:txBody>
                  <a:tcPr marL="9525" marR="9525" marT="952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000000"/>
                          </a:solidFill>
                          <a:latin typeface="Bookman Old Style"/>
                        </a:rPr>
                        <a:t>577</a:t>
                      </a:r>
                    </a:p>
                  </a:txBody>
                  <a:tcPr marL="9525" marR="9525" marT="952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000000"/>
                          </a:solidFill>
                          <a:latin typeface="Bookman Old Style"/>
                        </a:rPr>
                        <a:t>227</a:t>
                      </a:r>
                    </a:p>
                  </a:txBody>
                  <a:tcPr marL="9525" marR="9525" marT="9525" marB="0" anchor="ctr">
                    <a:lnL>
                      <a:noFill/>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177166">
                <a:tc>
                  <a:txBody>
                    <a:bodyPr/>
                    <a:lstStyle/>
                    <a:p>
                      <a:pPr algn="ctr" fontAlgn="ctr"/>
                      <a:r>
                        <a:rPr lang="fr-FR" sz="1000" b="1" i="0" u="none" strike="noStrike">
                          <a:solidFill>
                            <a:srgbClr val="000000"/>
                          </a:solidFill>
                          <a:latin typeface="Bookman Old Style"/>
                        </a:rPr>
                        <a:t>Management</a:t>
                      </a:r>
                    </a:p>
                  </a:txBody>
                  <a:tcPr marL="9525" marR="9525" marT="9525"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ctr"/>
                      <a:r>
                        <a:rPr lang="fr-FR" sz="1000" b="1" i="0" u="none" strike="noStrike">
                          <a:solidFill>
                            <a:srgbClr val="000000"/>
                          </a:solidFill>
                          <a:latin typeface="Bookman Old Style"/>
                        </a:rPr>
                        <a:t>2947</a:t>
                      </a:r>
                    </a:p>
                  </a:txBody>
                  <a:tcPr marL="9525" marR="9525" marT="952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000000"/>
                          </a:solidFill>
                          <a:latin typeface="Bookman Old Style"/>
                        </a:rPr>
                        <a:t>2722</a:t>
                      </a:r>
                    </a:p>
                  </a:txBody>
                  <a:tcPr marL="9525" marR="9525" marT="952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000000"/>
                          </a:solidFill>
                          <a:latin typeface="Bookman Old Style"/>
                        </a:rPr>
                        <a:t>201</a:t>
                      </a:r>
                    </a:p>
                  </a:txBody>
                  <a:tcPr marL="9525" marR="9525" marT="9525" marB="0" anchor="ctr">
                    <a:lnL>
                      <a:noFill/>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177166">
                <a:tc>
                  <a:txBody>
                    <a:bodyPr/>
                    <a:lstStyle/>
                    <a:p>
                      <a:pPr algn="ctr" fontAlgn="ctr"/>
                      <a:r>
                        <a:rPr lang="fr-FR" sz="1000" b="1" i="0" u="none" strike="noStrike">
                          <a:solidFill>
                            <a:srgbClr val="000000"/>
                          </a:solidFill>
                          <a:latin typeface="Bookman Old Style"/>
                        </a:rPr>
                        <a:t>Qualité</a:t>
                      </a:r>
                    </a:p>
                  </a:txBody>
                  <a:tcPr marL="9525" marR="9525" marT="9525"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ctr"/>
                      <a:r>
                        <a:rPr lang="fr-FR" sz="1000" b="1" i="0" u="none" strike="noStrike">
                          <a:solidFill>
                            <a:srgbClr val="000000"/>
                          </a:solidFill>
                          <a:latin typeface="Bookman Old Style"/>
                        </a:rPr>
                        <a:t>1649</a:t>
                      </a:r>
                    </a:p>
                  </a:txBody>
                  <a:tcPr marL="9525" marR="9525" marT="952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000000"/>
                          </a:solidFill>
                          <a:latin typeface="Bookman Old Style"/>
                        </a:rPr>
                        <a:t>1828</a:t>
                      </a:r>
                    </a:p>
                  </a:txBody>
                  <a:tcPr marL="9525" marR="9525" marT="952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000000"/>
                          </a:solidFill>
                          <a:latin typeface="Bookman Old Style"/>
                        </a:rPr>
                        <a:t>444</a:t>
                      </a:r>
                    </a:p>
                  </a:txBody>
                  <a:tcPr marL="9525" marR="9525" marT="9525" marB="0" anchor="ctr">
                    <a:lnL>
                      <a:noFill/>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177166">
                <a:tc>
                  <a:txBody>
                    <a:bodyPr/>
                    <a:lstStyle/>
                    <a:p>
                      <a:pPr algn="ctr" fontAlgn="ctr"/>
                      <a:r>
                        <a:rPr lang="fr-FR" sz="1000" b="1" i="0" u="none" strike="noStrike">
                          <a:solidFill>
                            <a:srgbClr val="000000"/>
                          </a:solidFill>
                          <a:latin typeface="Bookman Old Style"/>
                        </a:rPr>
                        <a:t>Sécurité - hygiène</a:t>
                      </a:r>
                    </a:p>
                  </a:txBody>
                  <a:tcPr marL="9525" marR="9525" marT="9525"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ctr"/>
                      <a:r>
                        <a:rPr lang="fr-FR" sz="1000" b="1" i="0" u="none" strike="noStrike">
                          <a:solidFill>
                            <a:srgbClr val="000000"/>
                          </a:solidFill>
                          <a:latin typeface="Bookman Old Style"/>
                        </a:rPr>
                        <a:t>720</a:t>
                      </a:r>
                    </a:p>
                  </a:txBody>
                  <a:tcPr marL="9525" marR="9525" marT="952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000000"/>
                          </a:solidFill>
                          <a:latin typeface="Bookman Old Style"/>
                        </a:rPr>
                        <a:t>2405</a:t>
                      </a:r>
                    </a:p>
                  </a:txBody>
                  <a:tcPr marL="9525" marR="9525" marT="952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000000"/>
                          </a:solidFill>
                          <a:latin typeface="Bookman Old Style"/>
                        </a:rPr>
                        <a:t>3502</a:t>
                      </a:r>
                    </a:p>
                  </a:txBody>
                  <a:tcPr marL="9525" marR="9525" marT="9525" marB="0" anchor="ctr">
                    <a:lnL>
                      <a:noFill/>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241590">
                <a:tc>
                  <a:txBody>
                    <a:bodyPr/>
                    <a:lstStyle/>
                    <a:p>
                      <a:pPr algn="ctr" fontAlgn="ctr"/>
                      <a:r>
                        <a:rPr lang="fr-FR" sz="1000" b="1" i="0" u="none" strike="noStrike">
                          <a:solidFill>
                            <a:srgbClr val="000000"/>
                          </a:solidFill>
                          <a:latin typeface="Bookman Old Style"/>
                        </a:rPr>
                        <a:t>Technique</a:t>
                      </a:r>
                    </a:p>
                  </a:txBody>
                  <a:tcPr marL="9525" marR="9525" marT="9525"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ctr"/>
                      <a:r>
                        <a:rPr lang="fr-FR" sz="1000" b="1" i="0" u="none" strike="noStrike">
                          <a:solidFill>
                            <a:srgbClr val="000000"/>
                          </a:solidFill>
                          <a:latin typeface="Bookman Old Style"/>
                        </a:rPr>
                        <a:t>1123</a:t>
                      </a:r>
                    </a:p>
                  </a:txBody>
                  <a:tcPr marL="9525" marR="9525" marT="9525" marB="0" anchor="ctr">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000000"/>
                          </a:solidFill>
                          <a:latin typeface="Bookman Old Style"/>
                        </a:rPr>
                        <a:t>3384</a:t>
                      </a:r>
                    </a:p>
                  </a:txBody>
                  <a:tcPr marL="9525" marR="9525" marT="9525" marB="0" anchor="ctr">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000000"/>
                          </a:solidFill>
                          <a:latin typeface="Bookman Old Style"/>
                        </a:rPr>
                        <a:t>1930</a:t>
                      </a:r>
                    </a:p>
                  </a:txBody>
                  <a:tcPr marL="9525" marR="9525" marT="9525" marB="0" anchor="ctr">
                    <a:lnL>
                      <a:noFill/>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3733">
                <a:tc>
                  <a:txBody>
                    <a:bodyPr/>
                    <a:lstStyle/>
                    <a:p>
                      <a:pPr algn="ctr" fontAlgn="ctr"/>
                      <a:r>
                        <a:rPr lang="fr-FR" sz="1000" b="1" i="0" u="none" strike="noStrike">
                          <a:solidFill>
                            <a:srgbClr val="000000"/>
                          </a:solidFill>
                          <a:latin typeface="Bookman Old Style"/>
                        </a:rPr>
                        <a:t>Total général</a:t>
                      </a:r>
                    </a:p>
                  </a:txBody>
                  <a:tcPr marL="9525" marR="9525" marT="9525"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00B0F0"/>
                    </a:solidFill>
                  </a:tcPr>
                </a:tc>
                <a:tc>
                  <a:txBody>
                    <a:bodyPr/>
                    <a:lstStyle/>
                    <a:p>
                      <a:pPr algn="ctr" fontAlgn="ctr"/>
                      <a:r>
                        <a:rPr lang="fr-FR" sz="1000" b="1" i="0" u="none" strike="noStrike">
                          <a:solidFill>
                            <a:srgbClr val="000000"/>
                          </a:solidFill>
                          <a:latin typeface="Bookman Old Style"/>
                        </a:rPr>
                        <a:t>10844</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a:txBody>
                    <a:bodyPr/>
                    <a:lstStyle/>
                    <a:p>
                      <a:pPr algn="ctr" fontAlgn="ctr"/>
                      <a:r>
                        <a:rPr lang="fr-FR" sz="1000" b="1" i="0" u="none" strike="noStrike">
                          <a:solidFill>
                            <a:srgbClr val="000000"/>
                          </a:solidFill>
                          <a:latin typeface="Bookman Old Style"/>
                        </a:rPr>
                        <a:t>17169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a:txBody>
                    <a:bodyPr/>
                    <a:lstStyle/>
                    <a:p>
                      <a:pPr algn="ctr" fontAlgn="ctr"/>
                      <a:r>
                        <a:rPr lang="fr-FR" sz="1000" b="1" i="0" u="none" strike="noStrike">
                          <a:solidFill>
                            <a:srgbClr val="000000"/>
                          </a:solidFill>
                          <a:latin typeface="Bookman Old Style"/>
                        </a:rPr>
                        <a:t>7034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r>
              <a:tr h="173733">
                <a:tc>
                  <a:txBody>
                    <a:bodyPr/>
                    <a:lstStyle/>
                    <a:p>
                      <a:pPr algn="l" fontAlgn="b"/>
                      <a:endParaRPr lang="fr-FR" sz="1000" b="0" i="0" u="none" strike="noStrike">
                        <a:solidFill>
                          <a:srgbClr val="000000"/>
                        </a:solidFill>
                        <a:latin typeface="Bookman Old Style"/>
                      </a:endParaRPr>
                    </a:p>
                  </a:txBody>
                  <a:tcPr marL="9525" marR="9525" marT="9525"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l" fontAlgn="b"/>
                      <a:endParaRPr lang="fr-FR" sz="1000" b="0" i="0" u="none" strike="noStrike">
                        <a:solidFill>
                          <a:srgbClr val="000000"/>
                        </a:solidFill>
                        <a:latin typeface="Bookman Old Style"/>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r-FR" sz="1000" b="0" i="0" u="none" strike="noStrike">
                        <a:solidFill>
                          <a:srgbClr val="000000"/>
                        </a:solidFill>
                        <a:latin typeface="Bookman Old Style"/>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fr-FR" sz="1000" b="0" i="0" u="none" strike="noStrike">
                        <a:solidFill>
                          <a:srgbClr val="000000"/>
                        </a:solidFill>
                        <a:latin typeface="Bookman Old Style"/>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r>
              <a:tr h="173733">
                <a:tc>
                  <a:txBody>
                    <a:bodyPr/>
                    <a:lstStyle/>
                    <a:p>
                      <a:pPr algn="l" fontAlgn="b"/>
                      <a:endParaRPr lang="fr-FR" sz="1000" b="0" i="0" u="none" strike="noStrike">
                        <a:solidFill>
                          <a:srgbClr val="000000"/>
                        </a:solidFill>
                        <a:latin typeface="Bookman Old Style"/>
                      </a:endParaRPr>
                    </a:p>
                  </a:txBody>
                  <a:tcPr marL="9525" marR="9525" marT="9525" marB="0" anchor="b">
                    <a:lnL>
                      <a:noFill/>
                    </a:lnL>
                    <a:lnR>
                      <a:noFill/>
                    </a:lnR>
                    <a:lnT>
                      <a:noFill/>
                    </a:lnT>
                    <a:lnB>
                      <a:noFill/>
                    </a:lnB>
                  </a:tcPr>
                </a:tc>
                <a:tc>
                  <a:txBody>
                    <a:bodyPr/>
                    <a:lstStyle/>
                    <a:p>
                      <a:pPr algn="l" fontAlgn="b"/>
                      <a:endParaRPr lang="fr-FR" sz="1000" b="0" i="0" u="none" strike="noStrike">
                        <a:solidFill>
                          <a:srgbClr val="000000"/>
                        </a:solidFill>
                        <a:latin typeface="Bookman Old Style"/>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fr-FR" sz="1000" b="0" i="0" u="none" strike="noStrike">
                          <a:solidFill>
                            <a:srgbClr val="000000"/>
                          </a:solidFill>
                          <a:latin typeface="Bookman Old Style"/>
                        </a:rPr>
                        <a:t>35047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fr-FR" sz="1000" b="0" i="0" u="none" strike="noStrike" dirty="0">
                        <a:solidFill>
                          <a:srgbClr val="000000"/>
                        </a:solidFill>
                        <a:latin typeface="Bookman Old Style"/>
                      </a:endParaRP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nvGraphicFramePr>
        <p:xfrm>
          <a:off x="1547663" y="1419621"/>
          <a:ext cx="5760640" cy="3672424"/>
        </p:xfrm>
        <a:graphic>
          <a:graphicData uri="http://schemas.openxmlformats.org/drawingml/2006/table">
            <a:tbl>
              <a:tblPr/>
              <a:tblGrid>
                <a:gridCol w="3404014"/>
                <a:gridCol w="785542"/>
                <a:gridCol w="785542"/>
                <a:gridCol w="785542"/>
              </a:tblGrid>
              <a:tr h="92029">
                <a:tc>
                  <a:txBody>
                    <a:bodyPr/>
                    <a:lstStyle/>
                    <a:p>
                      <a:pPr algn="l" fontAlgn="b"/>
                      <a:endParaRPr lang="fr-FR" sz="500" b="0" i="0" u="none" strike="noStrike">
                        <a:solidFill>
                          <a:srgbClr val="000000"/>
                        </a:solidFill>
                        <a:latin typeface="Bookman Old Style"/>
                      </a:endParaRPr>
                    </a:p>
                  </a:txBody>
                  <a:tcPr marL="4850" marR="4850" marT="4850" marB="0" anchor="b">
                    <a:lnL>
                      <a:noFill/>
                    </a:lnL>
                    <a:lnR>
                      <a:noFill/>
                    </a:lnR>
                    <a:lnT>
                      <a:noFill/>
                    </a:lnT>
                    <a:lnB w="6350" cap="flat" cmpd="sng" algn="ctr">
                      <a:solidFill>
                        <a:srgbClr val="000000"/>
                      </a:solidFill>
                      <a:prstDash val="solid"/>
                      <a:round/>
                      <a:headEnd type="none" w="med" len="med"/>
                      <a:tailEnd type="none" w="med" len="med"/>
                    </a:lnB>
                  </a:tcPr>
                </a:tc>
                <a:tc gridSpan="3">
                  <a:txBody>
                    <a:bodyPr/>
                    <a:lstStyle/>
                    <a:p>
                      <a:pPr algn="ctr" fontAlgn="b"/>
                      <a:r>
                        <a:rPr lang="fr-FR" sz="500" b="0" i="0" u="none" strike="noStrike">
                          <a:solidFill>
                            <a:srgbClr val="000000"/>
                          </a:solidFill>
                          <a:latin typeface="Bookman Old Style"/>
                        </a:rPr>
                        <a:t>Total </a:t>
                      </a:r>
                    </a:p>
                  </a:txBody>
                  <a:tcPr marL="4850" marR="4850" marT="4850" marB="0" anchor="b">
                    <a:lnL>
                      <a:noFill/>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hMerge="1">
                  <a:txBody>
                    <a:bodyPr/>
                    <a:lstStyle/>
                    <a:p>
                      <a:endParaRPr lang="fr-FR"/>
                    </a:p>
                  </a:txBody>
                  <a:tcPr/>
                </a:tc>
                <a:tc hMerge="1">
                  <a:txBody>
                    <a:bodyPr/>
                    <a:lstStyle/>
                    <a:p>
                      <a:endParaRPr lang="fr-FR"/>
                    </a:p>
                  </a:txBody>
                  <a:tcPr/>
                </a:tc>
              </a:tr>
              <a:tr h="92029">
                <a:tc>
                  <a:txBody>
                    <a:bodyPr/>
                    <a:lstStyle/>
                    <a:p>
                      <a:pPr algn="l" fontAlgn="b"/>
                      <a:r>
                        <a:rPr lang="fr-FR" sz="500" b="0" i="0" u="none" strike="noStrike">
                          <a:solidFill>
                            <a:srgbClr val="000000"/>
                          </a:solidFill>
                          <a:latin typeface="Bookman Old Style"/>
                        </a:rPr>
                        <a:t>Domaine sous domaine </a:t>
                      </a:r>
                    </a:p>
                  </a:txBody>
                  <a:tcPr marL="4850" marR="4850" marT="485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fr-FR" sz="500" b="0" i="0" u="none" strike="noStrike">
                          <a:solidFill>
                            <a:srgbClr val="000000"/>
                          </a:solidFill>
                          <a:latin typeface="Bookman Old Style"/>
                        </a:rPr>
                        <a:t>cadres</a:t>
                      </a:r>
                    </a:p>
                  </a:txBody>
                  <a:tcPr marL="4850" marR="4850" marT="485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2D69A"/>
                    </a:solidFill>
                  </a:tcPr>
                </a:tc>
                <a:tc>
                  <a:txBody>
                    <a:bodyPr/>
                    <a:lstStyle/>
                    <a:p>
                      <a:pPr algn="ctr" fontAlgn="b"/>
                      <a:r>
                        <a:rPr lang="fr-FR" sz="500" b="0" i="0" u="none" strike="noStrike">
                          <a:solidFill>
                            <a:srgbClr val="000000"/>
                          </a:solidFill>
                          <a:latin typeface="Bookman Old Style"/>
                        </a:rPr>
                        <a:t>employes</a:t>
                      </a:r>
                    </a:p>
                  </a:txBody>
                  <a:tcPr marL="4850" marR="4850" marT="48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2D69A"/>
                    </a:solidFill>
                  </a:tcPr>
                </a:tc>
                <a:tc>
                  <a:txBody>
                    <a:bodyPr/>
                    <a:lstStyle/>
                    <a:p>
                      <a:pPr algn="ctr" fontAlgn="b"/>
                      <a:r>
                        <a:rPr lang="fr-FR" sz="500" b="0" i="0" u="none" strike="noStrike">
                          <a:solidFill>
                            <a:srgbClr val="000000"/>
                          </a:solidFill>
                          <a:latin typeface="Bookman Old Style"/>
                        </a:rPr>
                        <a:t>ouvriers</a:t>
                      </a:r>
                    </a:p>
                  </a:txBody>
                  <a:tcPr marL="4850" marR="4850" marT="485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2D69A"/>
                    </a:solidFill>
                  </a:tcPr>
                </a:tc>
              </a:tr>
              <a:tr h="92029">
                <a:tc>
                  <a:txBody>
                    <a:bodyPr/>
                    <a:lstStyle/>
                    <a:p>
                      <a:pPr algn="ctr" fontAlgn="ctr"/>
                      <a:r>
                        <a:rPr lang="fr-FR" sz="500" b="1" i="0" u="none" strike="noStrike">
                          <a:solidFill>
                            <a:srgbClr val="000000"/>
                          </a:solidFill>
                          <a:latin typeface="Bookman Old Style"/>
                        </a:rPr>
                        <a:t>Affaires juridiques</a:t>
                      </a:r>
                    </a:p>
                  </a:txBody>
                  <a:tcPr marL="4850" marR="4850" marT="4850" marB="0" anchor="ctr">
                    <a:lnL>
                      <a:noFill/>
                    </a:lnL>
                    <a:lnR>
                      <a:noFill/>
                    </a:lnR>
                    <a:lnT w="6350" cap="flat" cmpd="sng" algn="ctr">
                      <a:solidFill>
                        <a:srgbClr val="000000"/>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ctr"/>
                      <a:r>
                        <a:rPr lang="fr-FR" sz="500" b="1" i="0" u="none" strike="noStrike">
                          <a:solidFill>
                            <a:srgbClr val="000000"/>
                          </a:solidFill>
                          <a:latin typeface="Bookman Old Style"/>
                        </a:rPr>
                        <a:t>87</a:t>
                      </a:r>
                    </a:p>
                  </a:txBody>
                  <a:tcPr marL="4850" marR="4850" marT="4850" marB="0" anchor="ctr">
                    <a:lnL>
                      <a:noFill/>
                    </a:lnL>
                    <a:lnR>
                      <a:noFill/>
                    </a:lnR>
                    <a:lnT w="25400" cap="flat" cmpd="dbl" algn="ctr">
                      <a:solidFill>
                        <a:srgbClr val="000000"/>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ctr"/>
                      <a:r>
                        <a:rPr lang="fr-FR" sz="500" b="1" i="0" u="none" strike="noStrike">
                          <a:solidFill>
                            <a:srgbClr val="000000"/>
                          </a:solidFill>
                          <a:latin typeface="Bookman Old Style"/>
                        </a:rPr>
                        <a:t>23</a:t>
                      </a:r>
                    </a:p>
                  </a:txBody>
                  <a:tcPr marL="4850" marR="4850" marT="4850" marB="0" anchor="ctr">
                    <a:lnL>
                      <a:noFill/>
                    </a:lnL>
                    <a:lnR>
                      <a:noFill/>
                    </a:lnR>
                    <a:lnT w="25400" cap="flat" cmpd="dbl" algn="ctr">
                      <a:solidFill>
                        <a:srgbClr val="000000"/>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ctr"/>
                      <a:r>
                        <a:rPr lang="fr-FR" sz="500" b="1" i="0" u="none" strike="noStrike">
                          <a:solidFill>
                            <a:srgbClr val="000000"/>
                          </a:solidFill>
                          <a:latin typeface="Bookman Old Style"/>
                        </a:rPr>
                        <a:t>1</a:t>
                      </a:r>
                    </a:p>
                  </a:txBody>
                  <a:tcPr marL="4850" marR="4850" marT="4850" marB="0" anchor="ctr">
                    <a:lnL>
                      <a:noFill/>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87648">
                <a:tc>
                  <a:txBody>
                    <a:bodyPr/>
                    <a:lstStyle/>
                    <a:p>
                      <a:pPr algn="l" fontAlgn="b"/>
                      <a:r>
                        <a:rPr lang="fr-FR" sz="500" b="0" i="0" u="none" strike="noStrike">
                          <a:solidFill>
                            <a:srgbClr val="000000"/>
                          </a:solidFill>
                          <a:latin typeface="Bookman Old Style"/>
                        </a:rPr>
                        <a:t>Achats publics, marchés publics et contrats</a:t>
                      </a:r>
                    </a:p>
                  </a:txBody>
                  <a:tcPr marL="4850" marR="4850" marT="4850"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ctr" fontAlgn="b"/>
                      <a:r>
                        <a:rPr lang="fr-FR" sz="500" b="0" i="0" u="none" strike="noStrike">
                          <a:solidFill>
                            <a:srgbClr val="000000"/>
                          </a:solidFill>
                          <a:latin typeface="Bookman Old Style"/>
                        </a:rPr>
                        <a:t>35</a:t>
                      </a:r>
                    </a:p>
                  </a:txBody>
                  <a:tcPr marL="4850" marR="4850" marT="4850"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ctr" fontAlgn="b"/>
                      <a:r>
                        <a:rPr lang="fr-FR" sz="500" b="0" i="0" u="none" strike="noStrike">
                          <a:solidFill>
                            <a:srgbClr val="000000"/>
                          </a:solidFill>
                          <a:latin typeface="Bookman Old Style"/>
                        </a:rPr>
                        <a:t>4</a:t>
                      </a:r>
                    </a:p>
                  </a:txBody>
                  <a:tcPr marL="4850" marR="4850" marT="4850"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ctr" fontAlgn="b"/>
                      <a:r>
                        <a:rPr lang="fr-FR" sz="500" b="0" i="0" u="none" strike="noStrike">
                          <a:solidFill>
                            <a:srgbClr val="000000"/>
                          </a:solidFill>
                          <a:latin typeface="Bookman Old Style"/>
                        </a:rPr>
                        <a:t>0</a:t>
                      </a:r>
                    </a:p>
                  </a:txBody>
                  <a:tcPr marL="4850" marR="4850" marT="4850" marB="0" anchor="b">
                    <a:lnL>
                      <a:noFill/>
                    </a:lnL>
                    <a:lnR w="25400" cap="flat" cmpd="dbl"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a:noFill/>
                    </a:lnB>
                  </a:tcPr>
                </a:tc>
              </a:tr>
              <a:tr h="87648">
                <a:tc>
                  <a:txBody>
                    <a:bodyPr/>
                    <a:lstStyle/>
                    <a:p>
                      <a:pPr algn="l" fontAlgn="b"/>
                      <a:r>
                        <a:rPr lang="fr-FR" sz="500" b="0" i="0" u="none" strike="noStrike">
                          <a:solidFill>
                            <a:srgbClr val="000000"/>
                          </a:solidFill>
                          <a:latin typeface="Bookman Old Style"/>
                        </a:rPr>
                        <a:t>Approche générale du droit</a:t>
                      </a:r>
                    </a:p>
                  </a:txBody>
                  <a:tcPr marL="4850" marR="4850" marT="4850" marB="0" anchor="b">
                    <a:lnL>
                      <a:noFill/>
                    </a:lnL>
                    <a:lnR>
                      <a:noFill/>
                    </a:lnR>
                    <a:lnT>
                      <a:noFill/>
                    </a:lnT>
                    <a:lnB>
                      <a:noFill/>
                    </a:lnB>
                  </a:tcPr>
                </a:tc>
                <a:tc>
                  <a:txBody>
                    <a:bodyPr/>
                    <a:lstStyle/>
                    <a:p>
                      <a:pPr algn="ctr" fontAlgn="b"/>
                      <a:r>
                        <a:rPr lang="fr-FR" sz="500" b="0" i="0" u="none" strike="noStrike">
                          <a:solidFill>
                            <a:srgbClr val="000000"/>
                          </a:solidFill>
                          <a:latin typeface="Bookman Old Style"/>
                        </a:rPr>
                        <a:t>34</a:t>
                      </a:r>
                    </a:p>
                  </a:txBody>
                  <a:tcPr marL="4850" marR="4850" marT="4850" marB="0" anchor="b">
                    <a:lnL>
                      <a:noFill/>
                    </a:lnL>
                    <a:lnR>
                      <a:noFill/>
                    </a:lnR>
                    <a:lnT>
                      <a:noFill/>
                    </a:lnT>
                    <a:lnB>
                      <a:noFill/>
                    </a:lnB>
                  </a:tcPr>
                </a:tc>
                <a:tc>
                  <a:txBody>
                    <a:bodyPr/>
                    <a:lstStyle/>
                    <a:p>
                      <a:pPr algn="ctr" fontAlgn="b"/>
                      <a:r>
                        <a:rPr lang="fr-FR" sz="500" b="0" i="0" u="none" strike="noStrike">
                          <a:solidFill>
                            <a:srgbClr val="000000"/>
                          </a:solidFill>
                          <a:latin typeface="Bookman Old Style"/>
                        </a:rPr>
                        <a:t>12</a:t>
                      </a:r>
                    </a:p>
                  </a:txBody>
                  <a:tcPr marL="4850" marR="4850" marT="4850" marB="0" anchor="b">
                    <a:lnL>
                      <a:noFill/>
                    </a:lnL>
                    <a:lnR>
                      <a:noFill/>
                    </a:lnR>
                    <a:lnT>
                      <a:noFill/>
                    </a:lnT>
                    <a:lnB>
                      <a:noFill/>
                    </a:lnB>
                  </a:tcPr>
                </a:tc>
                <a:tc>
                  <a:txBody>
                    <a:bodyPr/>
                    <a:lstStyle/>
                    <a:p>
                      <a:pPr algn="ctr" fontAlgn="b"/>
                      <a:r>
                        <a:rPr lang="fr-FR" sz="500" b="0" i="0" u="none" strike="noStrike">
                          <a:solidFill>
                            <a:srgbClr val="000000"/>
                          </a:solidFill>
                          <a:latin typeface="Bookman Old Style"/>
                        </a:rPr>
                        <a:t>1</a:t>
                      </a:r>
                    </a:p>
                  </a:txBody>
                  <a:tcPr marL="4850" marR="4850" marT="4850" marB="0" anchor="b">
                    <a:lnL>
                      <a:noFill/>
                    </a:lnL>
                    <a:lnR w="25400" cap="flat" cmpd="dbl" algn="ctr">
                      <a:solidFill>
                        <a:srgbClr val="000000"/>
                      </a:solidFill>
                      <a:prstDash val="solid"/>
                      <a:round/>
                      <a:headEnd type="none" w="med" len="med"/>
                      <a:tailEnd type="none" w="med" len="med"/>
                    </a:lnR>
                    <a:lnT>
                      <a:noFill/>
                    </a:lnT>
                    <a:lnB>
                      <a:noFill/>
                    </a:lnB>
                  </a:tcPr>
                </a:tc>
              </a:tr>
              <a:tr h="87648">
                <a:tc>
                  <a:txBody>
                    <a:bodyPr/>
                    <a:lstStyle/>
                    <a:p>
                      <a:pPr algn="l" fontAlgn="b"/>
                      <a:r>
                        <a:rPr lang="fr-FR" sz="500" b="0" i="0" u="none" strike="noStrike">
                          <a:solidFill>
                            <a:srgbClr val="000000"/>
                          </a:solidFill>
                          <a:latin typeface="Bookman Old Style"/>
                        </a:rPr>
                        <a:t>Assurances</a:t>
                      </a:r>
                    </a:p>
                  </a:txBody>
                  <a:tcPr marL="4850" marR="4850" marT="4850" marB="0" anchor="b">
                    <a:lnL>
                      <a:noFill/>
                    </a:lnL>
                    <a:lnR>
                      <a:noFill/>
                    </a:lnR>
                    <a:lnT>
                      <a:noFill/>
                    </a:lnT>
                    <a:lnB>
                      <a:noFill/>
                    </a:lnB>
                  </a:tcPr>
                </a:tc>
                <a:tc>
                  <a:txBody>
                    <a:bodyPr/>
                    <a:lstStyle/>
                    <a:p>
                      <a:pPr algn="ctr" fontAlgn="b"/>
                      <a:r>
                        <a:rPr lang="fr-FR" sz="500" b="0" i="0" u="none" strike="noStrike">
                          <a:solidFill>
                            <a:srgbClr val="000000"/>
                          </a:solidFill>
                          <a:latin typeface="Bookman Old Style"/>
                        </a:rPr>
                        <a:t>11</a:t>
                      </a:r>
                    </a:p>
                  </a:txBody>
                  <a:tcPr marL="4850" marR="4850" marT="4850" marB="0" anchor="b">
                    <a:lnL>
                      <a:noFill/>
                    </a:lnL>
                    <a:lnR>
                      <a:noFill/>
                    </a:lnR>
                    <a:lnT>
                      <a:noFill/>
                    </a:lnT>
                    <a:lnB>
                      <a:noFill/>
                    </a:lnB>
                  </a:tcPr>
                </a:tc>
                <a:tc>
                  <a:txBody>
                    <a:bodyPr/>
                    <a:lstStyle/>
                    <a:p>
                      <a:pPr algn="ctr" fontAlgn="b"/>
                      <a:r>
                        <a:rPr lang="fr-FR" sz="500" b="0" i="0" u="none" strike="noStrike">
                          <a:solidFill>
                            <a:srgbClr val="000000"/>
                          </a:solidFill>
                          <a:latin typeface="Bookman Old Style"/>
                        </a:rPr>
                        <a:t>5</a:t>
                      </a:r>
                    </a:p>
                  </a:txBody>
                  <a:tcPr marL="4850" marR="4850" marT="4850" marB="0" anchor="b">
                    <a:lnL>
                      <a:noFill/>
                    </a:lnL>
                    <a:lnR>
                      <a:noFill/>
                    </a:lnR>
                    <a:lnT>
                      <a:noFill/>
                    </a:lnT>
                    <a:lnB>
                      <a:noFill/>
                    </a:lnB>
                  </a:tcPr>
                </a:tc>
                <a:tc>
                  <a:txBody>
                    <a:bodyPr/>
                    <a:lstStyle/>
                    <a:p>
                      <a:pPr algn="ctr" fontAlgn="b"/>
                      <a:r>
                        <a:rPr lang="fr-FR" sz="500" b="0" i="0" u="none" strike="noStrike">
                          <a:solidFill>
                            <a:srgbClr val="000000"/>
                          </a:solidFill>
                          <a:latin typeface="Bookman Old Style"/>
                        </a:rPr>
                        <a:t>0</a:t>
                      </a:r>
                    </a:p>
                  </a:txBody>
                  <a:tcPr marL="4850" marR="4850" marT="4850" marB="0" anchor="b">
                    <a:lnL>
                      <a:noFill/>
                    </a:lnL>
                    <a:lnR w="25400" cap="flat" cmpd="dbl" algn="ctr">
                      <a:solidFill>
                        <a:srgbClr val="000000"/>
                      </a:solidFill>
                      <a:prstDash val="solid"/>
                      <a:round/>
                      <a:headEnd type="none" w="med" len="med"/>
                      <a:tailEnd type="none" w="med" len="med"/>
                    </a:lnR>
                    <a:lnT>
                      <a:noFill/>
                    </a:lnT>
                    <a:lnB>
                      <a:noFill/>
                    </a:lnB>
                  </a:tcPr>
                </a:tc>
              </a:tr>
              <a:tr h="92029">
                <a:tc>
                  <a:txBody>
                    <a:bodyPr/>
                    <a:lstStyle/>
                    <a:p>
                      <a:pPr algn="l" fontAlgn="b"/>
                      <a:r>
                        <a:rPr lang="fr-FR" sz="500" b="0" i="0" u="none" strike="noStrike">
                          <a:solidFill>
                            <a:srgbClr val="000000"/>
                          </a:solidFill>
                          <a:latin typeface="Bookman Old Style"/>
                        </a:rPr>
                        <a:t>Prévention juridique et contentieuse</a:t>
                      </a:r>
                    </a:p>
                  </a:txBody>
                  <a:tcPr marL="4850" marR="4850" marT="4850" marB="0" anchor="b">
                    <a:lnL>
                      <a:noFill/>
                    </a:lnL>
                    <a:lnR>
                      <a:noFill/>
                    </a:lnR>
                    <a:lnT>
                      <a:noFill/>
                    </a:lnT>
                    <a:lnB>
                      <a:noFill/>
                    </a:lnB>
                  </a:tcPr>
                </a:tc>
                <a:tc>
                  <a:txBody>
                    <a:bodyPr/>
                    <a:lstStyle/>
                    <a:p>
                      <a:pPr algn="ctr" fontAlgn="b"/>
                      <a:r>
                        <a:rPr lang="fr-FR" sz="500" b="0" i="0" u="none" strike="noStrike">
                          <a:solidFill>
                            <a:srgbClr val="000000"/>
                          </a:solidFill>
                          <a:latin typeface="Bookman Old Style"/>
                        </a:rPr>
                        <a:t>7</a:t>
                      </a:r>
                    </a:p>
                  </a:txBody>
                  <a:tcPr marL="4850" marR="4850" marT="4850"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b"/>
                      <a:r>
                        <a:rPr lang="fr-FR" sz="500" b="0" i="0" u="none" strike="noStrike">
                          <a:solidFill>
                            <a:srgbClr val="000000"/>
                          </a:solidFill>
                          <a:latin typeface="Bookman Old Style"/>
                        </a:rPr>
                        <a:t>2</a:t>
                      </a:r>
                    </a:p>
                  </a:txBody>
                  <a:tcPr marL="4850" marR="4850" marT="4850"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b"/>
                      <a:r>
                        <a:rPr lang="fr-FR" sz="500" b="0" i="0" u="none" strike="noStrike">
                          <a:solidFill>
                            <a:srgbClr val="000000"/>
                          </a:solidFill>
                          <a:latin typeface="Bookman Old Style"/>
                        </a:rPr>
                        <a:t>0</a:t>
                      </a:r>
                    </a:p>
                  </a:txBody>
                  <a:tcPr marL="4850" marR="4850" marT="4850" marB="0" anchor="b">
                    <a:lnL>
                      <a:noFill/>
                    </a:lnL>
                    <a:lnR w="25400" cap="flat" cmpd="dbl"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tcPr>
                </a:tc>
              </a:tr>
              <a:tr h="92029">
                <a:tc>
                  <a:txBody>
                    <a:bodyPr/>
                    <a:lstStyle/>
                    <a:p>
                      <a:pPr algn="ctr" fontAlgn="ctr"/>
                      <a:r>
                        <a:rPr lang="fr-FR" sz="500" b="1" i="0" u="none" strike="noStrike">
                          <a:solidFill>
                            <a:srgbClr val="000000"/>
                          </a:solidFill>
                          <a:latin typeface="Bookman Old Style"/>
                        </a:rPr>
                        <a:t>Alphabétisation fonctionnelle</a:t>
                      </a:r>
                    </a:p>
                  </a:txBody>
                  <a:tcPr marL="4850" marR="4850" marT="4850" marB="0" anchor="ctr">
                    <a:lnL>
                      <a:noFill/>
                    </a:lnL>
                    <a:lnR>
                      <a:noFill/>
                    </a:lnR>
                    <a:lnT>
                      <a:noFill/>
                    </a:lnT>
                    <a:lnB w="6350" cap="flat" cmpd="sng" algn="ctr">
                      <a:solidFill>
                        <a:srgbClr val="95B3D7"/>
                      </a:solidFill>
                      <a:prstDash val="solid"/>
                      <a:round/>
                      <a:headEnd type="none" w="med" len="med"/>
                      <a:tailEnd type="none" w="med" len="med"/>
                    </a:lnB>
                  </a:tcPr>
                </a:tc>
                <a:tc>
                  <a:txBody>
                    <a:bodyPr/>
                    <a:lstStyle/>
                    <a:p>
                      <a:pPr algn="ctr" fontAlgn="ctr"/>
                      <a:r>
                        <a:rPr lang="fr-FR" sz="500" b="1" i="0" u="none" strike="noStrike">
                          <a:solidFill>
                            <a:srgbClr val="000000"/>
                          </a:solidFill>
                          <a:latin typeface="Bookman Old Style"/>
                        </a:rPr>
                        <a:t>0</a:t>
                      </a:r>
                    </a:p>
                  </a:txBody>
                  <a:tcPr marL="4850" marR="4850" marT="4850" marB="0" anchor="ctr">
                    <a:lnL>
                      <a:noFill/>
                    </a:lnL>
                    <a:lnR>
                      <a:noFill/>
                    </a:lnR>
                    <a:lnT w="25400" cap="flat" cmpd="dbl" algn="ctr">
                      <a:solidFill>
                        <a:srgbClr val="000000"/>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ctr"/>
                      <a:r>
                        <a:rPr lang="fr-FR" sz="500" b="1" i="0" u="none" strike="noStrike">
                          <a:solidFill>
                            <a:srgbClr val="000000"/>
                          </a:solidFill>
                          <a:latin typeface="Bookman Old Style"/>
                        </a:rPr>
                        <a:t>4</a:t>
                      </a:r>
                    </a:p>
                  </a:txBody>
                  <a:tcPr marL="4850" marR="4850" marT="4850" marB="0" anchor="ctr">
                    <a:lnL>
                      <a:noFill/>
                    </a:lnL>
                    <a:lnR>
                      <a:noFill/>
                    </a:lnR>
                    <a:lnT w="25400" cap="flat" cmpd="dbl" algn="ctr">
                      <a:solidFill>
                        <a:srgbClr val="000000"/>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ctr"/>
                      <a:r>
                        <a:rPr lang="fr-FR" sz="500" b="1" i="0" u="none" strike="noStrike">
                          <a:solidFill>
                            <a:srgbClr val="000000"/>
                          </a:solidFill>
                          <a:latin typeface="Bookman Old Style"/>
                        </a:rPr>
                        <a:t>51</a:t>
                      </a:r>
                    </a:p>
                  </a:txBody>
                  <a:tcPr marL="4850" marR="4850" marT="4850" marB="0" anchor="ctr">
                    <a:lnL>
                      <a:noFill/>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92029">
                <a:tc>
                  <a:txBody>
                    <a:bodyPr/>
                    <a:lstStyle/>
                    <a:p>
                      <a:pPr algn="l" fontAlgn="b"/>
                      <a:r>
                        <a:rPr lang="fr-FR" sz="500" b="0" i="0" u="none" strike="noStrike">
                          <a:solidFill>
                            <a:srgbClr val="000000"/>
                          </a:solidFill>
                          <a:latin typeface="Bookman Old Style"/>
                        </a:rPr>
                        <a:t>Alphabétisation fonctionnelle</a:t>
                      </a:r>
                    </a:p>
                  </a:txBody>
                  <a:tcPr marL="4850" marR="4850" marT="4850"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ctr" fontAlgn="b"/>
                      <a:r>
                        <a:rPr lang="fr-FR" sz="500" b="0" i="0" u="none" strike="noStrike">
                          <a:solidFill>
                            <a:srgbClr val="000000"/>
                          </a:solidFill>
                          <a:latin typeface="Bookman Old Style"/>
                        </a:rPr>
                        <a:t>0</a:t>
                      </a:r>
                    </a:p>
                  </a:txBody>
                  <a:tcPr marL="4850" marR="4850" marT="4850" marB="0" anchor="b">
                    <a:lnL>
                      <a:noFill/>
                    </a:lnL>
                    <a:lnR>
                      <a:noFill/>
                    </a:lnR>
                    <a:lnT w="6350" cap="flat" cmpd="sng" algn="ctr">
                      <a:solidFill>
                        <a:srgbClr val="95B3D7"/>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fr-FR" sz="500" b="0" i="0" u="none" strike="noStrike">
                          <a:solidFill>
                            <a:srgbClr val="000000"/>
                          </a:solidFill>
                          <a:latin typeface="Bookman Old Style"/>
                        </a:rPr>
                        <a:t>4</a:t>
                      </a:r>
                    </a:p>
                  </a:txBody>
                  <a:tcPr marL="4850" marR="4850" marT="4850" marB="0" anchor="b">
                    <a:lnL>
                      <a:noFill/>
                    </a:lnL>
                    <a:lnR>
                      <a:noFill/>
                    </a:lnR>
                    <a:lnT w="6350" cap="flat" cmpd="sng" algn="ctr">
                      <a:solidFill>
                        <a:srgbClr val="95B3D7"/>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fr-FR" sz="500" b="0" i="0" u="none" strike="noStrike">
                          <a:solidFill>
                            <a:srgbClr val="000000"/>
                          </a:solidFill>
                          <a:latin typeface="Bookman Old Style"/>
                        </a:rPr>
                        <a:t>51</a:t>
                      </a:r>
                    </a:p>
                  </a:txBody>
                  <a:tcPr marL="4850" marR="4850" marT="4850" marB="0" anchor="b">
                    <a:lnL>
                      <a:noFill/>
                    </a:lnL>
                    <a:lnR w="25400" cap="flat" cmpd="dbl"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92029">
                <a:tc>
                  <a:txBody>
                    <a:bodyPr/>
                    <a:lstStyle/>
                    <a:p>
                      <a:pPr algn="ctr" fontAlgn="ctr"/>
                      <a:r>
                        <a:rPr lang="fr-FR" sz="500" b="1" i="0" u="none" strike="noStrike">
                          <a:solidFill>
                            <a:srgbClr val="000000"/>
                          </a:solidFill>
                          <a:latin typeface="Bookman Old Style"/>
                        </a:rPr>
                        <a:t>Commerce et marketing</a:t>
                      </a:r>
                    </a:p>
                  </a:txBody>
                  <a:tcPr marL="4850" marR="4850" marT="4850" marB="0" anchor="ctr">
                    <a:lnL>
                      <a:noFill/>
                    </a:lnL>
                    <a:lnR>
                      <a:noFill/>
                    </a:lnR>
                    <a:lnT>
                      <a:noFill/>
                    </a:lnT>
                    <a:lnB w="6350" cap="flat" cmpd="sng" algn="ctr">
                      <a:solidFill>
                        <a:srgbClr val="95B3D7"/>
                      </a:solidFill>
                      <a:prstDash val="solid"/>
                      <a:round/>
                      <a:headEnd type="none" w="med" len="med"/>
                      <a:tailEnd type="none" w="med" len="med"/>
                    </a:lnB>
                  </a:tcPr>
                </a:tc>
                <a:tc>
                  <a:txBody>
                    <a:bodyPr/>
                    <a:lstStyle/>
                    <a:p>
                      <a:pPr algn="ctr" fontAlgn="ctr"/>
                      <a:r>
                        <a:rPr lang="fr-FR" sz="500" b="1" i="0" u="none" strike="noStrike">
                          <a:solidFill>
                            <a:srgbClr val="000000"/>
                          </a:solidFill>
                          <a:latin typeface="Bookman Old Style"/>
                        </a:rPr>
                        <a:t>716</a:t>
                      </a:r>
                    </a:p>
                  </a:txBody>
                  <a:tcPr marL="4850" marR="4850" marT="4850" marB="0" anchor="ctr">
                    <a:lnL>
                      <a:noFill/>
                    </a:lnL>
                    <a:lnR>
                      <a:noFill/>
                    </a:lnR>
                    <a:lnT w="25400" cap="flat" cmpd="dbl" algn="ctr">
                      <a:solidFill>
                        <a:srgbClr val="000000"/>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ctr"/>
                      <a:r>
                        <a:rPr lang="fr-FR" sz="500" b="1" i="0" u="none" strike="noStrike">
                          <a:solidFill>
                            <a:srgbClr val="000000"/>
                          </a:solidFill>
                          <a:latin typeface="Bookman Old Style"/>
                        </a:rPr>
                        <a:t>2088</a:t>
                      </a:r>
                    </a:p>
                  </a:txBody>
                  <a:tcPr marL="4850" marR="4850" marT="4850" marB="0" anchor="ctr">
                    <a:lnL>
                      <a:noFill/>
                    </a:lnL>
                    <a:lnR>
                      <a:noFill/>
                    </a:lnR>
                    <a:lnT w="25400" cap="flat" cmpd="dbl" algn="ctr">
                      <a:solidFill>
                        <a:srgbClr val="000000"/>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ctr"/>
                      <a:r>
                        <a:rPr lang="fr-FR" sz="500" b="1" i="0" u="none" strike="noStrike">
                          <a:solidFill>
                            <a:srgbClr val="000000"/>
                          </a:solidFill>
                          <a:latin typeface="Bookman Old Style"/>
                        </a:rPr>
                        <a:t>45</a:t>
                      </a:r>
                    </a:p>
                  </a:txBody>
                  <a:tcPr marL="4850" marR="4850" marT="4850" marB="0" anchor="ctr">
                    <a:lnL>
                      <a:noFill/>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87648">
                <a:tc>
                  <a:txBody>
                    <a:bodyPr/>
                    <a:lstStyle/>
                    <a:p>
                      <a:pPr algn="l" fontAlgn="b"/>
                      <a:r>
                        <a:rPr lang="fr-FR" sz="500" b="0" i="0" u="none" strike="noStrike">
                          <a:solidFill>
                            <a:srgbClr val="000000"/>
                          </a:solidFill>
                          <a:latin typeface="Bookman Old Style"/>
                        </a:rPr>
                        <a:t>Approche générale du commerce et du marketing</a:t>
                      </a:r>
                    </a:p>
                  </a:txBody>
                  <a:tcPr marL="4850" marR="4850" marT="4850"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ctr" fontAlgn="b"/>
                      <a:r>
                        <a:rPr lang="fr-FR" sz="500" b="0" i="0" u="none" strike="noStrike">
                          <a:solidFill>
                            <a:srgbClr val="000000"/>
                          </a:solidFill>
                          <a:latin typeface="Bookman Old Style"/>
                        </a:rPr>
                        <a:t>391</a:t>
                      </a:r>
                    </a:p>
                  </a:txBody>
                  <a:tcPr marL="4850" marR="4850" marT="4850"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ctr" fontAlgn="b"/>
                      <a:r>
                        <a:rPr lang="fr-FR" sz="500" b="0" i="0" u="none" strike="noStrike">
                          <a:solidFill>
                            <a:srgbClr val="000000"/>
                          </a:solidFill>
                          <a:latin typeface="Bookman Old Style"/>
                        </a:rPr>
                        <a:t>908</a:t>
                      </a:r>
                    </a:p>
                  </a:txBody>
                  <a:tcPr marL="4850" marR="4850" marT="4850"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ctr" fontAlgn="b"/>
                      <a:r>
                        <a:rPr lang="fr-FR" sz="500" b="0" i="0" u="none" strike="noStrike">
                          <a:solidFill>
                            <a:srgbClr val="000000"/>
                          </a:solidFill>
                          <a:latin typeface="Bookman Old Style"/>
                        </a:rPr>
                        <a:t>20</a:t>
                      </a:r>
                    </a:p>
                  </a:txBody>
                  <a:tcPr marL="4850" marR="4850" marT="4850" marB="0" anchor="b">
                    <a:lnL>
                      <a:noFill/>
                    </a:lnL>
                    <a:lnR w="25400" cap="flat" cmpd="dbl"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a:noFill/>
                    </a:lnB>
                  </a:tcPr>
                </a:tc>
              </a:tr>
              <a:tr h="87648">
                <a:tc>
                  <a:txBody>
                    <a:bodyPr/>
                    <a:lstStyle/>
                    <a:p>
                      <a:pPr algn="l" fontAlgn="b"/>
                      <a:r>
                        <a:rPr lang="fr-FR" sz="500" b="0" i="0" u="none" strike="noStrike">
                          <a:solidFill>
                            <a:srgbClr val="000000"/>
                          </a:solidFill>
                          <a:latin typeface="Bookman Old Style"/>
                        </a:rPr>
                        <a:t>Gestion administrative et statuaire</a:t>
                      </a:r>
                    </a:p>
                  </a:txBody>
                  <a:tcPr marL="4850" marR="4850" marT="4850" marB="0" anchor="b">
                    <a:lnL>
                      <a:noFill/>
                    </a:lnL>
                    <a:lnR>
                      <a:noFill/>
                    </a:lnR>
                    <a:lnT>
                      <a:noFill/>
                    </a:lnT>
                    <a:lnB>
                      <a:noFill/>
                    </a:lnB>
                  </a:tcPr>
                </a:tc>
                <a:tc>
                  <a:txBody>
                    <a:bodyPr/>
                    <a:lstStyle/>
                    <a:p>
                      <a:pPr algn="ctr" fontAlgn="b"/>
                      <a:r>
                        <a:rPr lang="fr-FR" sz="500" b="0" i="0" u="none" strike="noStrike">
                          <a:solidFill>
                            <a:srgbClr val="000000"/>
                          </a:solidFill>
                          <a:latin typeface="Bookman Old Style"/>
                        </a:rPr>
                        <a:t>17</a:t>
                      </a:r>
                    </a:p>
                  </a:txBody>
                  <a:tcPr marL="4850" marR="4850" marT="4850" marB="0" anchor="b">
                    <a:lnL>
                      <a:noFill/>
                    </a:lnL>
                    <a:lnR>
                      <a:noFill/>
                    </a:lnR>
                    <a:lnT>
                      <a:noFill/>
                    </a:lnT>
                    <a:lnB>
                      <a:noFill/>
                    </a:lnB>
                  </a:tcPr>
                </a:tc>
                <a:tc>
                  <a:txBody>
                    <a:bodyPr/>
                    <a:lstStyle/>
                    <a:p>
                      <a:pPr algn="ctr" fontAlgn="b"/>
                      <a:r>
                        <a:rPr lang="fr-FR" sz="500" b="0" i="0" u="none" strike="noStrike">
                          <a:solidFill>
                            <a:srgbClr val="000000"/>
                          </a:solidFill>
                          <a:latin typeface="Bookman Old Style"/>
                        </a:rPr>
                        <a:t>2</a:t>
                      </a:r>
                    </a:p>
                  </a:txBody>
                  <a:tcPr marL="4850" marR="4850" marT="4850" marB="0" anchor="b">
                    <a:lnL>
                      <a:noFill/>
                    </a:lnL>
                    <a:lnR>
                      <a:noFill/>
                    </a:lnR>
                    <a:lnT>
                      <a:noFill/>
                    </a:lnT>
                    <a:lnB>
                      <a:noFill/>
                    </a:lnB>
                  </a:tcPr>
                </a:tc>
                <a:tc>
                  <a:txBody>
                    <a:bodyPr/>
                    <a:lstStyle/>
                    <a:p>
                      <a:pPr algn="ctr" fontAlgn="b"/>
                      <a:r>
                        <a:rPr lang="fr-FR" sz="500" b="0" i="0" u="none" strike="noStrike">
                          <a:solidFill>
                            <a:srgbClr val="000000"/>
                          </a:solidFill>
                          <a:latin typeface="Bookman Old Style"/>
                        </a:rPr>
                        <a:t>0</a:t>
                      </a:r>
                    </a:p>
                  </a:txBody>
                  <a:tcPr marL="4850" marR="4850" marT="4850" marB="0" anchor="b">
                    <a:lnL>
                      <a:noFill/>
                    </a:lnL>
                    <a:lnR w="25400" cap="flat" cmpd="dbl" algn="ctr">
                      <a:solidFill>
                        <a:srgbClr val="000000"/>
                      </a:solidFill>
                      <a:prstDash val="solid"/>
                      <a:round/>
                      <a:headEnd type="none" w="med" len="med"/>
                      <a:tailEnd type="none" w="med" len="med"/>
                    </a:lnR>
                    <a:lnT>
                      <a:noFill/>
                    </a:lnT>
                    <a:lnB>
                      <a:noFill/>
                    </a:lnB>
                  </a:tcPr>
                </a:tc>
              </a:tr>
              <a:tr h="87648">
                <a:tc>
                  <a:txBody>
                    <a:bodyPr/>
                    <a:lstStyle/>
                    <a:p>
                      <a:pPr algn="l" fontAlgn="b"/>
                      <a:r>
                        <a:rPr lang="fr-FR" sz="500" b="0" i="0" u="none" strike="noStrike">
                          <a:solidFill>
                            <a:srgbClr val="000000"/>
                          </a:solidFill>
                          <a:latin typeface="Bookman Old Style"/>
                        </a:rPr>
                        <a:t>Stratégie marketing et commerciale</a:t>
                      </a:r>
                    </a:p>
                  </a:txBody>
                  <a:tcPr marL="4850" marR="4850" marT="4850" marB="0" anchor="b">
                    <a:lnL>
                      <a:noFill/>
                    </a:lnL>
                    <a:lnR>
                      <a:noFill/>
                    </a:lnR>
                    <a:lnT>
                      <a:noFill/>
                    </a:lnT>
                    <a:lnB>
                      <a:noFill/>
                    </a:lnB>
                  </a:tcPr>
                </a:tc>
                <a:tc>
                  <a:txBody>
                    <a:bodyPr/>
                    <a:lstStyle/>
                    <a:p>
                      <a:pPr algn="ctr" fontAlgn="b"/>
                      <a:r>
                        <a:rPr lang="fr-FR" sz="500" b="0" i="0" u="none" strike="noStrike">
                          <a:solidFill>
                            <a:srgbClr val="000000"/>
                          </a:solidFill>
                          <a:latin typeface="Bookman Old Style"/>
                        </a:rPr>
                        <a:t>58</a:t>
                      </a:r>
                    </a:p>
                  </a:txBody>
                  <a:tcPr marL="4850" marR="4850" marT="4850" marB="0" anchor="b">
                    <a:lnL>
                      <a:noFill/>
                    </a:lnL>
                    <a:lnR>
                      <a:noFill/>
                    </a:lnR>
                    <a:lnT>
                      <a:noFill/>
                    </a:lnT>
                    <a:lnB>
                      <a:noFill/>
                    </a:lnB>
                  </a:tcPr>
                </a:tc>
                <a:tc>
                  <a:txBody>
                    <a:bodyPr/>
                    <a:lstStyle/>
                    <a:p>
                      <a:pPr algn="ctr" fontAlgn="b"/>
                      <a:r>
                        <a:rPr lang="fr-FR" sz="500" b="0" i="0" u="none" strike="noStrike">
                          <a:solidFill>
                            <a:srgbClr val="000000"/>
                          </a:solidFill>
                          <a:latin typeface="Bookman Old Style"/>
                        </a:rPr>
                        <a:t>130</a:t>
                      </a:r>
                    </a:p>
                  </a:txBody>
                  <a:tcPr marL="4850" marR="4850" marT="4850" marB="0" anchor="b">
                    <a:lnL>
                      <a:noFill/>
                    </a:lnL>
                    <a:lnR>
                      <a:noFill/>
                    </a:lnR>
                    <a:lnT>
                      <a:noFill/>
                    </a:lnT>
                    <a:lnB>
                      <a:noFill/>
                    </a:lnB>
                  </a:tcPr>
                </a:tc>
                <a:tc>
                  <a:txBody>
                    <a:bodyPr/>
                    <a:lstStyle/>
                    <a:p>
                      <a:pPr algn="ctr" fontAlgn="b"/>
                      <a:r>
                        <a:rPr lang="fr-FR" sz="500" b="0" i="0" u="none" strike="noStrike">
                          <a:solidFill>
                            <a:srgbClr val="000000"/>
                          </a:solidFill>
                          <a:latin typeface="Bookman Old Style"/>
                        </a:rPr>
                        <a:t>6</a:t>
                      </a:r>
                    </a:p>
                  </a:txBody>
                  <a:tcPr marL="4850" marR="4850" marT="4850" marB="0" anchor="b">
                    <a:lnL>
                      <a:noFill/>
                    </a:lnL>
                    <a:lnR w="25400" cap="flat" cmpd="dbl" algn="ctr">
                      <a:solidFill>
                        <a:srgbClr val="000000"/>
                      </a:solidFill>
                      <a:prstDash val="solid"/>
                      <a:round/>
                      <a:headEnd type="none" w="med" len="med"/>
                      <a:tailEnd type="none" w="med" len="med"/>
                    </a:lnR>
                    <a:lnT>
                      <a:noFill/>
                    </a:lnT>
                    <a:lnB>
                      <a:noFill/>
                    </a:lnB>
                  </a:tcPr>
                </a:tc>
              </a:tr>
              <a:tr h="92029">
                <a:tc>
                  <a:txBody>
                    <a:bodyPr/>
                    <a:lstStyle/>
                    <a:p>
                      <a:pPr algn="l" fontAlgn="b"/>
                      <a:r>
                        <a:rPr lang="fr-FR" sz="500" b="0" i="0" u="none" strike="noStrike">
                          <a:solidFill>
                            <a:srgbClr val="000000"/>
                          </a:solidFill>
                          <a:latin typeface="Bookman Old Style"/>
                        </a:rPr>
                        <a:t>Technique commerciale et technique de vente</a:t>
                      </a:r>
                    </a:p>
                  </a:txBody>
                  <a:tcPr marL="4850" marR="4850" marT="4850" marB="0" anchor="b">
                    <a:lnL>
                      <a:noFill/>
                    </a:lnL>
                    <a:lnR>
                      <a:noFill/>
                    </a:lnR>
                    <a:lnT>
                      <a:noFill/>
                    </a:lnT>
                    <a:lnB>
                      <a:noFill/>
                    </a:lnB>
                  </a:tcPr>
                </a:tc>
                <a:tc>
                  <a:txBody>
                    <a:bodyPr/>
                    <a:lstStyle/>
                    <a:p>
                      <a:pPr algn="ctr" fontAlgn="b"/>
                      <a:r>
                        <a:rPr lang="fr-FR" sz="500" b="0" i="0" u="none" strike="noStrike">
                          <a:solidFill>
                            <a:srgbClr val="000000"/>
                          </a:solidFill>
                          <a:latin typeface="Bookman Old Style"/>
                        </a:rPr>
                        <a:t>250</a:t>
                      </a:r>
                    </a:p>
                  </a:txBody>
                  <a:tcPr marL="4850" marR="4850" marT="4850"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b"/>
                      <a:r>
                        <a:rPr lang="fr-FR" sz="500" b="0" i="0" u="none" strike="noStrike">
                          <a:solidFill>
                            <a:srgbClr val="000000"/>
                          </a:solidFill>
                          <a:latin typeface="Bookman Old Style"/>
                        </a:rPr>
                        <a:t>1048</a:t>
                      </a:r>
                    </a:p>
                  </a:txBody>
                  <a:tcPr marL="4850" marR="4850" marT="4850"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b"/>
                      <a:r>
                        <a:rPr lang="fr-FR" sz="500" b="0" i="0" u="none" strike="noStrike">
                          <a:solidFill>
                            <a:srgbClr val="000000"/>
                          </a:solidFill>
                          <a:latin typeface="Bookman Old Style"/>
                        </a:rPr>
                        <a:t>19</a:t>
                      </a:r>
                    </a:p>
                  </a:txBody>
                  <a:tcPr marL="4850" marR="4850" marT="4850" marB="0" anchor="b">
                    <a:lnL>
                      <a:noFill/>
                    </a:lnL>
                    <a:lnR w="25400" cap="flat" cmpd="dbl"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tcPr>
                </a:tc>
              </a:tr>
              <a:tr h="92029">
                <a:tc>
                  <a:txBody>
                    <a:bodyPr/>
                    <a:lstStyle/>
                    <a:p>
                      <a:pPr algn="ctr" fontAlgn="ctr"/>
                      <a:r>
                        <a:rPr lang="fr-FR" sz="500" b="1" i="0" u="none" strike="noStrike">
                          <a:solidFill>
                            <a:srgbClr val="000000"/>
                          </a:solidFill>
                          <a:latin typeface="Bookman Old Style"/>
                        </a:rPr>
                        <a:t>Communication</a:t>
                      </a:r>
                    </a:p>
                  </a:txBody>
                  <a:tcPr marL="4850" marR="4850" marT="4850" marB="0" anchor="ctr">
                    <a:lnL>
                      <a:noFill/>
                    </a:lnL>
                    <a:lnR>
                      <a:noFill/>
                    </a:lnR>
                    <a:lnT>
                      <a:noFill/>
                    </a:lnT>
                    <a:lnB w="6350" cap="flat" cmpd="sng" algn="ctr">
                      <a:solidFill>
                        <a:srgbClr val="95B3D7"/>
                      </a:solidFill>
                      <a:prstDash val="solid"/>
                      <a:round/>
                      <a:headEnd type="none" w="med" len="med"/>
                      <a:tailEnd type="none" w="med" len="med"/>
                    </a:lnB>
                  </a:tcPr>
                </a:tc>
                <a:tc>
                  <a:txBody>
                    <a:bodyPr/>
                    <a:lstStyle/>
                    <a:p>
                      <a:pPr algn="ctr" fontAlgn="ctr"/>
                      <a:r>
                        <a:rPr lang="fr-FR" sz="500" b="1" i="0" u="none" strike="noStrike">
                          <a:solidFill>
                            <a:srgbClr val="000000"/>
                          </a:solidFill>
                          <a:latin typeface="Bookman Old Style"/>
                        </a:rPr>
                        <a:t>577</a:t>
                      </a:r>
                    </a:p>
                  </a:txBody>
                  <a:tcPr marL="4850" marR="4850" marT="4850" marB="0" anchor="ctr">
                    <a:lnL>
                      <a:noFill/>
                    </a:lnL>
                    <a:lnR>
                      <a:noFill/>
                    </a:lnR>
                    <a:lnT w="25400" cap="flat" cmpd="dbl" algn="ctr">
                      <a:solidFill>
                        <a:srgbClr val="000000"/>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ctr"/>
                      <a:r>
                        <a:rPr lang="fr-FR" sz="500" b="1" i="0" u="none" strike="noStrike">
                          <a:solidFill>
                            <a:srgbClr val="000000"/>
                          </a:solidFill>
                          <a:latin typeface="Bookman Old Style"/>
                        </a:rPr>
                        <a:t>902</a:t>
                      </a:r>
                    </a:p>
                  </a:txBody>
                  <a:tcPr marL="4850" marR="4850" marT="4850" marB="0" anchor="ctr">
                    <a:lnL>
                      <a:noFill/>
                    </a:lnL>
                    <a:lnR>
                      <a:noFill/>
                    </a:lnR>
                    <a:lnT w="25400" cap="flat" cmpd="dbl" algn="ctr">
                      <a:solidFill>
                        <a:srgbClr val="000000"/>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ctr"/>
                      <a:r>
                        <a:rPr lang="fr-FR" sz="500" b="1" i="0" u="none" strike="noStrike">
                          <a:solidFill>
                            <a:srgbClr val="000000"/>
                          </a:solidFill>
                          <a:latin typeface="Bookman Old Style"/>
                        </a:rPr>
                        <a:t>168</a:t>
                      </a:r>
                    </a:p>
                  </a:txBody>
                  <a:tcPr marL="4850" marR="4850" marT="4850" marB="0" anchor="ctr">
                    <a:lnL>
                      <a:noFill/>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87648">
                <a:tc>
                  <a:txBody>
                    <a:bodyPr/>
                    <a:lstStyle/>
                    <a:p>
                      <a:pPr algn="l" fontAlgn="b"/>
                      <a:r>
                        <a:rPr lang="fr-FR" sz="500" b="0" i="0" u="none" strike="noStrike">
                          <a:solidFill>
                            <a:srgbClr val="000000"/>
                          </a:solidFill>
                          <a:latin typeface="Bookman Old Style"/>
                        </a:rPr>
                        <a:t>Approche générale de la communication</a:t>
                      </a:r>
                    </a:p>
                  </a:txBody>
                  <a:tcPr marL="4850" marR="4850" marT="4850"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ctr" fontAlgn="b"/>
                      <a:r>
                        <a:rPr lang="fr-FR" sz="500" b="0" i="0" u="none" strike="noStrike">
                          <a:solidFill>
                            <a:srgbClr val="000000"/>
                          </a:solidFill>
                          <a:latin typeface="Bookman Old Style"/>
                        </a:rPr>
                        <a:t>208</a:t>
                      </a:r>
                    </a:p>
                  </a:txBody>
                  <a:tcPr marL="4850" marR="4850" marT="4850"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ctr" fontAlgn="b"/>
                      <a:r>
                        <a:rPr lang="fr-FR" sz="500" b="0" i="0" u="none" strike="noStrike">
                          <a:solidFill>
                            <a:srgbClr val="000000"/>
                          </a:solidFill>
                          <a:latin typeface="Bookman Old Style"/>
                        </a:rPr>
                        <a:t>258</a:t>
                      </a:r>
                    </a:p>
                  </a:txBody>
                  <a:tcPr marL="4850" marR="4850" marT="4850"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ctr" fontAlgn="b"/>
                      <a:r>
                        <a:rPr lang="fr-FR" sz="500" b="0" i="0" u="none" strike="noStrike">
                          <a:solidFill>
                            <a:srgbClr val="000000"/>
                          </a:solidFill>
                          <a:latin typeface="Bookman Old Style"/>
                        </a:rPr>
                        <a:t>0</a:t>
                      </a:r>
                    </a:p>
                  </a:txBody>
                  <a:tcPr marL="4850" marR="4850" marT="4850" marB="0" anchor="b">
                    <a:lnL>
                      <a:noFill/>
                    </a:lnL>
                    <a:lnR w="25400" cap="flat" cmpd="dbl"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a:noFill/>
                    </a:lnB>
                  </a:tcPr>
                </a:tc>
              </a:tr>
              <a:tr h="87648">
                <a:tc>
                  <a:txBody>
                    <a:bodyPr/>
                    <a:lstStyle/>
                    <a:p>
                      <a:pPr algn="l" fontAlgn="b"/>
                      <a:r>
                        <a:rPr lang="fr-FR" sz="500" b="0" i="0" u="none" strike="noStrike">
                          <a:solidFill>
                            <a:srgbClr val="000000"/>
                          </a:solidFill>
                          <a:latin typeface="Bookman Old Style"/>
                        </a:rPr>
                        <a:t>Stratégie de communication</a:t>
                      </a:r>
                    </a:p>
                  </a:txBody>
                  <a:tcPr marL="4850" marR="4850" marT="4850" marB="0" anchor="b">
                    <a:lnL>
                      <a:noFill/>
                    </a:lnL>
                    <a:lnR>
                      <a:noFill/>
                    </a:lnR>
                    <a:lnT>
                      <a:noFill/>
                    </a:lnT>
                    <a:lnB>
                      <a:noFill/>
                    </a:lnB>
                  </a:tcPr>
                </a:tc>
                <a:tc>
                  <a:txBody>
                    <a:bodyPr/>
                    <a:lstStyle/>
                    <a:p>
                      <a:pPr algn="ctr" fontAlgn="b"/>
                      <a:r>
                        <a:rPr lang="fr-FR" sz="500" b="0" i="0" u="none" strike="noStrike">
                          <a:solidFill>
                            <a:srgbClr val="000000"/>
                          </a:solidFill>
                          <a:latin typeface="Bookman Old Style"/>
                        </a:rPr>
                        <a:t>50</a:t>
                      </a:r>
                    </a:p>
                  </a:txBody>
                  <a:tcPr marL="4850" marR="4850" marT="4850" marB="0" anchor="b">
                    <a:lnL>
                      <a:noFill/>
                    </a:lnL>
                    <a:lnR>
                      <a:noFill/>
                    </a:lnR>
                    <a:lnT>
                      <a:noFill/>
                    </a:lnT>
                    <a:lnB>
                      <a:noFill/>
                    </a:lnB>
                  </a:tcPr>
                </a:tc>
                <a:tc>
                  <a:txBody>
                    <a:bodyPr/>
                    <a:lstStyle/>
                    <a:p>
                      <a:pPr algn="ctr" fontAlgn="b"/>
                      <a:r>
                        <a:rPr lang="fr-FR" sz="500" b="0" i="0" u="none" strike="noStrike">
                          <a:solidFill>
                            <a:srgbClr val="000000"/>
                          </a:solidFill>
                          <a:latin typeface="Bookman Old Style"/>
                        </a:rPr>
                        <a:t>12</a:t>
                      </a:r>
                    </a:p>
                  </a:txBody>
                  <a:tcPr marL="4850" marR="4850" marT="4850" marB="0" anchor="b">
                    <a:lnL>
                      <a:noFill/>
                    </a:lnL>
                    <a:lnR>
                      <a:noFill/>
                    </a:lnR>
                    <a:lnT>
                      <a:noFill/>
                    </a:lnT>
                    <a:lnB>
                      <a:noFill/>
                    </a:lnB>
                  </a:tcPr>
                </a:tc>
                <a:tc>
                  <a:txBody>
                    <a:bodyPr/>
                    <a:lstStyle/>
                    <a:p>
                      <a:pPr algn="ctr" fontAlgn="b"/>
                      <a:r>
                        <a:rPr lang="fr-FR" sz="500" b="0" i="0" u="none" strike="noStrike">
                          <a:solidFill>
                            <a:srgbClr val="000000"/>
                          </a:solidFill>
                          <a:latin typeface="Bookman Old Style"/>
                        </a:rPr>
                        <a:t>0</a:t>
                      </a:r>
                    </a:p>
                  </a:txBody>
                  <a:tcPr marL="4850" marR="4850" marT="4850" marB="0" anchor="b">
                    <a:lnL>
                      <a:noFill/>
                    </a:lnL>
                    <a:lnR w="25400" cap="flat" cmpd="dbl" algn="ctr">
                      <a:solidFill>
                        <a:srgbClr val="000000"/>
                      </a:solidFill>
                      <a:prstDash val="solid"/>
                      <a:round/>
                      <a:headEnd type="none" w="med" len="med"/>
                      <a:tailEnd type="none" w="med" len="med"/>
                    </a:lnR>
                    <a:lnT>
                      <a:noFill/>
                    </a:lnT>
                    <a:lnB>
                      <a:noFill/>
                    </a:lnB>
                  </a:tcPr>
                </a:tc>
              </a:tr>
              <a:tr h="92029">
                <a:tc>
                  <a:txBody>
                    <a:bodyPr/>
                    <a:lstStyle/>
                    <a:p>
                      <a:pPr algn="l" fontAlgn="b"/>
                      <a:r>
                        <a:rPr lang="fr-FR" sz="500" b="0" i="0" u="none" strike="noStrike">
                          <a:solidFill>
                            <a:srgbClr val="000000"/>
                          </a:solidFill>
                          <a:latin typeface="Bookman Old Style"/>
                        </a:rPr>
                        <a:t>Techniques et outils de communication</a:t>
                      </a:r>
                    </a:p>
                  </a:txBody>
                  <a:tcPr marL="4850" marR="4850" marT="4850" marB="0" anchor="b">
                    <a:lnL>
                      <a:noFill/>
                    </a:lnL>
                    <a:lnR>
                      <a:noFill/>
                    </a:lnR>
                    <a:lnT>
                      <a:noFill/>
                    </a:lnT>
                    <a:lnB>
                      <a:noFill/>
                    </a:lnB>
                  </a:tcPr>
                </a:tc>
                <a:tc>
                  <a:txBody>
                    <a:bodyPr/>
                    <a:lstStyle/>
                    <a:p>
                      <a:pPr algn="ctr" fontAlgn="b"/>
                      <a:r>
                        <a:rPr lang="fr-FR" sz="500" b="0" i="0" u="none" strike="noStrike">
                          <a:solidFill>
                            <a:srgbClr val="000000"/>
                          </a:solidFill>
                          <a:latin typeface="Bookman Old Style"/>
                        </a:rPr>
                        <a:t>319</a:t>
                      </a:r>
                    </a:p>
                  </a:txBody>
                  <a:tcPr marL="4850" marR="4850" marT="4850"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b"/>
                      <a:r>
                        <a:rPr lang="fr-FR" sz="500" b="0" i="0" u="none" strike="noStrike">
                          <a:solidFill>
                            <a:srgbClr val="000000"/>
                          </a:solidFill>
                          <a:latin typeface="Bookman Old Style"/>
                        </a:rPr>
                        <a:t>632</a:t>
                      </a:r>
                    </a:p>
                  </a:txBody>
                  <a:tcPr marL="4850" marR="4850" marT="4850"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b"/>
                      <a:r>
                        <a:rPr lang="fr-FR" sz="500" b="0" i="0" u="none" strike="noStrike">
                          <a:solidFill>
                            <a:srgbClr val="000000"/>
                          </a:solidFill>
                          <a:latin typeface="Bookman Old Style"/>
                        </a:rPr>
                        <a:t>168</a:t>
                      </a:r>
                    </a:p>
                  </a:txBody>
                  <a:tcPr marL="4850" marR="4850" marT="4850" marB="0" anchor="b">
                    <a:lnL>
                      <a:noFill/>
                    </a:lnL>
                    <a:lnR w="25400" cap="flat" cmpd="dbl"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tcPr>
                </a:tc>
              </a:tr>
              <a:tr h="92029">
                <a:tc>
                  <a:txBody>
                    <a:bodyPr/>
                    <a:lstStyle/>
                    <a:p>
                      <a:pPr algn="ctr" fontAlgn="ctr"/>
                      <a:r>
                        <a:rPr lang="fr-FR" sz="500" b="1" i="0" u="none" strike="noStrike">
                          <a:solidFill>
                            <a:srgbClr val="000000"/>
                          </a:solidFill>
                          <a:latin typeface="Bookman Old Style"/>
                        </a:rPr>
                        <a:t>Environnement</a:t>
                      </a:r>
                    </a:p>
                  </a:txBody>
                  <a:tcPr marL="4850" marR="4850" marT="4850" marB="0" anchor="ctr">
                    <a:lnL>
                      <a:noFill/>
                    </a:lnL>
                    <a:lnR>
                      <a:noFill/>
                    </a:lnR>
                    <a:lnT>
                      <a:noFill/>
                    </a:lnT>
                    <a:lnB w="6350" cap="flat" cmpd="sng" algn="ctr">
                      <a:solidFill>
                        <a:srgbClr val="95B3D7"/>
                      </a:solidFill>
                      <a:prstDash val="solid"/>
                      <a:round/>
                      <a:headEnd type="none" w="med" len="med"/>
                      <a:tailEnd type="none" w="med" len="med"/>
                    </a:lnB>
                  </a:tcPr>
                </a:tc>
                <a:tc>
                  <a:txBody>
                    <a:bodyPr/>
                    <a:lstStyle/>
                    <a:p>
                      <a:pPr algn="ctr" fontAlgn="ctr"/>
                      <a:r>
                        <a:rPr lang="fr-FR" sz="500" b="1" i="0" u="none" strike="noStrike">
                          <a:solidFill>
                            <a:srgbClr val="000000"/>
                          </a:solidFill>
                          <a:latin typeface="Bookman Old Style"/>
                        </a:rPr>
                        <a:t>111</a:t>
                      </a:r>
                    </a:p>
                  </a:txBody>
                  <a:tcPr marL="4850" marR="4850" marT="4850" marB="0" anchor="ctr">
                    <a:lnL>
                      <a:noFill/>
                    </a:lnL>
                    <a:lnR>
                      <a:noFill/>
                    </a:lnR>
                    <a:lnT w="25400" cap="flat" cmpd="dbl" algn="ctr">
                      <a:solidFill>
                        <a:srgbClr val="000000"/>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ctr"/>
                      <a:r>
                        <a:rPr lang="fr-FR" sz="500" b="1" i="0" u="none" strike="noStrike">
                          <a:solidFill>
                            <a:srgbClr val="000000"/>
                          </a:solidFill>
                          <a:latin typeface="Bookman Old Style"/>
                        </a:rPr>
                        <a:t>64</a:t>
                      </a:r>
                    </a:p>
                  </a:txBody>
                  <a:tcPr marL="4850" marR="4850" marT="4850" marB="0" anchor="ctr">
                    <a:lnL>
                      <a:noFill/>
                    </a:lnL>
                    <a:lnR>
                      <a:noFill/>
                    </a:lnR>
                    <a:lnT w="25400" cap="flat" cmpd="dbl" algn="ctr">
                      <a:solidFill>
                        <a:srgbClr val="000000"/>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ctr"/>
                      <a:r>
                        <a:rPr lang="fr-FR" sz="500" b="1" i="0" u="none" strike="noStrike">
                          <a:solidFill>
                            <a:srgbClr val="000000"/>
                          </a:solidFill>
                          <a:latin typeface="Bookman Old Style"/>
                        </a:rPr>
                        <a:t>0</a:t>
                      </a:r>
                    </a:p>
                  </a:txBody>
                  <a:tcPr marL="4850" marR="4850" marT="4850" marB="0" anchor="ctr">
                    <a:lnL>
                      <a:noFill/>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87648">
                <a:tc>
                  <a:txBody>
                    <a:bodyPr/>
                    <a:lstStyle/>
                    <a:p>
                      <a:pPr algn="l" fontAlgn="b"/>
                      <a:r>
                        <a:rPr lang="fr-FR" sz="500" b="0" i="0" u="none" strike="noStrike">
                          <a:solidFill>
                            <a:srgbClr val="000000"/>
                          </a:solidFill>
                          <a:latin typeface="Bookman Old Style"/>
                        </a:rPr>
                        <a:t>Approche générale des déchets</a:t>
                      </a:r>
                    </a:p>
                  </a:txBody>
                  <a:tcPr marL="4850" marR="4850" marT="4850"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ctr" fontAlgn="b"/>
                      <a:r>
                        <a:rPr lang="fr-FR" sz="500" b="0" i="0" u="none" strike="noStrike">
                          <a:solidFill>
                            <a:srgbClr val="000000"/>
                          </a:solidFill>
                          <a:latin typeface="Bookman Old Style"/>
                        </a:rPr>
                        <a:t>4</a:t>
                      </a:r>
                    </a:p>
                  </a:txBody>
                  <a:tcPr marL="4850" marR="4850" marT="4850"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ctr" fontAlgn="b"/>
                      <a:r>
                        <a:rPr lang="fr-FR" sz="500" b="0" i="0" u="none" strike="noStrike">
                          <a:solidFill>
                            <a:srgbClr val="000000"/>
                          </a:solidFill>
                          <a:latin typeface="Bookman Old Style"/>
                        </a:rPr>
                        <a:t>0</a:t>
                      </a:r>
                    </a:p>
                  </a:txBody>
                  <a:tcPr marL="4850" marR="4850" marT="4850"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ctr" fontAlgn="b"/>
                      <a:r>
                        <a:rPr lang="fr-FR" sz="500" b="0" i="0" u="none" strike="noStrike">
                          <a:solidFill>
                            <a:srgbClr val="000000"/>
                          </a:solidFill>
                          <a:latin typeface="Bookman Old Style"/>
                        </a:rPr>
                        <a:t>0</a:t>
                      </a:r>
                    </a:p>
                  </a:txBody>
                  <a:tcPr marL="4850" marR="4850" marT="4850" marB="0" anchor="b">
                    <a:lnL>
                      <a:noFill/>
                    </a:lnL>
                    <a:lnR w="25400" cap="flat" cmpd="dbl"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a:noFill/>
                    </a:lnB>
                  </a:tcPr>
                </a:tc>
              </a:tr>
              <a:tr h="87648">
                <a:tc>
                  <a:txBody>
                    <a:bodyPr/>
                    <a:lstStyle/>
                    <a:p>
                      <a:pPr algn="l" fontAlgn="b"/>
                      <a:r>
                        <a:rPr lang="fr-FR" sz="500" b="0" i="0" u="none" strike="noStrike">
                          <a:solidFill>
                            <a:srgbClr val="000000"/>
                          </a:solidFill>
                          <a:latin typeface="Bookman Old Style"/>
                        </a:rPr>
                        <a:t>Collecte, traitement et gestion des déchets</a:t>
                      </a:r>
                    </a:p>
                  </a:txBody>
                  <a:tcPr marL="4850" marR="4850" marT="4850" marB="0" anchor="b">
                    <a:lnL>
                      <a:noFill/>
                    </a:lnL>
                    <a:lnR>
                      <a:noFill/>
                    </a:lnR>
                    <a:lnT>
                      <a:noFill/>
                    </a:lnT>
                    <a:lnB>
                      <a:noFill/>
                    </a:lnB>
                  </a:tcPr>
                </a:tc>
                <a:tc>
                  <a:txBody>
                    <a:bodyPr/>
                    <a:lstStyle/>
                    <a:p>
                      <a:pPr algn="ctr" fontAlgn="b"/>
                      <a:r>
                        <a:rPr lang="fr-FR" sz="500" b="0" i="0" u="none" strike="noStrike">
                          <a:solidFill>
                            <a:srgbClr val="000000"/>
                          </a:solidFill>
                          <a:latin typeface="Bookman Old Style"/>
                        </a:rPr>
                        <a:t>0</a:t>
                      </a:r>
                    </a:p>
                  </a:txBody>
                  <a:tcPr marL="4850" marR="4850" marT="4850" marB="0" anchor="b">
                    <a:lnL>
                      <a:noFill/>
                    </a:lnL>
                    <a:lnR>
                      <a:noFill/>
                    </a:lnR>
                    <a:lnT>
                      <a:noFill/>
                    </a:lnT>
                    <a:lnB>
                      <a:noFill/>
                    </a:lnB>
                  </a:tcPr>
                </a:tc>
                <a:tc>
                  <a:txBody>
                    <a:bodyPr/>
                    <a:lstStyle/>
                    <a:p>
                      <a:pPr algn="ctr" fontAlgn="b"/>
                      <a:r>
                        <a:rPr lang="fr-FR" sz="500" b="0" i="0" u="none" strike="noStrike">
                          <a:solidFill>
                            <a:srgbClr val="000000"/>
                          </a:solidFill>
                          <a:latin typeface="Bookman Old Style"/>
                        </a:rPr>
                        <a:t>6</a:t>
                      </a:r>
                    </a:p>
                  </a:txBody>
                  <a:tcPr marL="4850" marR="4850" marT="4850" marB="0" anchor="b">
                    <a:lnL>
                      <a:noFill/>
                    </a:lnL>
                    <a:lnR>
                      <a:noFill/>
                    </a:lnR>
                    <a:lnT>
                      <a:noFill/>
                    </a:lnT>
                    <a:lnB>
                      <a:noFill/>
                    </a:lnB>
                  </a:tcPr>
                </a:tc>
                <a:tc>
                  <a:txBody>
                    <a:bodyPr/>
                    <a:lstStyle/>
                    <a:p>
                      <a:pPr algn="ctr" fontAlgn="b"/>
                      <a:r>
                        <a:rPr lang="fr-FR" sz="500" b="0" i="0" u="none" strike="noStrike">
                          <a:solidFill>
                            <a:srgbClr val="000000"/>
                          </a:solidFill>
                          <a:latin typeface="Bookman Old Style"/>
                        </a:rPr>
                        <a:t>0</a:t>
                      </a:r>
                    </a:p>
                  </a:txBody>
                  <a:tcPr marL="4850" marR="4850" marT="4850" marB="0" anchor="b">
                    <a:lnL>
                      <a:noFill/>
                    </a:lnL>
                    <a:lnR w="25400" cap="flat" cmpd="dbl" algn="ctr">
                      <a:solidFill>
                        <a:srgbClr val="000000"/>
                      </a:solidFill>
                      <a:prstDash val="solid"/>
                      <a:round/>
                      <a:headEnd type="none" w="med" len="med"/>
                      <a:tailEnd type="none" w="med" len="med"/>
                    </a:lnR>
                    <a:lnT>
                      <a:noFill/>
                    </a:lnT>
                    <a:lnB>
                      <a:noFill/>
                    </a:lnB>
                  </a:tcPr>
                </a:tc>
              </a:tr>
              <a:tr h="179677">
                <a:tc>
                  <a:txBody>
                    <a:bodyPr/>
                    <a:lstStyle/>
                    <a:p>
                      <a:pPr algn="l" fontAlgn="b"/>
                      <a:r>
                        <a:rPr lang="fr-FR" sz="500" b="0" i="0" u="none" strike="noStrike">
                          <a:solidFill>
                            <a:srgbClr val="000000"/>
                          </a:solidFill>
                          <a:latin typeface="Bookman Old Style"/>
                        </a:rPr>
                        <a:t>Politique générale d'environnement et de gestion des ressources</a:t>
                      </a:r>
                    </a:p>
                  </a:txBody>
                  <a:tcPr marL="4850" marR="4850" marT="4850" marB="0" anchor="b">
                    <a:lnL>
                      <a:noFill/>
                    </a:lnL>
                    <a:lnR>
                      <a:noFill/>
                    </a:lnR>
                    <a:lnT>
                      <a:noFill/>
                    </a:lnT>
                    <a:lnB>
                      <a:noFill/>
                    </a:lnB>
                  </a:tcPr>
                </a:tc>
                <a:tc>
                  <a:txBody>
                    <a:bodyPr/>
                    <a:lstStyle/>
                    <a:p>
                      <a:pPr algn="ctr" fontAlgn="b"/>
                      <a:r>
                        <a:rPr lang="fr-FR" sz="500" b="0" i="0" u="none" strike="noStrike">
                          <a:solidFill>
                            <a:srgbClr val="000000"/>
                          </a:solidFill>
                          <a:latin typeface="Bookman Old Style"/>
                        </a:rPr>
                        <a:t>107</a:t>
                      </a:r>
                    </a:p>
                  </a:txBody>
                  <a:tcPr marL="4850" marR="4850" marT="4850"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b"/>
                      <a:r>
                        <a:rPr lang="fr-FR" sz="500" b="0" i="0" u="none" strike="noStrike">
                          <a:solidFill>
                            <a:srgbClr val="000000"/>
                          </a:solidFill>
                          <a:latin typeface="Bookman Old Style"/>
                        </a:rPr>
                        <a:t>58</a:t>
                      </a:r>
                    </a:p>
                  </a:txBody>
                  <a:tcPr marL="4850" marR="4850" marT="4850"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b"/>
                      <a:r>
                        <a:rPr lang="fr-FR" sz="500" b="0" i="0" u="none" strike="noStrike">
                          <a:solidFill>
                            <a:srgbClr val="000000"/>
                          </a:solidFill>
                          <a:latin typeface="Bookman Old Style"/>
                        </a:rPr>
                        <a:t>0</a:t>
                      </a:r>
                    </a:p>
                  </a:txBody>
                  <a:tcPr marL="4850" marR="4850" marT="4850" marB="0" anchor="b">
                    <a:lnL>
                      <a:noFill/>
                    </a:lnL>
                    <a:lnR w="25400" cap="flat" cmpd="dbl"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tcPr>
                </a:tc>
              </a:tr>
              <a:tr h="92029">
                <a:tc>
                  <a:txBody>
                    <a:bodyPr/>
                    <a:lstStyle/>
                    <a:p>
                      <a:pPr algn="ctr" fontAlgn="ctr"/>
                      <a:r>
                        <a:rPr lang="fr-FR" sz="500" b="1" i="0" u="none" strike="noStrike">
                          <a:solidFill>
                            <a:srgbClr val="000000"/>
                          </a:solidFill>
                          <a:latin typeface="Bookman Old Style"/>
                        </a:rPr>
                        <a:t>Finances et gestion financière</a:t>
                      </a:r>
                    </a:p>
                  </a:txBody>
                  <a:tcPr marL="4850" marR="4850" marT="4850" marB="0" anchor="ctr">
                    <a:lnL>
                      <a:noFill/>
                    </a:lnL>
                    <a:lnR>
                      <a:noFill/>
                    </a:lnR>
                    <a:lnT>
                      <a:noFill/>
                    </a:lnT>
                    <a:lnB w="6350" cap="flat" cmpd="sng" algn="ctr">
                      <a:solidFill>
                        <a:srgbClr val="95B3D7"/>
                      </a:solidFill>
                      <a:prstDash val="solid"/>
                      <a:round/>
                      <a:headEnd type="none" w="med" len="med"/>
                      <a:tailEnd type="none" w="med" len="med"/>
                    </a:lnB>
                  </a:tcPr>
                </a:tc>
                <a:tc>
                  <a:txBody>
                    <a:bodyPr/>
                    <a:lstStyle/>
                    <a:p>
                      <a:pPr algn="ctr" fontAlgn="ctr"/>
                      <a:r>
                        <a:rPr lang="fr-FR" sz="500" b="1" i="0" u="none" strike="noStrike">
                          <a:solidFill>
                            <a:srgbClr val="000000"/>
                          </a:solidFill>
                          <a:latin typeface="Bookman Old Style"/>
                        </a:rPr>
                        <a:t>602</a:t>
                      </a:r>
                    </a:p>
                  </a:txBody>
                  <a:tcPr marL="4850" marR="4850" marT="4850" marB="0" anchor="ctr">
                    <a:lnL>
                      <a:noFill/>
                    </a:lnL>
                    <a:lnR>
                      <a:noFill/>
                    </a:lnR>
                    <a:lnT w="25400" cap="flat" cmpd="dbl" algn="ctr">
                      <a:solidFill>
                        <a:srgbClr val="000000"/>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ctr"/>
                      <a:r>
                        <a:rPr lang="fr-FR" sz="500" b="1" i="0" u="none" strike="noStrike">
                          <a:solidFill>
                            <a:srgbClr val="000000"/>
                          </a:solidFill>
                          <a:latin typeface="Bookman Old Style"/>
                        </a:rPr>
                        <a:t>389</a:t>
                      </a:r>
                    </a:p>
                  </a:txBody>
                  <a:tcPr marL="4850" marR="4850" marT="4850" marB="0" anchor="ctr">
                    <a:lnL>
                      <a:noFill/>
                    </a:lnL>
                    <a:lnR>
                      <a:noFill/>
                    </a:lnR>
                    <a:lnT w="25400" cap="flat" cmpd="dbl" algn="ctr">
                      <a:solidFill>
                        <a:srgbClr val="000000"/>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ctr"/>
                      <a:r>
                        <a:rPr lang="fr-FR" sz="500" b="1" i="0" u="none" strike="noStrike">
                          <a:solidFill>
                            <a:srgbClr val="000000"/>
                          </a:solidFill>
                          <a:latin typeface="Bookman Old Style"/>
                        </a:rPr>
                        <a:t>8</a:t>
                      </a:r>
                    </a:p>
                  </a:txBody>
                  <a:tcPr marL="4850" marR="4850" marT="4850" marB="0" anchor="ctr">
                    <a:lnL>
                      <a:noFill/>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87648">
                <a:tc>
                  <a:txBody>
                    <a:bodyPr/>
                    <a:lstStyle/>
                    <a:p>
                      <a:pPr algn="l" fontAlgn="b"/>
                      <a:r>
                        <a:rPr lang="fr-FR" sz="500" b="0" i="0" u="none" strike="noStrike">
                          <a:solidFill>
                            <a:srgbClr val="000000"/>
                          </a:solidFill>
                          <a:latin typeface="Bookman Old Style"/>
                        </a:rPr>
                        <a:t>Approche générale des finances</a:t>
                      </a:r>
                    </a:p>
                  </a:txBody>
                  <a:tcPr marL="4850" marR="4850" marT="4850"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ctr" fontAlgn="b"/>
                      <a:r>
                        <a:rPr lang="fr-FR" sz="500" b="0" i="0" u="none" strike="noStrike">
                          <a:solidFill>
                            <a:srgbClr val="000000"/>
                          </a:solidFill>
                          <a:latin typeface="Bookman Old Style"/>
                        </a:rPr>
                        <a:t>383</a:t>
                      </a:r>
                    </a:p>
                  </a:txBody>
                  <a:tcPr marL="4850" marR="4850" marT="4850"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ctr" fontAlgn="b"/>
                      <a:r>
                        <a:rPr lang="fr-FR" sz="500" b="0" i="0" u="none" strike="noStrike">
                          <a:solidFill>
                            <a:srgbClr val="000000"/>
                          </a:solidFill>
                          <a:latin typeface="Bookman Old Style"/>
                        </a:rPr>
                        <a:t>245</a:t>
                      </a:r>
                    </a:p>
                  </a:txBody>
                  <a:tcPr marL="4850" marR="4850" marT="4850"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ctr" fontAlgn="b"/>
                      <a:r>
                        <a:rPr lang="fr-FR" sz="500" b="0" i="0" u="none" strike="noStrike">
                          <a:solidFill>
                            <a:srgbClr val="000000"/>
                          </a:solidFill>
                          <a:latin typeface="Bookman Old Style"/>
                        </a:rPr>
                        <a:t>8</a:t>
                      </a:r>
                    </a:p>
                  </a:txBody>
                  <a:tcPr marL="4850" marR="4850" marT="4850" marB="0" anchor="b">
                    <a:lnL>
                      <a:noFill/>
                    </a:lnL>
                    <a:lnR w="25400" cap="flat" cmpd="dbl"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a:noFill/>
                    </a:lnB>
                  </a:tcPr>
                </a:tc>
              </a:tr>
              <a:tr h="87648">
                <a:tc>
                  <a:txBody>
                    <a:bodyPr/>
                    <a:lstStyle/>
                    <a:p>
                      <a:pPr algn="l" fontAlgn="b"/>
                      <a:r>
                        <a:rPr lang="fr-FR" sz="500" b="0" i="0" u="none" strike="noStrike">
                          <a:solidFill>
                            <a:srgbClr val="000000"/>
                          </a:solidFill>
                          <a:latin typeface="Bookman Old Style"/>
                        </a:rPr>
                        <a:t>Fiscalité</a:t>
                      </a:r>
                    </a:p>
                  </a:txBody>
                  <a:tcPr marL="4850" marR="4850" marT="4850" marB="0" anchor="b">
                    <a:lnL>
                      <a:noFill/>
                    </a:lnL>
                    <a:lnR>
                      <a:noFill/>
                    </a:lnR>
                    <a:lnT>
                      <a:noFill/>
                    </a:lnT>
                    <a:lnB>
                      <a:noFill/>
                    </a:lnB>
                  </a:tcPr>
                </a:tc>
                <a:tc>
                  <a:txBody>
                    <a:bodyPr/>
                    <a:lstStyle/>
                    <a:p>
                      <a:pPr algn="ctr" fontAlgn="b"/>
                      <a:r>
                        <a:rPr lang="fr-FR" sz="500" b="0" i="0" u="none" strike="noStrike">
                          <a:solidFill>
                            <a:srgbClr val="000000"/>
                          </a:solidFill>
                          <a:latin typeface="Bookman Old Style"/>
                        </a:rPr>
                        <a:t>64</a:t>
                      </a:r>
                    </a:p>
                  </a:txBody>
                  <a:tcPr marL="4850" marR="4850" marT="4850" marB="0" anchor="b">
                    <a:lnL>
                      <a:noFill/>
                    </a:lnL>
                    <a:lnR>
                      <a:noFill/>
                    </a:lnR>
                    <a:lnT>
                      <a:noFill/>
                    </a:lnT>
                    <a:lnB>
                      <a:noFill/>
                    </a:lnB>
                  </a:tcPr>
                </a:tc>
                <a:tc>
                  <a:txBody>
                    <a:bodyPr/>
                    <a:lstStyle/>
                    <a:p>
                      <a:pPr algn="ctr" fontAlgn="b"/>
                      <a:r>
                        <a:rPr lang="fr-FR" sz="500" b="0" i="0" u="none" strike="noStrike">
                          <a:solidFill>
                            <a:srgbClr val="000000"/>
                          </a:solidFill>
                          <a:latin typeface="Bookman Old Style"/>
                        </a:rPr>
                        <a:t>44</a:t>
                      </a:r>
                    </a:p>
                  </a:txBody>
                  <a:tcPr marL="4850" marR="4850" marT="4850" marB="0" anchor="b">
                    <a:lnL>
                      <a:noFill/>
                    </a:lnL>
                    <a:lnR>
                      <a:noFill/>
                    </a:lnR>
                    <a:lnT>
                      <a:noFill/>
                    </a:lnT>
                    <a:lnB>
                      <a:noFill/>
                    </a:lnB>
                  </a:tcPr>
                </a:tc>
                <a:tc>
                  <a:txBody>
                    <a:bodyPr/>
                    <a:lstStyle/>
                    <a:p>
                      <a:pPr algn="ctr" fontAlgn="b"/>
                      <a:r>
                        <a:rPr lang="fr-FR" sz="500" b="0" i="0" u="none" strike="noStrike">
                          <a:solidFill>
                            <a:srgbClr val="000000"/>
                          </a:solidFill>
                          <a:latin typeface="Bookman Old Style"/>
                        </a:rPr>
                        <a:t>0</a:t>
                      </a:r>
                    </a:p>
                  </a:txBody>
                  <a:tcPr marL="4850" marR="4850" marT="4850" marB="0" anchor="b">
                    <a:lnL>
                      <a:noFill/>
                    </a:lnL>
                    <a:lnR w="25400" cap="flat" cmpd="dbl" algn="ctr">
                      <a:solidFill>
                        <a:srgbClr val="000000"/>
                      </a:solidFill>
                      <a:prstDash val="solid"/>
                      <a:round/>
                      <a:headEnd type="none" w="med" len="med"/>
                      <a:tailEnd type="none" w="med" len="med"/>
                    </a:lnR>
                    <a:lnT>
                      <a:noFill/>
                    </a:lnT>
                    <a:lnB>
                      <a:noFill/>
                    </a:lnB>
                  </a:tcPr>
                </a:tc>
              </a:tr>
              <a:tr h="87648">
                <a:tc>
                  <a:txBody>
                    <a:bodyPr/>
                    <a:lstStyle/>
                    <a:p>
                      <a:pPr algn="l" fontAlgn="b"/>
                      <a:r>
                        <a:rPr lang="fr-FR" sz="500" b="0" i="0" u="none" strike="noStrike">
                          <a:solidFill>
                            <a:srgbClr val="000000"/>
                          </a:solidFill>
                          <a:latin typeface="Bookman Old Style"/>
                        </a:rPr>
                        <a:t>Gestion et stratégie financière</a:t>
                      </a:r>
                    </a:p>
                  </a:txBody>
                  <a:tcPr marL="4850" marR="4850" marT="4850" marB="0" anchor="b">
                    <a:lnL>
                      <a:noFill/>
                    </a:lnL>
                    <a:lnR>
                      <a:noFill/>
                    </a:lnR>
                    <a:lnT>
                      <a:noFill/>
                    </a:lnT>
                    <a:lnB>
                      <a:noFill/>
                    </a:lnB>
                  </a:tcPr>
                </a:tc>
                <a:tc>
                  <a:txBody>
                    <a:bodyPr/>
                    <a:lstStyle/>
                    <a:p>
                      <a:pPr algn="ctr" fontAlgn="b"/>
                      <a:r>
                        <a:rPr lang="fr-FR" sz="500" b="0" i="0" u="none" strike="noStrike">
                          <a:solidFill>
                            <a:srgbClr val="000000"/>
                          </a:solidFill>
                          <a:latin typeface="Bookman Old Style"/>
                        </a:rPr>
                        <a:t>70</a:t>
                      </a:r>
                    </a:p>
                  </a:txBody>
                  <a:tcPr marL="4850" marR="4850" marT="4850" marB="0" anchor="b">
                    <a:lnL>
                      <a:noFill/>
                    </a:lnL>
                    <a:lnR>
                      <a:noFill/>
                    </a:lnR>
                    <a:lnT>
                      <a:noFill/>
                    </a:lnT>
                    <a:lnB>
                      <a:noFill/>
                    </a:lnB>
                  </a:tcPr>
                </a:tc>
                <a:tc>
                  <a:txBody>
                    <a:bodyPr/>
                    <a:lstStyle/>
                    <a:p>
                      <a:pPr algn="ctr" fontAlgn="b"/>
                      <a:r>
                        <a:rPr lang="fr-FR" sz="500" b="0" i="0" u="none" strike="noStrike">
                          <a:solidFill>
                            <a:srgbClr val="000000"/>
                          </a:solidFill>
                          <a:latin typeface="Bookman Old Style"/>
                        </a:rPr>
                        <a:t>61</a:t>
                      </a:r>
                    </a:p>
                  </a:txBody>
                  <a:tcPr marL="4850" marR="4850" marT="4850" marB="0" anchor="b">
                    <a:lnL>
                      <a:noFill/>
                    </a:lnL>
                    <a:lnR>
                      <a:noFill/>
                    </a:lnR>
                    <a:lnT>
                      <a:noFill/>
                    </a:lnT>
                    <a:lnB>
                      <a:noFill/>
                    </a:lnB>
                  </a:tcPr>
                </a:tc>
                <a:tc>
                  <a:txBody>
                    <a:bodyPr/>
                    <a:lstStyle/>
                    <a:p>
                      <a:pPr algn="ctr" fontAlgn="b"/>
                      <a:r>
                        <a:rPr lang="fr-FR" sz="500" b="0" i="0" u="none" strike="noStrike">
                          <a:solidFill>
                            <a:srgbClr val="000000"/>
                          </a:solidFill>
                          <a:latin typeface="Bookman Old Style"/>
                        </a:rPr>
                        <a:t>0</a:t>
                      </a:r>
                    </a:p>
                  </a:txBody>
                  <a:tcPr marL="4850" marR="4850" marT="4850" marB="0" anchor="b">
                    <a:lnL>
                      <a:noFill/>
                    </a:lnL>
                    <a:lnR w="25400" cap="flat" cmpd="dbl" algn="ctr">
                      <a:solidFill>
                        <a:srgbClr val="000000"/>
                      </a:solidFill>
                      <a:prstDash val="solid"/>
                      <a:round/>
                      <a:headEnd type="none" w="med" len="med"/>
                      <a:tailEnd type="none" w="med" len="med"/>
                    </a:lnR>
                    <a:lnT>
                      <a:noFill/>
                    </a:lnT>
                    <a:lnB>
                      <a:noFill/>
                    </a:lnB>
                  </a:tcPr>
                </a:tc>
              </a:tr>
              <a:tr h="92029">
                <a:tc>
                  <a:txBody>
                    <a:bodyPr/>
                    <a:lstStyle/>
                    <a:p>
                      <a:pPr algn="l" fontAlgn="b"/>
                      <a:r>
                        <a:rPr lang="fr-FR" sz="500" b="0" i="0" u="none" strike="noStrike">
                          <a:solidFill>
                            <a:srgbClr val="000000"/>
                          </a:solidFill>
                          <a:latin typeface="Bookman Old Style"/>
                        </a:rPr>
                        <a:t>Procédure budgétaire et comptable</a:t>
                      </a:r>
                    </a:p>
                  </a:txBody>
                  <a:tcPr marL="4850" marR="4850" marT="4850" marB="0" anchor="b">
                    <a:lnL>
                      <a:noFill/>
                    </a:lnL>
                    <a:lnR>
                      <a:noFill/>
                    </a:lnR>
                    <a:lnT>
                      <a:noFill/>
                    </a:lnT>
                    <a:lnB>
                      <a:noFill/>
                    </a:lnB>
                  </a:tcPr>
                </a:tc>
                <a:tc>
                  <a:txBody>
                    <a:bodyPr/>
                    <a:lstStyle/>
                    <a:p>
                      <a:pPr algn="ctr" fontAlgn="b"/>
                      <a:r>
                        <a:rPr lang="fr-FR" sz="500" b="0" i="0" u="none" strike="noStrike">
                          <a:solidFill>
                            <a:srgbClr val="000000"/>
                          </a:solidFill>
                          <a:latin typeface="Bookman Old Style"/>
                        </a:rPr>
                        <a:t>85</a:t>
                      </a:r>
                    </a:p>
                  </a:txBody>
                  <a:tcPr marL="4850" marR="4850" marT="4850"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b"/>
                      <a:r>
                        <a:rPr lang="fr-FR" sz="500" b="0" i="0" u="none" strike="noStrike">
                          <a:solidFill>
                            <a:srgbClr val="000000"/>
                          </a:solidFill>
                          <a:latin typeface="Bookman Old Style"/>
                        </a:rPr>
                        <a:t>39</a:t>
                      </a:r>
                    </a:p>
                  </a:txBody>
                  <a:tcPr marL="4850" marR="4850" marT="4850"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b"/>
                      <a:r>
                        <a:rPr lang="fr-FR" sz="500" b="0" i="0" u="none" strike="noStrike">
                          <a:solidFill>
                            <a:srgbClr val="000000"/>
                          </a:solidFill>
                          <a:latin typeface="Bookman Old Style"/>
                        </a:rPr>
                        <a:t>0</a:t>
                      </a:r>
                    </a:p>
                  </a:txBody>
                  <a:tcPr marL="4850" marR="4850" marT="4850" marB="0" anchor="b">
                    <a:lnL>
                      <a:noFill/>
                    </a:lnL>
                    <a:lnR w="25400" cap="flat" cmpd="dbl"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tcPr>
                </a:tc>
              </a:tr>
              <a:tr h="92029">
                <a:tc>
                  <a:txBody>
                    <a:bodyPr/>
                    <a:lstStyle/>
                    <a:p>
                      <a:pPr algn="ctr" fontAlgn="ctr"/>
                      <a:r>
                        <a:rPr lang="fr-FR" sz="500" b="1" i="0" u="none" strike="noStrike">
                          <a:solidFill>
                            <a:srgbClr val="000000"/>
                          </a:solidFill>
                          <a:latin typeface="Bookman Old Style"/>
                        </a:rPr>
                        <a:t>Gestion des ressources humaines</a:t>
                      </a:r>
                    </a:p>
                  </a:txBody>
                  <a:tcPr marL="4850" marR="4850" marT="4850" marB="0" anchor="ctr">
                    <a:lnL>
                      <a:noFill/>
                    </a:lnL>
                    <a:lnR>
                      <a:noFill/>
                    </a:lnR>
                    <a:lnT>
                      <a:noFill/>
                    </a:lnT>
                    <a:lnB w="6350" cap="flat" cmpd="sng" algn="ctr">
                      <a:solidFill>
                        <a:srgbClr val="95B3D7"/>
                      </a:solidFill>
                      <a:prstDash val="solid"/>
                      <a:round/>
                      <a:headEnd type="none" w="med" len="med"/>
                      <a:tailEnd type="none" w="med" len="med"/>
                    </a:lnB>
                  </a:tcPr>
                </a:tc>
                <a:tc>
                  <a:txBody>
                    <a:bodyPr/>
                    <a:lstStyle/>
                    <a:p>
                      <a:pPr algn="ctr" fontAlgn="ctr"/>
                      <a:r>
                        <a:rPr lang="fr-FR" sz="500" b="1" i="0" u="none" strike="noStrike">
                          <a:solidFill>
                            <a:srgbClr val="000000"/>
                          </a:solidFill>
                          <a:latin typeface="Bookman Old Style"/>
                        </a:rPr>
                        <a:t>809</a:t>
                      </a:r>
                    </a:p>
                  </a:txBody>
                  <a:tcPr marL="4850" marR="4850" marT="4850" marB="0" anchor="ctr">
                    <a:lnL>
                      <a:noFill/>
                    </a:lnL>
                    <a:lnR>
                      <a:noFill/>
                    </a:lnR>
                    <a:lnT w="25400" cap="flat" cmpd="dbl" algn="ctr">
                      <a:solidFill>
                        <a:srgbClr val="000000"/>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ctr"/>
                      <a:r>
                        <a:rPr lang="fr-FR" sz="500" b="1" i="0" u="none" strike="noStrike">
                          <a:solidFill>
                            <a:srgbClr val="000000"/>
                          </a:solidFill>
                          <a:latin typeface="Bookman Old Style"/>
                        </a:rPr>
                        <a:t>765</a:t>
                      </a:r>
                    </a:p>
                  </a:txBody>
                  <a:tcPr marL="4850" marR="4850" marT="4850" marB="0" anchor="ctr">
                    <a:lnL>
                      <a:noFill/>
                    </a:lnL>
                    <a:lnR>
                      <a:noFill/>
                    </a:lnR>
                    <a:lnT w="25400" cap="flat" cmpd="dbl" algn="ctr">
                      <a:solidFill>
                        <a:srgbClr val="000000"/>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ctr"/>
                      <a:r>
                        <a:rPr lang="fr-FR" sz="500" b="1" i="0" u="none" strike="noStrike">
                          <a:solidFill>
                            <a:srgbClr val="000000"/>
                          </a:solidFill>
                          <a:latin typeface="Bookman Old Style"/>
                        </a:rPr>
                        <a:t>238</a:t>
                      </a:r>
                    </a:p>
                  </a:txBody>
                  <a:tcPr marL="4850" marR="4850" marT="4850" marB="0" anchor="ctr">
                    <a:lnL>
                      <a:noFill/>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87648">
                <a:tc>
                  <a:txBody>
                    <a:bodyPr/>
                    <a:lstStyle/>
                    <a:p>
                      <a:pPr algn="l" fontAlgn="b"/>
                      <a:r>
                        <a:rPr lang="fr-FR" sz="500" b="0" i="0" u="none" strike="noStrike">
                          <a:solidFill>
                            <a:srgbClr val="000000"/>
                          </a:solidFill>
                          <a:latin typeface="Bookman Old Style"/>
                        </a:rPr>
                        <a:t>Approche générale de la GRH</a:t>
                      </a:r>
                    </a:p>
                  </a:txBody>
                  <a:tcPr marL="4850" marR="4850" marT="4850"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ctr" fontAlgn="b"/>
                      <a:r>
                        <a:rPr lang="fr-FR" sz="500" b="0" i="0" u="none" strike="noStrike">
                          <a:solidFill>
                            <a:srgbClr val="000000"/>
                          </a:solidFill>
                          <a:latin typeface="Bookman Old Style"/>
                        </a:rPr>
                        <a:t>322</a:t>
                      </a:r>
                    </a:p>
                  </a:txBody>
                  <a:tcPr marL="4850" marR="4850" marT="4850"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ctr" fontAlgn="b"/>
                      <a:r>
                        <a:rPr lang="fr-FR" sz="500" b="0" i="0" u="none" strike="noStrike">
                          <a:solidFill>
                            <a:srgbClr val="000000"/>
                          </a:solidFill>
                          <a:latin typeface="Bookman Old Style"/>
                        </a:rPr>
                        <a:t>403</a:t>
                      </a:r>
                    </a:p>
                  </a:txBody>
                  <a:tcPr marL="4850" marR="4850" marT="4850"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ctr" fontAlgn="b"/>
                      <a:r>
                        <a:rPr lang="fr-FR" sz="500" b="0" i="0" u="none" strike="noStrike">
                          <a:solidFill>
                            <a:srgbClr val="000000"/>
                          </a:solidFill>
                          <a:latin typeface="Bookman Old Style"/>
                        </a:rPr>
                        <a:t>15</a:t>
                      </a:r>
                    </a:p>
                  </a:txBody>
                  <a:tcPr marL="4850" marR="4850" marT="4850" marB="0" anchor="b">
                    <a:lnL>
                      <a:noFill/>
                    </a:lnL>
                    <a:lnR w="25400" cap="flat" cmpd="dbl"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a:noFill/>
                    </a:lnB>
                  </a:tcPr>
                </a:tc>
              </a:tr>
              <a:tr h="87648">
                <a:tc>
                  <a:txBody>
                    <a:bodyPr/>
                    <a:lstStyle/>
                    <a:p>
                      <a:pPr algn="l" fontAlgn="b"/>
                      <a:r>
                        <a:rPr lang="fr-FR" sz="500" b="0" i="0" u="none" strike="noStrike">
                          <a:solidFill>
                            <a:srgbClr val="000000"/>
                          </a:solidFill>
                          <a:latin typeface="Bookman Old Style"/>
                        </a:rPr>
                        <a:t>Conditions de travail</a:t>
                      </a:r>
                    </a:p>
                  </a:txBody>
                  <a:tcPr marL="4850" marR="4850" marT="4850" marB="0" anchor="b">
                    <a:lnL>
                      <a:noFill/>
                    </a:lnL>
                    <a:lnR>
                      <a:noFill/>
                    </a:lnR>
                    <a:lnT>
                      <a:noFill/>
                    </a:lnT>
                    <a:lnB>
                      <a:noFill/>
                    </a:lnB>
                  </a:tcPr>
                </a:tc>
                <a:tc>
                  <a:txBody>
                    <a:bodyPr/>
                    <a:lstStyle/>
                    <a:p>
                      <a:pPr algn="ctr" fontAlgn="b"/>
                      <a:r>
                        <a:rPr lang="fr-FR" sz="500" b="0" i="0" u="none" strike="noStrike">
                          <a:solidFill>
                            <a:srgbClr val="000000"/>
                          </a:solidFill>
                          <a:latin typeface="Bookman Old Style"/>
                        </a:rPr>
                        <a:t>55</a:t>
                      </a:r>
                    </a:p>
                  </a:txBody>
                  <a:tcPr marL="4850" marR="4850" marT="4850" marB="0" anchor="b">
                    <a:lnL>
                      <a:noFill/>
                    </a:lnL>
                    <a:lnR>
                      <a:noFill/>
                    </a:lnR>
                    <a:lnT>
                      <a:noFill/>
                    </a:lnT>
                    <a:lnB>
                      <a:noFill/>
                    </a:lnB>
                  </a:tcPr>
                </a:tc>
                <a:tc>
                  <a:txBody>
                    <a:bodyPr/>
                    <a:lstStyle/>
                    <a:p>
                      <a:pPr algn="ctr" fontAlgn="b"/>
                      <a:r>
                        <a:rPr lang="fr-FR" sz="500" b="0" i="0" u="none" strike="noStrike">
                          <a:solidFill>
                            <a:srgbClr val="000000"/>
                          </a:solidFill>
                          <a:latin typeface="Bookman Old Style"/>
                        </a:rPr>
                        <a:t>83</a:t>
                      </a:r>
                    </a:p>
                  </a:txBody>
                  <a:tcPr marL="4850" marR="4850" marT="4850" marB="0" anchor="b">
                    <a:lnL>
                      <a:noFill/>
                    </a:lnL>
                    <a:lnR>
                      <a:noFill/>
                    </a:lnR>
                    <a:lnT>
                      <a:noFill/>
                    </a:lnT>
                    <a:lnB>
                      <a:noFill/>
                    </a:lnB>
                  </a:tcPr>
                </a:tc>
                <a:tc>
                  <a:txBody>
                    <a:bodyPr/>
                    <a:lstStyle/>
                    <a:p>
                      <a:pPr algn="ctr" fontAlgn="b"/>
                      <a:r>
                        <a:rPr lang="fr-FR" sz="500" b="0" i="0" u="none" strike="noStrike">
                          <a:solidFill>
                            <a:srgbClr val="000000"/>
                          </a:solidFill>
                          <a:latin typeface="Bookman Old Style"/>
                        </a:rPr>
                        <a:t>3</a:t>
                      </a:r>
                    </a:p>
                  </a:txBody>
                  <a:tcPr marL="4850" marR="4850" marT="4850" marB="0" anchor="b">
                    <a:lnL>
                      <a:noFill/>
                    </a:lnL>
                    <a:lnR w="25400" cap="flat" cmpd="dbl" algn="ctr">
                      <a:solidFill>
                        <a:srgbClr val="000000"/>
                      </a:solidFill>
                      <a:prstDash val="solid"/>
                      <a:round/>
                      <a:headEnd type="none" w="med" len="med"/>
                      <a:tailEnd type="none" w="med" len="med"/>
                    </a:lnR>
                    <a:lnT>
                      <a:noFill/>
                    </a:lnT>
                    <a:lnB>
                      <a:noFill/>
                    </a:lnB>
                  </a:tcPr>
                </a:tc>
              </a:tr>
              <a:tr h="87648">
                <a:tc>
                  <a:txBody>
                    <a:bodyPr/>
                    <a:lstStyle/>
                    <a:p>
                      <a:pPr algn="l" fontAlgn="b"/>
                      <a:r>
                        <a:rPr lang="fr-FR" sz="500" b="0" i="0" u="none" strike="noStrike">
                          <a:solidFill>
                            <a:srgbClr val="000000"/>
                          </a:solidFill>
                          <a:latin typeface="Bookman Old Style"/>
                        </a:rPr>
                        <a:t>Fonction formation</a:t>
                      </a:r>
                    </a:p>
                  </a:txBody>
                  <a:tcPr marL="4850" marR="4850" marT="4850" marB="0" anchor="b">
                    <a:lnL>
                      <a:noFill/>
                    </a:lnL>
                    <a:lnR>
                      <a:noFill/>
                    </a:lnR>
                    <a:lnT>
                      <a:noFill/>
                    </a:lnT>
                    <a:lnB>
                      <a:noFill/>
                    </a:lnB>
                  </a:tcPr>
                </a:tc>
                <a:tc>
                  <a:txBody>
                    <a:bodyPr/>
                    <a:lstStyle/>
                    <a:p>
                      <a:pPr algn="ctr" fontAlgn="b"/>
                      <a:r>
                        <a:rPr lang="fr-FR" sz="500" b="0" i="0" u="none" strike="noStrike">
                          <a:solidFill>
                            <a:srgbClr val="000000"/>
                          </a:solidFill>
                          <a:latin typeface="Bookman Old Style"/>
                        </a:rPr>
                        <a:t>101</a:t>
                      </a:r>
                    </a:p>
                  </a:txBody>
                  <a:tcPr marL="4850" marR="4850" marT="4850" marB="0" anchor="b">
                    <a:lnL>
                      <a:noFill/>
                    </a:lnL>
                    <a:lnR>
                      <a:noFill/>
                    </a:lnR>
                    <a:lnT>
                      <a:noFill/>
                    </a:lnT>
                    <a:lnB>
                      <a:noFill/>
                    </a:lnB>
                  </a:tcPr>
                </a:tc>
                <a:tc>
                  <a:txBody>
                    <a:bodyPr/>
                    <a:lstStyle/>
                    <a:p>
                      <a:pPr algn="ctr" fontAlgn="b"/>
                      <a:r>
                        <a:rPr lang="fr-FR" sz="500" b="0" i="0" u="none" strike="noStrike">
                          <a:solidFill>
                            <a:srgbClr val="000000"/>
                          </a:solidFill>
                          <a:latin typeface="Bookman Old Style"/>
                        </a:rPr>
                        <a:t>70</a:t>
                      </a:r>
                    </a:p>
                  </a:txBody>
                  <a:tcPr marL="4850" marR="4850" marT="4850" marB="0" anchor="b">
                    <a:lnL>
                      <a:noFill/>
                    </a:lnL>
                    <a:lnR>
                      <a:noFill/>
                    </a:lnR>
                    <a:lnT>
                      <a:noFill/>
                    </a:lnT>
                    <a:lnB>
                      <a:noFill/>
                    </a:lnB>
                  </a:tcPr>
                </a:tc>
                <a:tc>
                  <a:txBody>
                    <a:bodyPr/>
                    <a:lstStyle/>
                    <a:p>
                      <a:pPr algn="ctr" fontAlgn="b"/>
                      <a:r>
                        <a:rPr lang="fr-FR" sz="500" b="0" i="0" u="none" strike="noStrike">
                          <a:solidFill>
                            <a:srgbClr val="000000"/>
                          </a:solidFill>
                          <a:latin typeface="Bookman Old Style"/>
                        </a:rPr>
                        <a:t>82</a:t>
                      </a:r>
                    </a:p>
                  </a:txBody>
                  <a:tcPr marL="4850" marR="4850" marT="4850" marB="0" anchor="b">
                    <a:lnL>
                      <a:noFill/>
                    </a:lnL>
                    <a:lnR w="25400" cap="flat" cmpd="dbl" algn="ctr">
                      <a:solidFill>
                        <a:srgbClr val="000000"/>
                      </a:solidFill>
                      <a:prstDash val="solid"/>
                      <a:round/>
                      <a:headEnd type="none" w="med" len="med"/>
                      <a:tailEnd type="none" w="med" len="med"/>
                    </a:lnR>
                    <a:lnT>
                      <a:noFill/>
                    </a:lnT>
                    <a:lnB>
                      <a:noFill/>
                    </a:lnB>
                  </a:tcPr>
                </a:tc>
              </a:tr>
              <a:tr h="87648">
                <a:tc>
                  <a:txBody>
                    <a:bodyPr/>
                    <a:lstStyle/>
                    <a:p>
                      <a:pPr algn="l" fontAlgn="b"/>
                      <a:r>
                        <a:rPr lang="fr-FR" sz="500" b="0" i="0" u="none" strike="noStrike">
                          <a:solidFill>
                            <a:srgbClr val="000000"/>
                          </a:solidFill>
                          <a:latin typeface="Bookman Old Style"/>
                        </a:rPr>
                        <a:t>Gestion administrative et statuaire</a:t>
                      </a:r>
                    </a:p>
                  </a:txBody>
                  <a:tcPr marL="4850" marR="4850" marT="4850" marB="0" anchor="b">
                    <a:lnL>
                      <a:noFill/>
                    </a:lnL>
                    <a:lnR>
                      <a:noFill/>
                    </a:lnR>
                    <a:lnT>
                      <a:noFill/>
                    </a:lnT>
                    <a:lnB>
                      <a:noFill/>
                    </a:lnB>
                  </a:tcPr>
                </a:tc>
                <a:tc>
                  <a:txBody>
                    <a:bodyPr/>
                    <a:lstStyle/>
                    <a:p>
                      <a:pPr algn="ctr" fontAlgn="b"/>
                      <a:r>
                        <a:rPr lang="fr-FR" sz="500" b="0" i="0" u="none" strike="noStrike">
                          <a:solidFill>
                            <a:srgbClr val="000000"/>
                          </a:solidFill>
                          <a:latin typeface="Bookman Old Style"/>
                        </a:rPr>
                        <a:t>70</a:t>
                      </a:r>
                    </a:p>
                  </a:txBody>
                  <a:tcPr marL="4850" marR="4850" marT="4850" marB="0" anchor="b">
                    <a:lnL>
                      <a:noFill/>
                    </a:lnL>
                    <a:lnR>
                      <a:noFill/>
                    </a:lnR>
                    <a:lnT>
                      <a:noFill/>
                    </a:lnT>
                    <a:lnB>
                      <a:noFill/>
                    </a:lnB>
                  </a:tcPr>
                </a:tc>
                <a:tc>
                  <a:txBody>
                    <a:bodyPr/>
                    <a:lstStyle/>
                    <a:p>
                      <a:pPr algn="ctr" fontAlgn="b"/>
                      <a:r>
                        <a:rPr lang="fr-FR" sz="500" b="0" i="0" u="none" strike="noStrike">
                          <a:solidFill>
                            <a:srgbClr val="000000"/>
                          </a:solidFill>
                          <a:latin typeface="Bookman Old Style"/>
                        </a:rPr>
                        <a:t>29</a:t>
                      </a:r>
                    </a:p>
                  </a:txBody>
                  <a:tcPr marL="4850" marR="4850" marT="4850" marB="0" anchor="b">
                    <a:lnL>
                      <a:noFill/>
                    </a:lnL>
                    <a:lnR>
                      <a:noFill/>
                    </a:lnR>
                    <a:lnT>
                      <a:noFill/>
                    </a:lnT>
                    <a:lnB>
                      <a:noFill/>
                    </a:lnB>
                  </a:tcPr>
                </a:tc>
                <a:tc>
                  <a:txBody>
                    <a:bodyPr/>
                    <a:lstStyle/>
                    <a:p>
                      <a:pPr algn="ctr" fontAlgn="b"/>
                      <a:r>
                        <a:rPr lang="fr-FR" sz="500" b="0" i="0" u="none" strike="noStrike">
                          <a:solidFill>
                            <a:srgbClr val="000000"/>
                          </a:solidFill>
                          <a:latin typeface="Bookman Old Style"/>
                        </a:rPr>
                        <a:t>3</a:t>
                      </a:r>
                    </a:p>
                  </a:txBody>
                  <a:tcPr marL="4850" marR="4850" marT="4850" marB="0" anchor="b">
                    <a:lnL>
                      <a:noFill/>
                    </a:lnL>
                    <a:lnR w="25400" cap="flat" cmpd="dbl" algn="ctr">
                      <a:solidFill>
                        <a:srgbClr val="000000"/>
                      </a:solidFill>
                      <a:prstDash val="solid"/>
                      <a:round/>
                      <a:headEnd type="none" w="med" len="med"/>
                      <a:tailEnd type="none" w="med" len="med"/>
                    </a:lnR>
                    <a:lnT>
                      <a:noFill/>
                    </a:lnT>
                    <a:lnB>
                      <a:noFill/>
                    </a:lnB>
                  </a:tcPr>
                </a:tc>
              </a:tr>
              <a:tr h="87648">
                <a:tc>
                  <a:txBody>
                    <a:bodyPr/>
                    <a:lstStyle/>
                    <a:p>
                      <a:pPr algn="l" fontAlgn="b"/>
                      <a:r>
                        <a:rPr lang="fr-FR" sz="500" b="0" i="0" u="none" strike="noStrike">
                          <a:solidFill>
                            <a:srgbClr val="000000"/>
                          </a:solidFill>
                          <a:latin typeface="Bookman Old Style"/>
                        </a:rPr>
                        <a:t>Politique de GRH</a:t>
                      </a:r>
                    </a:p>
                  </a:txBody>
                  <a:tcPr marL="4850" marR="4850" marT="4850" marB="0" anchor="b">
                    <a:lnL>
                      <a:noFill/>
                    </a:lnL>
                    <a:lnR>
                      <a:noFill/>
                    </a:lnR>
                    <a:lnT>
                      <a:noFill/>
                    </a:lnT>
                    <a:lnB>
                      <a:noFill/>
                    </a:lnB>
                  </a:tcPr>
                </a:tc>
                <a:tc>
                  <a:txBody>
                    <a:bodyPr/>
                    <a:lstStyle/>
                    <a:p>
                      <a:pPr algn="ctr" fontAlgn="b"/>
                      <a:r>
                        <a:rPr lang="fr-FR" sz="500" b="0" i="0" u="none" strike="noStrike">
                          <a:solidFill>
                            <a:srgbClr val="000000"/>
                          </a:solidFill>
                          <a:latin typeface="Bookman Old Style"/>
                        </a:rPr>
                        <a:t>107</a:t>
                      </a:r>
                    </a:p>
                  </a:txBody>
                  <a:tcPr marL="4850" marR="4850" marT="4850" marB="0" anchor="b">
                    <a:lnL>
                      <a:noFill/>
                    </a:lnL>
                    <a:lnR>
                      <a:noFill/>
                    </a:lnR>
                    <a:lnT>
                      <a:noFill/>
                    </a:lnT>
                    <a:lnB>
                      <a:noFill/>
                    </a:lnB>
                  </a:tcPr>
                </a:tc>
                <a:tc>
                  <a:txBody>
                    <a:bodyPr/>
                    <a:lstStyle/>
                    <a:p>
                      <a:pPr algn="ctr" fontAlgn="b"/>
                      <a:r>
                        <a:rPr lang="fr-FR" sz="500" b="0" i="0" u="none" strike="noStrike">
                          <a:solidFill>
                            <a:srgbClr val="000000"/>
                          </a:solidFill>
                          <a:latin typeface="Bookman Old Style"/>
                        </a:rPr>
                        <a:t>26</a:t>
                      </a:r>
                    </a:p>
                  </a:txBody>
                  <a:tcPr marL="4850" marR="4850" marT="4850" marB="0" anchor="b">
                    <a:lnL>
                      <a:noFill/>
                    </a:lnL>
                    <a:lnR>
                      <a:noFill/>
                    </a:lnR>
                    <a:lnT>
                      <a:noFill/>
                    </a:lnT>
                    <a:lnB>
                      <a:noFill/>
                    </a:lnB>
                  </a:tcPr>
                </a:tc>
                <a:tc>
                  <a:txBody>
                    <a:bodyPr/>
                    <a:lstStyle/>
                    <a:p>
                      <a:pPr algn="ctr" fontAlgn="b"/>
                      <a:r>
                        <a:rPr lang="fr-FR" sz="500" b="0" i="0" u="none" strike="noStrike">
                          <a:solidFill>
                            <a:srgbClr val="000000"/>
                          </a:solidFill>
                          <a:latin typeface="Bookman Old Style"/>
                        </a:rPr>
                        <a:t>121</a:t>
                      </a:r>
                    </a:p>
                  </a:txBody>
                  <a:tcPr marL="4850" marR="4850" marT="4850" marB="0" anchor="b">
                    <a:lnL>
                      <a:noFill/>
                    </a:lnL>
                    <a:lnR w="25400" cap="flat" cmpd="dbl" algn="ctr">
                      <a:solidFill>
                        <a:srgbClr val="000000"/>
                      </a:solidFill>
                      <a:prstDash val="solid"/>
                      <a:round/>
                      <a:headEnd type="none" w="med" len="med"/>
                      <a:tailEnd type="none" w="med" len="med"/>
                    </a:lnR>
                    <a:lnT>
                      <a:noFill/>
                    </a:lnT>
                    <a:lnB>
                      <a:noFill/>
                    </a:lnB>
                  </a:tcPr>
                </a:tc>
              </a:tr>
              <a:tr h="92029">
                <a:tc>
                  <a:txBody>
                    <a:bodyPr/>
                    <a:lstStyle/>
                    <a:p>
                      <a:pPr algn="l" fontAlgn="b"/>
                      <a:r>
                        <a:rPr lang="fr-FR" sz="500" b="0" i="0" u="none" strike="noStrike">
                          <a:solidFill>
                            <a:srgbClr val="000000"/>
                          </a:solidFill>
                          <a:latin typeface="Bookman Old Style"/>
                        </a:rPr>
                        <a:t>Relations sociales</a:t>
                      </a:r>
                    </a:p>
                  </a:txBody>
                  <a:tcPr marL="4850" marR="4850" marT="4850" marB="0" anchor="b">
                    <a:lnL>
                      <a:noFill/>
                    </a:lnL>
                    <a:lnR>
                      <a:noFill/>
                    </a:lnR>
                    <a:lnT>
                      <a:noFill/>
                    </a:lnT>
                    <a:lnB>
                      <a:noFill/>
                    </a:lnB>
                  </a:tcPr>
                </a:tc>
                <a:tc>
                  <a:txBody>
                    <a:bodyPr/>
                    <a:lstStyle/>
                    <a:p>
                      <a:pPr algn="ctr" fontAlgn="b"/>
                      <a:r>
                        <a:rPr lang="fr-FR" sz="500" b="0" i="0" u="none" strike="noStrike">
                          <a:solidFill>
                            <a:srgbClr val="000000"/>
                          </a:solidFill>
                          <a:latin typeface="Bookman Old Style"/>
                        </a:rPr>
                        <a:t>154</a:t>
                      </a:r>
                    </a:p>
                  </a:txBody>
                  <a:tcPr marL="4850" marR="4850" marT="4850"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b"/>
                      <a:r>
                        <a:rPr lang="fr-FR" sz="500" b="0" i="0" u="none" strike="noStrike">
                          <a:solidFill>
                            <a:srgbClr val="000000"/>
                          </a:solidFill>
                          <a:latin typeface="Bookman Old Style"/>
                        </a:rPr>
                        <a:t>154</a:t>
                      </a:r>
                    </a:p>
                  </a:txBody>
                  <a:tcPr marL="4850" marR="4850" marT="4850"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b"/>
                      <a:r>
                        <a:rPr lang="fr-FR" sz="500" b="0" i="0" u="none" strike="noStrike">
                          <a:solidFill>
                            <a:srgbClr val="000000"/>
                          </a:solidFill>
                          <a:latin typeface="Bookman Old Style"/>
                        </a:rPr>
                        <a:t>14</a:t>
                      </a:r>
                    </a:p>
                  </a:txBody>
                  <a:tcPr marL="4850" marR="4850" marT="4850" marB="0" anchor="b">
                    <a:lnL>
                      <a:noFill/>
                    </a:lnL>
                    <a:lnR w="25400" cap="flat" cmpd="dbl"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tcPr>
                </a:tc>
              </a:tr>
              <a:tr h="92029">
                <a:tc>
                  <a:txBody>
                    <a:bodyPr/>
                    <a:lstStyle/>
                    <a:p>
                      <a:pPr algn="ctr" fontAlgn="ctr"/>
                      <a:r>
                        <a:rPr lang="fr-FR" sz="500" b="1" i="0" u="none" strike="noStrike">
                          <a:solidFill>
                            <a:srgbClr val="000000"/>
                          </a:solidFill>
                          <a:latin typeface="Bookman Old Style"/>
                        </a:rPr>
                        <a:t>Informatique et systèmes d'information</a:t>
                      </a:r>
                    </a:p>
                  </a:txBody>
                  <a:tcPr marL="4850" marR="4850" marT="4850" marB="0" anchor="ctr">
                    <a:lnL>
                      <a:noFill/>
                    </a:lnL>
                    <a:lnR>
                      <a:noFill/>
                    </a:lnR>
                    <a:lnT>
                      <a:noFill/>
                    </a:lnT>
                    <a:lnB w="6350" cap="flat" cmpd="sng" algn="ctr">
                      <a:solidFill>
                        <a:srgbClr val="95B3D7"/>
                      </a:solidFill>
                      <a:prstDash val="solid"/>
                      <a:round/>
                      <a:headEnd type="none" w="med" len="med"/>
                      <a:tailEnd type="none" w="med" len="med"/>
                    </a:lnB>
                  </a:tcPr>
                </a:tc>
                <a:tc>
                  <a:txBody>
                    <a:bodyPr/>
                    <a:lstStyle/>
                    <a:p>
                      <a:pPr algn="ctr" fontAlgn="ctr"/>
                      <a:r>
                        <a:rPr lang="fr-FR" sz="500" b="1" i="0" u="none" strike="noStrike">
                          <a:solidFill>
                            <a:srgbClr val="000000"/>
                          </a:solidFill>
                          <a:latin typeface="Bookman Old Style"/>
                        </a:rPr>
                        <a:t>659</a:t>
                      </a:r>
                    </a:p>
                  </a:txBody>
                  <a:tcPr marL="4850" marR="4850" marT="4850" marB="0" anchor="ctr">
                    <a:lnL>
                      <a:noFill/>
                    </a:lnL>
                    <a:lnR>
                      <a:noFill/>
                    </a:lnR>
                    <a:lnT w="25400" cap="flat" cmpd="dbl" algn="ctr">
                      <a:solidFill>
                        <a:srgbClr val="000000"/>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ctr"/>
                      <a:r>
                        <a:rPr lang="fr-FR" sz="500" b="1" i="0" u="none" strike="noStrike">
                          <a:solidFill>
                            <a:srgbClr val="000000"/>
                          </a:solidFill>
                          <a:latin typeface="Bookman Old Style"/>
                        </a:rPr>
                        <a:t>1366</a:t>
                      </a:r>
                    </a:p>
                  </a:txBody>
                  <a:tcPr marL="4850" marR="4850" marT="4850" marB="0" anchor="ctr">
                    <a:lnL>
                      <a:noFill/>
                    </a:lnL>
                    <a:lnR>
                      <a:noFill/>
                    </a:lnR>
                    <a:lnT w="25400" cap="flat" cmpd="dbl" algn="ctr">
                      <a:solidFill>
                        <a:srgbClr val="000000"/>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ctr"/>
                      <a:r>
                        <a:rPr lang="fr-FR" sz="500" b="1" i="0" u="none" strike="noStrike">
                          <a:solidFill>
                            <a:srgbClr val="000000"/>
                          </a:solidFill>
                          <a:latin typeface="Bookman Old Style"/>
                        </a:rPr>
                        <a:t>125</a:t>
                      </a:r>
                    </a:p>
                  </a:txBody>
                  <a:tcPr marL="4850" marR="4850" marT="4850" marB="0" anchor="ctr">
                    <a:lnL>
                      <a:noFill/>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175294">
                <a:tc>
                  <a:txBody>
                    <a:bodyPr/>
                    <a:lstStyle/>
                    <a:p>
                      <a:pPr algn="l" fontAlgn="b"/>
                      <a:r>
                        <a:rPr lang="fr-FR" sz="500" b="0" i="0" u="none" strike="noStrike">
                          <a:solidFill>
                            <a:srgbClr val="000000"/>
                          </a:solidFill>
                          <a:latin typeface="Bookman Old Style"/>
                        </a:rPr>
                        <a:t>Architecture et administration des systèmes d'information</a:t>
                      </a:r>
                    </a:p>
                  </a:txBody>
                  <a:tcPr marL="4850" marR="4850" marT="4850"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ctr" fontAlgn="b"/>
                      <a:r>
                        <a:rPr lang="fr-FR" sz="500" b="0" i="0" u="none" strike="noStrike">
                          <a:solidFill>
                            <a:srgbClr val="000000"/>
                          </a:solidFill>
                          <a:latin typeface="Bookman Old Style"/>
                        </a:rPr>
                        <a:t>236</a:t>
                      </a:r>
                    </a:p>
                  </a:txBody>
                  <a:tcPr marL="4850" marR="4850" marT="4850"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ctr" fontAlgn="b"/>
                      <a:r>
                        <a:rPr lang="fr-FR" sz="500" b="0" i="0" u="none" strike="noStrike">
                          <a:solidFill>
                            <a:srgbClr val="000000"/>
                          </a:solidFill>
                          <a:latin typeface="Bookman Old Style"/>
                        </a:rPr>
                        <a:t>561</a:t>
                      </a:r>
                    </a:p>
                  </a:txBody>
                  <a:tcPr marL="4850" marR="4850" marT="4850"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ctr" fontAlgn="b"/>
                      <a:r>
                        <a:rPr lang="fr-FR" sz="500" b="0" i="0" u="none" strike="noStrike">
                          <a:solidFill>
                            <a:srgbClr val="000000"/>
                          </a:solidFill>
                          <a:latin typeface="Bookman Old Style"/>
                        </a:rPr>
                        <a:t>9</a:t>
                      </a:r>
                    </a:p>
                  </a:txBody>
                  <a:tcPr marL="4850" marR="4850" marT="4850" marB="0" anchor="b">
                    <a:lnL>
                      <a:noFill/>
                    </a:lnL>
                    <a:lnR w="25400" cap="flat" cmpd="dbl"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a:noFill/>
                    </a:lnB>
                  </a:tcPr>
                </a:tc>
              </a:tr>
              <a:tr h="87648">
                <a:tc>
                  <a:txBody>
                    <a:bodyPr/>
                    <a:lstStyle/>
                    <a:p>
                      <a:pPr algn="l" fontAlgn="b"/>
                      <a:r>
                        <a:rPr lang="fr-FR" sz="500" b="0" i="0" u="none" strike="noStrike">
                          <a:solidFill>
                            <a:srgbClr val="000000"/>
                          </a:solidFill>
                          <a:latin typeface="Bookman Old Style"/>
                        </a:rPr>
                        <a:t>Bureautique et utilisation des outils informatique</a:t>
                      </a:r>
                    </a:p>
                  </a:txBody>
                  <a:tcPr marL="4850" marR="4850" marT="4850" marB="0" anchor="b">
                    <a:lnL>
                      <a:noFill/>
                    </a:lnL>
                    <a:lnR>
                      <a:noFill/>
                    </a:lnR>
                    <a:lnT>
                      <a:noFill/>
                    </a:lnT>
                    <a:lnB>
                      <a:noFill/>
                    </a:lnB>
                  </a:tcPr>
                </a:tc>
                <a:tc>
                  <a:txBody>
                    <a:bodyPr/>
                    <a:lstStyle/>
                    <a:p>
                      <a:pPr algn="ctr" fontAlgn="b"/>
                      <a:r>
                        <a:rPr lang="fr-FR" sz="500" b="0" i="0" u="none" strike="noStrike">
                          <a:solidFill>
                            <a:srgbClr val="000000"/>
                          </a:solidFill>
                          <a:latin typeface="Bookman Old Style"/>
                        </a:rPr>
                        <a:t>287</a:t>
                      </a:r>
                    </a:p>
                  </a:txBody>
                  <a:tcPr marL="4850" marR="4850" marT="4850" marB="0" anchor="b">
                    <a:lnL>
                      <a:noFill/>
                    </a:lnL>
                    <a:lnR>
                      <a:noFill/>
                    </a:lnR>
                    <a:lnT>
                      <a:noFill/>
                    </a:lnT>
                    <a:lnB>
                      <a:noFill/>
                    </a:lnB>
                  </a:tcPr>
                </a:tc>
                <a:tc>
                  <a:txBody>
                    <a:bodyPr/>
                    <a:lstStyle/>
                    <a:p>
                      <a:pPr algn="ctr" fontAlgn="b"/>
                      <a:r>
                        <a:rPr lang="fr-FR" sz="500" b="0" i="0" u="none" strike="noStrike">
                          <a:solidFill>
                            <a:srgbClr val="000000"/>
                          </a:solidFill>
                          <a:latin typeface="Bookman Old Style"/>
                        </a:rPr>
                        <a:t>600</a:t>
                      </a:r>
                    </a:p>
                  </a:txBody>
                  <a:tcPr marL="4850" marR="4850" marT="4850" marB="0" anchor="b">
                    <a:lnL>
                      <a:noFill/>
                    </a:lnL>
                    <a:lnR>
                      <a:noFill/>
                    </a:lnR>
                    <a:lnT>
                      <a:noFill/>
                    </a:lnT>
                    <a:lnB>
                      <a:noFill/>
                    </a:lnB>
                  </a:tcPr>
                </a:tc>
                <a:tc>
                  <a:txBody>
                    <a:bodyPr/>
                    <a:lstStyle/>
                    <a:p>
                      <a:pPr algn="ctr" fontAlgn="b"/>
                      <a:r>
                        <a:rPr lang="fr-FR" sz="500" b="0" i="0" u="none" strike="noStrike">
                          <a:solidFill>
                            <a:srgbClr val="000000"/>
                          </a:solidFill>
                          <a:latin typeface="Bookman Old Style"/>
                        </a:rPr>
                        <a:t>96</a:t>
                      </a:r>
                    </a:p>
                  </a:txBody>
                  <a:tcPr marL="4850" marR="4850" marT="4850" marB="0" anchor="b">
                    <a:lnL>
                      <a:noFill/>
                    </a:lnL>
                    <a:lnR w="25400" cap="flat" cmpd="dbl" algn="ctr">
                      <a:solidFill>
                        <a:srgbClr val="000000"/>
                      </a:solidFill>
                      <a:prstDash val="solid"/>
                      <a:round/>
                      <a:headEnd type="none" w="med" len="med"/>
                      <a:tailEnd type="none" w="med" len="med"/>
                    </a:lnR>
                    <a:lnT>
                      <a:noFill/>
                    </a:lnT>
                    <a:lnB>
                      <a:noFill/>
                    </a:lnB>
                  </a:tcPr>
                </a:tc>
              </a:tr>
              <a:tr h="87648">
                <a:tc>
                  <a:txBody>
                    <a:bodyPr/>
                    <a:lstStyle/>
                    <a:p>
                      <a:pPr algn="l" fontAlgn="b"/>
                      <a:r>
                        <a:rPr lang="fr-FR" sz="500" b="0" i="0" u="none" strike="noStrike">
                          <a:solidFill>
                            <a:srgbClr val="000000"/>
                          </a:solidFill>
                          <a:latin typeface="Bookman Old Style"/>
                        </a:rPr>
                        <a:t>Réseaux et télécommunication</a:t>
                      </a:r>
                    </a:p>
                  </a:txBody>
                  <a:tcPr marL="4850" marR="4850" marT="4850" marB="0" anchor="b">
                    <a:lnL>
                      <a:noFill/>
                    </a:lnL>
                    <a:lnR>
                      <a:noFill/>
                    </a:lnR>
                    <a:lnT>
                      <a:noFill/>
                    </a:lnT>
                    <a:lnB>
                      <a:noFill/>
                    </a:lnB>
                  </a:tcPr>
                </a:tc>
                <a:tc>
                  <a:txBody>
                    <a:bodyPr/>
                    <a:lstStyle/>
                    <a:p>
                      <a:pPr algn="ctr" fontAlgn="b"/>
                      <a:r>
                        <a:rPr lang="fr-FR" sz="500" b="0" i="0" u="none" strike="noStrike">
                          <a:solidFill>
                            <a:srgbClr val="000000"/>
                          </a:solidFill>
                          <a:latin typeface="Bookman Old Style"/>
                        </a:rPr>
                        <a:t>30</a:t>
                      </a:r>
                    </a:p>
                  </a:txBody>
                  <a:tcPr marL="4850" marR="4850" marT="4850" marB="0" anchor="b">
                    <a:lnL>
                      <a:noFill/>
                    </a:lnL>
                    <a:lnR>
                      <a:noFill/>
                    </a:lnR>
                    <a:lnT>
                      <a:noFill/>
                    </a:lnT>
                    <a:lnB>
                      <a:noFill/>
                    </a:lnB>
                  </a:tcPr>
                </a:tc>
                <a:tc>
                  <a:txBody>
                    <a:bodyPr/>
                    <a:lstStyle/>
                    <a:p>
                      <a:pPr algn="ctr" fontAlgn="b"/>
                      <a:r>
                        <a:rPr lang="fr-FR" sz="500" b="0" i="0" u="none" strike="noStrike">
                          <a:solidFill>
                            <a:srgbClr val="000000"/>
                          </a:solidFill>
                          <a:latin typeface="Bookman Old Style"/>
                        </a:rPr>
                        <a:t>21</a:t>
                      </a:r>
                    </a:p>
                  </a:txBody>
                  <a:tcPr marL="4850" marR="4850" marT="4850" marB="0" anchor="b">
                    <a:lnL>
                      <a:noFill/>
                    </a:lnL>
                    <a:lnR>
                      <a:noFill/>
                    </a:lnR>
                    <a:lnT>
                      <a:noFill/>
                    </a:lnT>
                    <a:lnB>
                      <a:noFill/>
                    </a:lnB>
                  </a:tcPr>
                </a:tc>
                <a:tc>
                  <a:txBody>
                    <a:bodyPr/>
                    <a:lstStyle/>
                    <a:p>
                      <a:pPr algn="ctr" fontAlgn="b"/>
                      <a:r>
                        <a:rPr lang="fr-FR" sz="500" b="0" i="0" u="none" strike="noStrike">
                          <a:solidFill>
                            <a:srgbClr val="000000"/>
                          </a:solidFill>
                          <a:latin typeface="Bookman Old Style"/>
                        </a:rPr>
                        <a:t>0</a:t>
                      </a:r>
                    </a:p>
                  </a:txBody>
                  <a:tcPr marL="4850" marR="4850" marT="4850" marB="0" anchor="b">
                    <a:lnL>
                      <a:noFill/>
                    </a:lnL>
                    <a:lnR w="25400" cap="flat" cmpd="dbl" algn="ctr">
                      <a:solidFill>
                        <a:srgbClr val="000000"/>
                      </a:solidFill>
                      <a:prstDash val="solid"/>
                      <a:round/>
                      <a:headEnd type="none" w="med" len="med"/>
                      <a:tailEnd type="none" w="med" len="med"/>
                    </a:lnR>
                    <a:lnT>
                      <a:noFill/>
                    </a:lnT>
                    <a:lnB>
                      <a:noFill/>
                    </a:lnB>
                  </a:tcPr>
                </a:tc>
              </a:tr>
              <a:tr h="92029">
                <a:tc>
                  <a:txBody>
                    <a:bodyPr/>
                    <a:lstStyle/>
                    <a:p>
                      <a:pPr algn="l" fontAlgn="b"/>
                      <a:r>
                        <a:rPr lang="fr-FR" sz="500" b="0" i="0" u="none" strike="noStrike" dirty="0">
                          <a:solidFill>
                            <a:srgbClr val="000000"/>
                          </a:solidFill>
                          <a:latin typeface="Bookman Old Style"/>
                        </a:rPr>
                        <a:t>Techniques informatiques</a:t>
                      </a:r>
                    </a:p>
                  </a:txBody>
                  <a:tcPr marL="4850" marR="4850" marT="4850" marB="0" anchor="b">
                    <a:lnL>
                      <a:noFill/>
                    </a:lnL>
                    <a:lnR>
                      <a:noFill/>
                    </a:lnR>
                    <a:lnT>
                      <a:noFill/>
                    </a:lnT>
                    <a:lnB>
                      <a:noFill/>
                    </a:lnB>
                  </a:tcPr>
                </a:tc>
                <a:tc>
                  <a:txBody>
                    <a:bodyPr/>
                    <a:lstStyle/>
                    <a:p>
                      <a:pPr algn="ctr" fontAlgn="b"/>
                      <a:r>
                        <a:rPr lang="fr-FR" sz="500" b="0" i="0" u="none" strike="noStrike">
                          <a:solidFill>
                            <a:srgbClr val="000000"/>
                          </a:solidFill>
                          <a:latin typeface="Bookman Old Style"/>
                        </a:rPr>
                        <a:t>106</a:t>
                      </a:r>
                    </a:p>
                  </a:txBody>
                  <a:tcPr marL="4850" marR="4850" marT="4850" marB="0" anchor="b">
                    <a:lnL>
                      <a:noFill/>
                    </a:lnL>
                    <a:lnR>
                      <a:noFill/>
                    </a:lnR>
                    <a:lnT>
                      <a:noFill/>
                    </a:lnT>
                    <a:lnB>
                      <a:noFill/>
                    </a:lnB>
                  </a:tcPr>
                </a:tc>
                <a:tc>
                  <a:txBody>
                    <a:bodyPr/>
                    <a:lstStyle/>
                    <a:p>
                      <a:pPr algn="ctr" fontAlgn="b"/>
                      <a:r>
                        <a:rPr lang="fr-FR" sz="500" b="0" i="0" u="none" strike="noStrike">
                          <a:solidFill>
                            <a:srgbClr val="000000"/>
                          </a:solidFill>
                          <a:latin typeface="Bookman Old Style"/>
                        </a:rPr>
                        <a:t>184</a:t>
                      </a:r>
                    </a:p>
                  </a:txBody>
                  <a:tcPr marL="4850" marR="4850" marT="4850" marB="0" anchor="b">
                    <a:lnL>
                      <a:noFill/>
                    </a:lnL>
                    <a:lnR>
                      <a:noFill/>
                    </a:lnR>
                    <a:lnT>
                      <a:noFill/>
                    </a:lnT>
                    <a:lnB>
                      <a:noFill/>
                    </a:lnB>
                  </a:tcPr>
                </a:tc>
                <a:tc>
                  <a:txBody>
                    <a:bodyPr/>
                    <a:lstStyle/>
                    <a:p>
                      <a:pPr algn="ctr" fontAlgn="b"/>
                      <a:r>
                        <a:rPr lang="fr-FR" sz="500" b="0" i="0" u="none" strike="noStrike" dirty="0">
                          <a:solidFill>
                            <a:srgbClr val="000000"/>
                          </a:solidFill>
                          <a:latin typeface="Bookman Old Style"/>
                        </a:rPr>
                        <a:t>20</a:t>
                      </a:r>
                    </a:p>
                  </a:txBody>
                  <a:tcPr marL="4850" marR="4850" marT="4850" marB="0" anchor="b">
                    <a:lnL>
                      <a:noFill/>
                    </a:lnL>
                    <a:lnR w="25400" cap="flat" cmpd="dbl" algn="ctr">
                      <a:solidFill>
                        <a:srgbClr val="000000"/>
                      </a:solidFill>
                      <a:prstDash val="solid"/>
                      <a:round/>
                      <a:headEnd type="none" w="med" len="med"/>
                      <a:tailEnd type="none" w="med" len="med"/>
                    </a:lnR>
                    <a:lnT>
                      <a:noFill/>
                    </a:lnT>
                    <a:lnB>
                      <a:noFill/>
                    </a:lnB>
                  </a:tcPr>
                </a:tc>
              </a:tr>
            </a:tbl>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nvGraphicFramePr>
        <p:xfrm>
          <a:off x="1547664" y="1131580"/>
          <a:ext cx="6264697" cy="3919998"/>
        </p:xfrm>
        <a:graphic>
          <a:graphicData uri="http://schemas.openxmlformats.org/drawingml/2006/table">
            <a:tbl>
              <a:tblPr/>
              <a:tblGrid>
                <a:gridCol w="3701866"/>
                <a:gridCol w="854277"/>
                <a:gridCol w="854277"/>
                <a:gridCol w="854277"/>
              </a:tblGrid>
              <a:tr h="112305">
                <a:tc>
                  <a:txBody>
                    <a:bodyPr/>
                    <a:lstStyle/>
                    <a:p>
                      <a:pPr algn="l" fontAlgn="b"/>
                      <a:endParaRPr lang="fr-FR" sz="600" b="0" i="0" u="none" strike="noStrike">
                        <a:solidFill>
                          <a:srgbClr val="000000"/>
                        </a:solidFill>
                        <a:latin typeface="Bookman Old Style"/>
                      </a:endParaRPr>
                    </a:p>
                  </a:txBody>
                  <a:tcPr marL="5544" marR="5544" marT="5544" marB="0" anchor="b">
                    <a:lnL>
                      <a:noFill/>
                    </a:lnL>
                    <a:lnR>
                      <a:noFill/>
                    </a:lnR>
                    <a:lnT>
                      <a:noFill/>
                    </a:lnT>
                    <a:lnB w="6350" cap="flat" cmpd="sng" algn="ctr">
                      <a:solidFill>
                        <a:srgbClr val="000000"/>
                      </a:solidFill>
                      <a:prstDash val="solid"/>
                      <a:round/>
                      <a:headEnd type="none" w="med" len="med"/>
                      <a:tailEnd type="none" w="med" len="med"/>
                    </a:lnB>
                  </a:tcPr>
                </a:tc>
                <a:tc gridSpan="3">
                  <a:txBody>
                    <a:bodyPr/>
                    <a:lstStyle/>
                    <a:p>
                      <a:pPr algn="ctr" fontAlgn="b"/>
                      <a:r>
                        <a:rPr lang="fr-FR" sz="600" b="0" i="0" u="none" strike="noStrike">
                          <a:solidFill>
                            <a:srgbClr val="000000"/>
                          </a:solidFill>
                          <a:latin typeface="Bookman Old Style"/>
                        </a:rPr>
                        <a:t>Total </a:t>
                      </a:r>
                    </a:p>
                  </a:txBody>
                  <a:tcPr marL="5544" marR="5544" marT="5544" marB="0" anchor="b">
                    <a:lnL>
                      <a:noFill/>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hMerge="1">
                  <a:txBody>
                    <a:bodyPr/>
                    <a:lstStyle/>
                    <a:p>
                      <a:endParaRPr lang="fr-FR"/>
                    </a:p>
                  </a:txBody>
                  <a:tcPr/>
                </a:tc>
                <a:tc hMerge="1">
                  <a:txBody>
                    <a:bodyPr/>
                    <a:lstStyle/>
                    <a:p>
                      <a:endParaRPr lang="fr-FR"/>
                    </a:p>
                  </a:txBody>
                  <a:tcPr/>
                </a:tc>
              </a:tr>
              <a:tr h="112305">
                <a:tc>
                  <a:txBody>
                    <a:bodyPr/>
                    <a:lstStyle/>
                    <a:p>
                      <a:pPr algn="l" fontAlgn="b"/>
                      <a:r>
                        <a:rPr lang="fr-FR" sz="600" b="0" i="0" u="none" strike="noStrike">
                          <a:solidFill>
                            <a:srgbClr val="000000"/>
                          </a:solidFill>
                          <a:latin typeface="Bookman Old Style"/>
                        </a:rPr>
                        <a:t>Domaine sous domaine </a:t>
                      </a:r>
                    </a:p>
                  </a:txBody>
                  <a:tcPr marL="5544" marR="5544" marT="554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fr-FR" sz="600" b="0" i="0" u="none" strike="noStrike">
                          <a:solidFill>
                            <a:srgbClr val="000000"/>
                          </a:solidFill>
                          <a:latin typeface="Bookman Old Style"/>
                        </a:rPr>
                        <a:t>cadres</a:t>
                      </a:r>
                    </a:p>
                  </a:txBody>
                  <a:tcPr marL="5544" marR="5544" marT="5544"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2D69A"/>
                    </a:solidFill>
                  </a:tcPr>
                </a:tc>
                <a:tc>
                  <a:txBody>
                    <a:bodyPr/>
                    <a:lstStyle/>
                    <a:p>
                      <a:pPr algn="ctr" fontAlgn="b"/>
                      <a:r>
                        <a:rPr lang="fr-FR" sz="600" b="0" i="0" u="none" strike="noStrike">
                          <a:solidFill>
                            <a:srgbClr val="000000"/>
                          </a:solidFill>
                          <a:latin typeface="Bookman Old Style"/>
                        </a:rPr>
                        <a:t>employes</a:t>
                      </a:r>
                    </a:p>
                  </a:txBody>
                  <a:tcPr marL="5544" marR="5544" marT="55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2D69A"/>
                    </a:solidFill>
                  </a:tcPr>
                </a:tc>
                <a:tc>
                  <a:txBody>
                    <a:bodyPr/>
                    <a:lstStyle/>
                    <a:p>
                      <a:pPr algn="ctr" fontAlgn="b"/>
                      <a:r>
                        <a:rPr lang="fr-FR" sz="600" b="0" i="0" u="none" strike="noStrike">
                          <a:solidFill>
                            <a:srgbClr val="000000"/>
                          </a:solidFill>
                          <a:latin typeface="Bookman Old Style"/>
                        </a:rPr>
                        <a:t>ouvriers</a:t>
                      </a:r>
                    </a:p>
                  </a:txBody>
                  <a:tcPr marL="5544" marR="5544" marT="5544"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2D69A"/>
                    </a:solidFill>
                  </a:tcPr>
                </a:tc>
              </a:tr>
              <a:tr h="112305">
                <a:tc>
                  <a:txBody>
                    <a:bodyPr/>
                    <a:lstStyle/>
                    <a:p>
                      <a:pPr algn="ctr" fontAlgn="ctr"/>
                      <a:r>
                        <a:rPr lang="fr-FR" sz="600" b="1" i="0" u="none" strike="noStrike">
                          <a:solidFill>
                            <a:srgbClr val="000000"/>
                          </a:solidFill>
                          <a:latin typeface="Bookman Old Style"/>
                        </a:rPr>
                        <a:t>Langues</a:t>
                      </a:r>
                    </a:p>
                  </a:txBody>
                  <a:tcPr marL="5544" marR="5544" marT="5544" marB="0" anchor="ctr">
                    <a:lnL>
                      <a:noFill/>
                    </a:lnL>
                    <a:lnR>
                      <a:noFill/>
                    </a:lnR>
                    <a:lnT w="6350" cap="flat" cmpd="sng" algn="ctr">
                      <a:solidFill>
                        <a:srgbClr val="000000"/>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ctr"/>
                      <a:r>
                        <a:rPr lang="fr-FR" sz="600" b="1" i="0" u="none" strike="noStrike">
                          <a:solidFill>
                            <a:srgbClr val="000000"/>
                          </a:solidFill>
                          <a:latin typeface="Bookman Old Style"/>
                        </a:rPr>
                        <a:t>464</a:t>
                      </a:r>
                    </a:p>
                  </a:txBody>
                  <a:tcPr marL="5544" marR="5544" marT="5544" marB="0" anchor="ctr">
                    <a:lnL>
                      <a:noFill/>
                    </a:lnL>
                    <a:lnR>
                      <a:noFill/>
                    </a:lnR>
                    <a:lnT w="25400" cap="flat" cmpd="dbl" algn="ctr">
                      <a:solidFill>
                        <a:srgbClr val="000000"/>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ctr"/>
                      <a:r>
                        <a:rPr lang="fr-FR" sz="600" b="1" i="0" u="none" strike="noStrike">
                          <a:solidFill>
                            <a:srgbClr val="000000"/>
                          </a:solidFill>
                          <a:latin typeface="Bookman Old Style"/>
                        </a:rPr>
                        <a:t>652</a:t>
                      </a:r>
                    </a:p>
                  </a:txBody>
                  <a:tcPr marL="5544" marR="5544" marT="5544" marB="0" anchor="ctr">
                    <a:lnL>
                      <a:noFill/>
                    </a:lnL>
                    <a:lnR>
                      <a:noFill/>
                    </a:lnR>
                    <a:lnT w="25400" cap="flat" cmpd="dbl" algn="ctr">
                      <a:solidFill>
                        <a:srgbClr val="000000"/>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ctr"/>
                      <a:r>
                        <a:rPr lang="fr-FR" sz="600" b="1" i="0" u="none" strike="noStrike">
                          <a:solidFill>
                            <a:srgbClr val="000000"/>
                          </a:solidFill>
                          <a:latin typeface="Bookman Old Style"/>
                        </a:rPr>
                        <a:t>94</a:t>
                      </a:r>
                    </a:p>
                  </a:txBody>
                  <a:tcPr marL="5544" marR="5544" marT="5544" marB="0" anchor="ctr">
                    <a:lnL>
                      <a:noFill/>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106958">
                <a:tc>
                  <a:txBody>
                    <a:bodyPr/>
                    <a:lstStyle/>
                    <a:p>
                      <a:pPr algn="l" fontAlgn="b"/>
                      <a:r>
                        <a:rPr lang="fr-FR" sz="600" b="0" i="0" u="none" strike="noStrike">
                          <a:solidFill>
                            <a:srgbClr val="000000"/>
                          </a:solidFill>
                          <a:latin typeface="Bookman Old Style"/>
                        </a:rPr>
                        <a:t>Aspect général des langues</a:t>
                      </a:r>
                    </a:p>
                  </a:txBody>
                  <a:tcPr marL="5544" marR="5544" marT="5544"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ctr" fontAlgn="b"/>
                      <a:r>
                        <a:rPr lang="fr-FR" sz="600" b="0" i="0" u="none" strike="noStrike">
                          <a:solidFill>
                            <a:srgbClr val="000000"/>
                          </a:solidFill>
                          <a:latin typeface="Bookman Old Style"/>
                        </a:rPr>
                        <a:t>234</a:t>
                      </a:r>
                    </a:p>
                  </a:txBody>
                  <a:tcPr marL="5544" marR="5544" marT="5544"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ctr" fontAlgn="b"/>
                      <a:r>
                        <a:rPr lang="fr-FR" sz="600" b="0" i="0" u="none" strike="noStrike">
                          <a:solidFill>
                            <a:srgbClr val="000000"/>
                          </a:solidFill>
                          <a:latin typeface="Bookman Old Style"/>
                        </a:rPr>
                        <a:t>398</a:t>
                      </a:r>
                    </a:p>
                  </a:txBody>
                  <a:tcPr marL="5544" marR="5544" marT="5544"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ctr" fontAlgn="b"/>
                      <a:r>
                        <a:rPr lang="fr-FR" sz="600" b="0" i="0" u="none" strike="noStrike">
                          <a:solidFill>
                            <a:srgbClr val="000000"/>
                          </a:solidFill>
                          <a:latin typeface="Bookman Old Style"/>
                        </a:rPr>
                        <a:t>48</a:t>
                      </a:r>
                    </a:p>
                  </a:txBody>
                  <a:tcPr marL="5544" marR="5544" marT="5544" marB="0" anchor="b">
                    <a:lnL>
                      <a:noFill/>
                    </a:lnL>
                    <a:lnR w="25400" cap="flat" cmpd="dbl"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a:noFill/>
                    </a:lnB>
                  </a:tcPr>
                </a:tc>
              </a:tr>
              <a:tr h="112305">
                <a:tc>
                  <a:txBody>
                    <a:bodyPr/>
                    <a:lstStyle/>
                    <a:p>
                      <a:pPr algn="l" fontAlgn="b"/>
                      <a:r>
                        <a:rPr lang="fr-FR" sz="600" b="0" i="0" u="none" strike="noStrike">
                          <a:solidFill>
                            <a:srgbClr val="000000"/>
                          </a:solidFill>
                          <a:latin typeface="Bookman Old Style"/>
                        </a:rPr>
                        <a:t>Aspect technique et commercial des langues</a:t>
                      </a:r>
                    </a:p>
                  </a:txBody>
                  <a:tcPr marL="5544" marR="5544" marT="5544" marB="0" anchor="b">
                    <a:lnL>
                      <a:noFill/>
                    </a:lnL>
                    <a:lnR>
                      <a:noFill/>
                    </a:lnR>
                    <a:lnT>
                      <a:noFill/>
                    </a:lnT>
                    <a:lnB>
                      <a:noFill/>
                    </a:lnB>
                  </a:tcPr>
                </a:tc>
                <a:tc>
                  <a:txBody>
                    <a:bodyPr/>
                    <a:lstStyle/>
                    <a:p>
                      <a:pPr algn="ctr" fontAlgn="b"/>
                      <a:r>
                        <a:rPr lang="fr-FR" sz="600" b="0" i="0" u="none" strike="noStrike">
                          <a:solidFill>
                            <a:srgbClr val="000000"/>
                          </a:solidFill>
                          <a:latin typeface="Bookman Old Style"/>
                        </a:rPr>
                        <a:t>230</a:t>
                      </a:r>
                    </a:p>
                  </a:txBody>
                  <a:tcPr marL="5544" marR="5544" marT="5544"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b"/>
                      <a:r>
                        <a:rPr lang="fr-FR" sz="600" b="0" i="0" u="none" strike="noStrike">
                          <a:solidFill>
                            <a:srgbClr val="000000"/>
                          </a:solidFill>
                          <a:latin typeface="Bookman Old Style"/>
                        </a:rPr>
                        <a:t>254</a:t>
                      </a:r>
                    </a:p>
                  </a:txBody>
                  <a:tcPr marL="5544" marR="5544" marT="5544"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b"/>
                      <a:r>
                        <a:rPr lang="fr-FR" sz="600" b="0" i="0" u="none" strike="noStrike">
                          <a:solidFill>
                            <a:srgbClr val="000000"/>
                          </a:solidFill>
                          <a:latin typeface="Bookman Old Style"/>
                        </a:rPr>
                        <a:t>46</a:t>
                      </a:r>
                    </a:p>
                  </a:txBody>
                  <a:tcPr marL="5544" marR="5544" marT="5544" marB="0" anchor="b">
                    <a:lnL>
                      <a:noFill/>
                    </a:lnL>
                    <a:lnR w="25400" cap="flat" cmpd="dbl"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tcPr>
                </a:tc>
              </a:tr>
              <a:tr h="112305">
                <a:tc>
                  <a:txBody>
                    <a:bodyPr/>
                    <a:lstStyle/>
                    <a:p>
                      <a:pPr algn="ctr" fontAlgn="ctr"/>
                      <a:r>
                        <a:rPr lang="fr-FR" sz="600" b="1" i="0" u="none" strike="noStrike">
                          <a:solidFill>
                            <a:srgbClr val="000000"/>
                          </a:solidFill>
                          <a:latin typeface="Bookman Old Style"/>
                        </a:rPr>
                        <a:t>Logistique</a:t>
                      </a:r>
                    </a:p>
                  </a:txBody>
                  <a:tcPr marL="5544" marR="5544" marT="5544" marB="0" anchor="ctr">
                    <a:lnL>
                      <a:noFill/>
                    </a:lnL>
                    <a:lnR>
                      <a:noFill/>
                    </a:lnR>
                    <a:lnT>
                      <a:noFill/>
                    </a:lnT>
                    <a:lnB w="6350" cap="flat" cmpd="sng" algn="ctr">
                      <a:solidFill>
                        <a:srgbClr val="95B3D7"/>
                      </a:solidFill>
                      <a:prstDash val="solid"/>
                      <a:round/>
                      <a:headEnd type="none" w="med" len="med"/>
                      <a:tailEnd type="none" w="med" len="med"/>
                    </a:lnB>
                  </a:tcPr>
                </a:tc>
                <a:tc>
                  <a:txBody>
                    <a:bodyPr/>
                    <a:lstStyle/>
                    <a:p>
                      <a:pPr algn="ctr" fontAlgn="ctr"/>
                      <a:r>
                        <a:rPr lang="fr-FR" sz="600" b="1" i="0" u="none" strike="noStrike">
                          <a:solidFill>
                            <a:srgbClr val="000000"/>
                          </a:solidFill>
                          <a:latin typeface="Bookman Old Style"/>
                        </a:rPr>
                        <a:t>380</a:t>
                      </a:r>
                    </a:p>
                  </a:txBody>
                  <a:tcPr marL="5544" marR="5544" marT="5544" marB="0" anchor="ctr">
                    <a:lnL>
                      <a:noFill/>
                    </a:lnL>
                    <a:lnR>
                      <a:noFill/>
                    </a:lnR>
                    <a:lnT w="25400" cap="flat" cmpd="dbl" algn="ctr">
                      <a:solidFill>
                        <a:srgbClr val="000000"/>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ctr"/>
                      <a:r>
                        <a:rPr lang="fr-FR" sz="600" b="1" i="0" u="none" strike="noStrike">
                          <a:solidFill>
                            <a:srgbClr val="000000"/>
                          </a:solidFill>
                          <a:latin typeface="Bookman Old Style"/>
                        </a:rPr>
                        <a:t>577</a:t>
                      </a:r>
                    </a:p>
                  </a:txBody>
                  <a:tcPr marL="5544" marR="5544" marT="5544" marB="0" anchor="ctr">
                    <a:lnL>
                      <a:noFill/>
                    </a:lnL>
                    <a:lnR>
                      <a:noFill/>
                    </a:lnR>
                    <a:lnT w="25400" cap="flat" cmpd="dbl" algn="ctr">
                      <a:solidFill>
                        <a:srgbClr val="000000"/>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ctr"/>
                      <a:r>
                        <a:rPr lang="fr-FR" sz="600" b="1" i="0" u="none" strike="noStrike">
                          <a:solidFill>
                            <a:srgbClr val="000000"/>
                          </a:solidFill>
                          <a:latin typeface="Bookman Old Style"/>
                        </a:rPr>
                        <a:t>227</a:t>
                      </a:r>
                    </a:p>
                  </a:txBody>
                  <a:tcPr marL="5544" marR="5544" marT="5544" marB="0" anchor="ctr">
                    <a:lnL>
                      <a:noFill/>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106958">
                <a:tc>
                  <a:txBody>
                    <a:bodyPr/>
                    <a:lstStyle/>
                    <a:p>
                      <a:pPr algn="l" fontAlgn="b"/>
                      <a:r>
                        <a:rPr lang="fr-FR" sz="600" b="0" i="0" u="none" strike="noStrike">
                          <a:solidFill>
                            <a:srgbClr val="000000"/>
                          </a:solidFill>
                          <a:latin typeface="Bookman Old Style"/>
                        </a:rPr>
                        <a:t>Approche générale de la logistique</a:t>
                      </a:r>
                    </a:p>
                  </a:txBody>
                  <a:tcPr marL="5544" marR="5544" marT="5544"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ctr" fontAlgn="b"/>
                      <a:r>
                        <a:rPr lang="fr-FR" sz="600" b="0" i="0" u="none" strike="noStrike">
                          <a:solidFill>
                            <a:srgbClr val="000000"/>
                          </a:solidFill>
                          <a:latin typeface="Bookman Old Style"/>
                        </a:rPr>
                        <a:t>206</a:t>
                      </a:r>
                    </a:p>
                  </a:txBody>
                  <a:tcPr marL="5544" marR="5544" marT="5544"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ctr" fontAlgn="b"/>
                      <a:r>
                        <a:rPr lang="fr-FR" sz="600" b="0" i="0" u="none" strike="noStrike">
                          <a:solidFill>
                            <a:srgbClr val="000000"/>
                          </a:solidFill>
                          <a:latin typeface="Bookman Old Style"/>
                        </a:rPr>
                        <a:t>254</a:t>
                      </a:r>
                    </a:p>
                  </a:txBody>
                  <a:tcPr marL="5544" marR="5544" marT="5544"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ctr" fontAlgn="b"/>
                      <a:r>
                        <a:rPr lang="fr-FR" sz="600" b="0" i="0" u="none" strike="noStrike">
                          <a:solidFill>
                            <a:srgbClr val="000000"/>
                          </a:solidFill>
                          <a:latin typeface="Bookman Old Style"/>
                        </a:rPr>
                        <a:t>120</a:t>
                      </a:r>
                    </a:p>
                  </a:txBody>
                  <a:tcPr marL="5544" marR="5544" marT="5544" marB="0" anchor="b">
                    <a:lnL>
                      <a:noFill/>
                    </a:lnL>
                    <a:lnR w="25400" cap="flat" cmpd="dbl"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a:noFill/>
                    </a:lnB>
                  </a:tcPr>
                </a:tc>
              </a:tr>
              <a:tr h="106958">
                <a:tc>
                  <a:txBody>
                    <a:bodyPr/>
                    <a:lstStyle/>
                    <a:p>
                      <a:pPr algn="l" fontAlgn="b"/>
                      <a:r>
                        <a:rPr lang="fr-FR" sz="600" b="0" i="0" u="none" strike="noStrike">
                          <a:solidFill>
                            <a:srgbClr val="000000"/>
                          </a:solidFill>
                          <a:latin typeface="Bookman Old Style"/>
                        </a:rPr>
                        <a:t>Gestion des approvisionnements</a:t>
                      </a:r>
                    </a:p>
                  </a:txBody>
                  <a:tcPr marL="5544" marR="5544" marT="5544" marB="0" anchor="b">
                    <a:lnL>
                      <a:noFill/>
                    </a:lnL>
                    <a:lnR>
                      <a:noFill/>
                    </a:lnR>
                    <a:lnT>
                      <a:noFill/>
                    </a:lnT>
                    <a:lnB>
                      <a:noFill/>
                    </a:lnB>
                  </a:tcPr>
                </a:tc>
                <a:tc>
                  <a:txBody>
                    <a:bodyPr/>
                    <a:lstStyle/>
                    <a:p>
                      <a:pPr algn="ctr" fontAlgn="b"/>
                      <a:r>
                        <a:rPr lang="fr-FR" sz="600" b="0" i="0" u="none" strike="noStrike">
                          <a:solidFill>
                            <a:srgbClr val="000000"/>
                          </a:solidFill>
                          <a:latin typeface="Bookman Old Style"/>
                        </a:rPr>
                        <a:t>92</a:t>
                      </a:r>
                    </a:p>
                  </a:txBody>
                  <a:tcPr marL="5544" marR="5544" marT="5544" marB="0" anchor="b">
                    <a:lnL>
                      <a:noFill/>
                    </a:lnL>
                    <a:lnR>
                      <a:noFill/>
                    </a:lnR>
                    <a:lnT>
                      <a:noFill/>
                    </a:lnT>
                    <a:lnB>
                      <a:noFill/>
                    </a:lnB>
                  </a:tcPr>
                </a:tc>
                <a:tc>
                  <a:txBody>
                    <a:bodyPr/>
                    <a:lstStyle/>
                    <a:p>
                      <a:pPr algn="ctr" fontAlgn="b"/>
                      <a:r>
                        <a:rPr lang="fr-FR" sz="600" b="0" i="0" u="none" strike="noStrike">
                          <a:solidFill>
                            <a:srgbClr val="000000"/>
                          </a:solidFill>
                          <a:latin typeface="Bookman Old Style"/>
                        </a:rPr>
                        <a:t>131</a:t>
                      </a:r>
                    </a:p>
                  </a:txBody>
                  <a:tcPr marL="5544" marR="5544" marT="5544" marB="0" anchor="b">
                    <a:lnL>
                      <a:noFill/>
                    </a:lnL>
                    <a:lnR>
                      <a:noFill/>
                    </a:lnR>
                    <a:lnT>
                      <a:noFill/>
                    </a:lnT>
                    <a:lnB>
                      <a:noFill/>
                    </a:lnB>
                  </a:tcPr>
                </a:tc>
                <a:tc>
                  <a:txBody>
                    <a:bodyPr/>
                    <a:lstStyle/>
                    <a:p>
                      <a:pPr algn="ctr" fontAlgn="b"/>
                      <a:r>
                        <a:rPr lang="fr-FR" sz="600" b="0" i="0" u="none" strike="noStrike">
                          <a:solidFill>
                            <a:srgbClr val="000000"/>
                          </a:solidFill>
                          <a:latin typeface="Bookman Old Style"/>
                        </a:rPr>
                        <a:t>26</a:t>
                      </a:r>
                    </a:p>
                  </a:txBody>
                  <a:tcPr marL="5544" marR="5544" marT="5544" marB="0" anchor="b">
                    <a:lnL>
                      <a:noFill/>
                    </a:lnL>
                    <a:lnR w="25400" cap="flat" cmpd="dbl" algn="ctr">
                      <a:solidFill>
                        <a:srgbClr val="000000"/>
                      </a:solidFill>
                      <a:prstDash val="solid"/>
                      <a:round/>
                      <a:headEnd type="none" w="med" len="med"/>
                      <a:tailEnd type="none" w="med" len="med"/>
                    </a:lnR>
                    <a:lnT>
                      <a:noFill/>
                    </a:lnT>
                    <a:lnB>
                      <a:noFill/>
                    </a:lnB>
                  </a:tcPr>
                </a:tc>
              </a:tr>
              <a:tr h="106958">
                <a:tc>
                  <a:txBody>
                    <a:bodyPr/>
                    <a:lstStyle/>
                    <a:p>
                      <a:pPr algn="l" fontAlgn="b"/>
                      <a:r>
                        <a:rPr lang="fr-FR" sz="600" b="0" i="0" u="none" strike="noStrike">
                          <a:solidFill>
                            <a:srgbClr val="000000"/>
                          </a:solidFill>
                          <a:latin typeface="Bookman Old Style"/>
                        </a:rPr>
                        <a:t>Gestion des magasins</a:t>
                      </a:r>
                    </a:p>
                  </a:txBody>
                  <a:tcPr marL="5544" marR="5544" marT="5544" marB="0" anchor="b">
                    <a:lnL>
                      <a:noFill/>
                    </a:lnL>
                    <a:lnR>
                      <a:noFill/>
                    </a:lnR>
                    <a:lnT>
                      <a:noFill/>
                    </a:lnT>
                    <a:lnB>
                      <a:noFill/>
                    </a:lnB>
                  </a:tcPr>
                </a:tc>
                <a:tc>
                  <a:txBody>
                    <a:bodyPr/>
                    <a:lstStyle/>
                    <a:p>
                      <a:pPr algn="ctr" fontAlgn="b"/>
                      <a:r>
                        <a:rPr lang="fr-FR" sz="600" b="0" i="0" u="none" strike="noStrike">
                          <a:solidFill>
                            <a:srgbClr val="000000"/>
                          </a:solidFill>
                          <a:latin typeface="Bookman Old Style"/>
                        </a:rPr>
                        <a:t>16</a:t>
                      </a:r>
                    </a:p>
                  </a:txBody>
                  <a:tcPr marL="5544" marR="5544" marT="5544" marB="0" anchor="b">
                    <a:lnL>
                      <a:noFill/>
                    </a:lnL>
                    <a:lnR>
                      <a:noFill/>
                    </a:lnR>
                    <a:lnT>
                      <a:noFill/>
                    </a:lnT>
                    <a:lnB>
                      <a:noFill/>
                    </a:lnB>
                  </a:tcPr>
                </a:tc>
                <a:tc>
                  <a:txBody>
                    <a:bodyPr/>
                    <a:lstStyle/>
                    <a:p>
                      <a:pPr algn="ctr" fontAlgn="b"/>
                      <a:r>
                        <a:rPr lang="fr-FR" sz="600" b="0" i="0" u="none" strike="noStrike">
                          <a:solidFill>
                            <a:srgbClr val="000000"/>
                          </a:solidFill>
                          <a:latin typeface="Bookman Old Style"/>
                        </a:rPr>
                        <a:t>64</a:t>
                      </a:r>
                    </a:p>
                  </a:txBody>
                  <a:tcPr marL="5544" marR="5544" marT="5544" marB="0" anchor="b">
                    <a:lnL>
                      <a:noFill/>
                    </a:lnL>
                    <a:lnR>
                      <a:noFill/>
                    </a:lnR>
                    <a:lnT>
                      <a:noFill/>
                    </a:lnT>
                    <a:lnB>
                      <a:noFill/>
                    </a:lnB>
                  </a:tcPr>
                </a:tc>
                <a:tc>
                  <a:txBody>
                    <a:bodyPr/>
                    <a:lstStyle/>
                    <a:p>
                      <a:pPr algn="ctr" fontAlgn="b"/>
                      <a:r>
                        <a:rPr lang="fr-FR" sz="600" b="0" i="0" u="none" strike="noStrike">
                          <a:solidFill>
                            <a:srgbClr val="000000"/>
                          </a:solidFill>
                          <a:latin typeface="Bookman Old Style"/>
                        </a:rPr>
                        <a:t>40</a:t>
                      </a:r>
                    </a:p>
                  </a:txBody>
                  <a:tcPr marL="5544" marR="5544" marT="5544" marB="0" anchor="b">
                    <a:lnL>
                      <a:noFill/>
                    </a:lnL>
                    <a:lnR w="25400" cap="flat" cmpd="dbl" algn="ctr">
                      <a:solidFill>
                        <a:srgbClr val="000000"/>
                      </a:solidFill>
                      <a:prstDash val="solid"/>
                      <a:round/>
                      <a:headEnd type="none" w="med" len="med"/>
                      <a:tailEnd type="none" w="med" len="med"/>
                    </a:lnR>
                    <a:lnT>
                      <a:noFill/>
                    </a:lnT>
                    <a:lnB>
                      <a:noFill/>
                    </a:lnB>
                  </a:tcPr>
                </a:tc>
              </a:tr>
              <a:tr h="112305">
                <a:tc>
                  <a:txBody>
                    <a:bodyPr/>
                    <a:lstStyle/>
                    <a:p>
                      <a:pPr algn="l" fontAlgn="b"/>
                      <a:r>
                        <a:rPr lang="fr-FR" sz="600" b="0" i="0" u="none" strike="noStrike">
                          <a:solidFill>
                            <a:srgbClr val="000000"/>
                          </a:solidFill>
                          <a:latin typeface="Bookman Old Style"/>
                        </a:rPr>
                        <a:t>Gestion des stocks</a:t>
                      </a:r>
                    </a:p>
                  </a:txBody>
                  <a:tcPr marL="5544" marR="5544" marT="5544" marB="0" anchor="b">
                    <a:lnL>
                      <a:noFill/>
                    </a:lnL>
                    <a:lnR>
                      <a:noFill/>
                    </a:lnR>
                    <a:lnT>
                      <a:noFill/>
                    </a:lnT>
                    <a:lnB>
                      <a:noFill/>
                    </a:lnB>
                  </a:tcPr>
                </a:tc>
                <a:tc>
                  <a:txBody>
                    <a:bodyPr/>
                    <a:lstStyle/>
                    <a:p>
                      <a:pPr algn="ctr" fontAlgn="b"/>
                      <a:r>
                        <a:rPr lang="fr-FR" sz="600" b="0" i="0" u="none" strike="noStrike">
                          <a:solidFill>
                            <a:srgbClr val="000000"/>
                          </a:solidFill>
                          <a:latin typeface="Bookman Old Style"/>
                        </a:rPr>
                        <a:t>66</a:t>
                      </a:r>
                    </a:p>
                  </a:txBody>
                  <a:tcPr marL="5544" marR="5544" marT="5544"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b"/>
                      <a:r>
                        <a:rPr lang="fr-FR" sz="600" b="0" i="0" u="none" strike="noStrike">
                          <a:solidFill>
                            <a:srgbClr val="000000"/>
                          </a:solidFill>
                          <a:latin typeface="Bookman Old Style"/>
                        </a:rPr>
                        <a:t>128</a:t>
                      </a:r>
                    </a:p>
                  </a:txBody>
                  <a:tcPr marL="5544" marR="5544" marT="5544"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b"/>
                      <a:r>
                        <a:rPr lang="fr-FR" sz="600" b="0" i="0" u="none" strike="noStrike">
                          <a:solidFill>
                            <a:srgbClr val="000000"/>
                          </a:solidFill>
                          <a:latin typeface="Bookman Old Style"/>
                        </a:rPr>
                        <a:t>41</a:t>
                      </a:r>
                    </a:p>
                  </a:txBody>
                  <a:tcPr marL="5544" marR="5544" marT="5544" marB="0" anchor="b">
                    <a:lnL>
                      <a:noFill/>
                    </a:lnL>
                    <a:lnR w="25400" cap="flat" cmpd="dbl"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tcPr>
                </a:tc>
              </a:tr>
              <a:tr h="112305">
                <a:tc>
                  <a:txBody>
                    <a:bodyPr/>
                    <a:lstStyle/>
                    <a:p>
                      <a:pPr algn="ctr" fontAlgn="ctr"/>
                      <a:r>
                        <a:rPr lang="fr-FR" sz="600" b="1" i="0" u="none" strike="noStrike">
                          <a:solidFill>
                            <a:srgbClr val="000000"/>
                          </a:solidFill>
                          <a:latin typeface="Bookman Old Style"/>
                        </a:rPr>
                        <a:t>Management</a:t>
                      </a:r>
                    </a:p>
                  </a:txBody>
                  <a:tcPr marL="5544" marR="5544" marT="5544" marB="0" anchor="ctr">
                    <a:lnL>
                      <a:noFill/>
                    </a:lnL>
                    <a:lnR>
                      <a:noFill/>
                    </a:lnR>
                    <a:lnT>
                      <a:noFill/>
                    </a:lnT>
                    <a:lnB w="6350" cap="flat" cmpd="sng" algn="ctr">
                      <a:solidFill>
                        <a:srgbClr val="95B3D7"/>
                      </a:solidFill>
                      <a:prstDash val="solid"/>
                      <a:round/>
                      <a:headEnd type="none" w="med" len="med"/>
                      <a:tailEnd type="none" w="med" len="med"/>
                    </a:lnB>
                  </a:tcPr>
                </a:tc>
                <a:tc>
                  <a:txBody>
                    <a:bodyPr/>
                    <a:lstStyle/>
                    <a:p>
                      <a:pPr algn="ctr" fontAlgn="ctr"/>
                      <a:r>
                        <a:rPr lang="fr-FR" sz="600" b="1" i="0" u="none" strike="noStrike">
                          <a:solidFill>
                            <a:srgbClr val="000000"/>
                          </a:solidFill>
                          <a:latin typeface="Bookman Old Style"/>
                        </a:rPr>
                        <a:t>2947</a:t>
                      </a:r>
                    </a:p>
                  </a:txBody>
                  <a:tcPr marL="5544" marR="5544" marT="5544" marB="0" anchor="ctr">
                    <a:lnL>
                      <a:noFill/>
                    </a:lnL>
                    <a:lnR>
                      <a:noFill/>
                    </a:lnR>
                    <a:lnT w="25400" cap="flat" cmpd="dbl" algn="ctr">
                      <a:solidFill>
                        <a:srgbClr val="000000"/>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ctr"/>
                      <a:r>
                        <a:rPr lang="fr-FR" sz="600" b="1" i="0" u="none" strike="noStrike">
                          <a:solidFill>
                            <a:srgbClr val="000000"/>
                          </a:solidFill>
                          <a:latin typeface="Bookman Old Style"/>
                        </a:rPr>
                        <a:t>2722</a:t>
                      </a:r>
                    </a:p>
                  </a:txBody>
                  <a:tcPr marL="5544" marR="5544" marT="5544" marB="0" anchor="ctr">
                    <a:lnL>
                      <a:noFill/>
                    </a:lnL>
                    <a:lnR>
                      <a:noFill/>
                    </a:lnR>
                    <a:lnT w="25400" cap="flat" cmpd="dbl" algn="ctr">
                      <a:solidFill>
                        <a:srgbClr val="000000"/>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ctr"/>
                      <a:r>
                        <a:rPr lang="fr-FR" sz="600" b="1" i="0" u="none" strike="noStrike">
                          <a:solidFill>
                            <a:srgbClr val="000000"/>
                          </a:solidFill>
                          <a:latin typeface="Bookman Old Style"/>
                        </a:rPr>
                        <a:t>201</a:t>
                      </a:r>
                    </a:p>
                  </a:txBody>
                  <a:tcPr marL="5544" marR="5544" marT="5544" marB="0" anchor="ctr">
                    <a:lnL>
                      <a:noFill/>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106958">
                <a:tc>
                  <a:txBody>
                    <a:bodyPr/>
                    <a:lstStyle/>
                    <a:p>
                      <a:pPr algn="l" fontAlgn="b"/>
                      <a:r>
                        <a:rPr lang="fr-FR" sz="600" b="0" i="0" u="none" strike="noStrike">
                          <a:solidFill>
                            <a:srgbClr val="000000"/>
                          </a:solidFill>
                          <a:latin typeface="Bookman Old Style"/>
                        </a:rPr>
                        <a:t>Approche général du management</a:t>
                      </a:r>
                    </a:p>
                  </a:txBody>
                  <a:tcPr marL="5544" marR="5544" marT="5544"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ctr" fontAlgn="b"/>
                      <a:r>
                        <a:rPr lang="fr-FR" sz="600" b="0" i="0" u="none" strike="noStrike">
                          <a:solidFill>
                            <a:srgbClr val="000000"/>
                          </a:solidFill>
                          <a:latin typeface="Bookman Old Style"/>
                        </a:rPr>
                        <a:t>1083</a:t>
                      </a:r>
                    </a:p>
                  </a:txBody>
                  <a:tcPr marL="5544" marR="5544" marT="5544"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ctr" fontAlgn="b"/>
                      <a:r>
                        <a:rPr lang="fr-FR" sz="600" b="0" i="0" u="none" strike="noStrike">
                          <a:solidFill>
                            <a:srgbClr val="000000"/>
                          </a:solidFill>
                          <a:latin typeface="Bookman Old Style"/>
                        </a:rPr>
                        <a:t>1340</a:t>
                      </a:r>
                    </a:p>
                  </a:txBody>
                  <a:tcPr marL="5544" marR="5544" marT="5544"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ctr" fontAlgn="b"/>
                      <a:r>
                        <a:rPr lang="fr-FR" sz="600" b="0" i="0" u="none" strike="noStrike">
                          <a:solidFill>
                            <a:srgbClr val="000000"/>
                          </a:solidFill>
                          <a:latin typeface="Bookman Old Style"/>
                        </a:rPr>
                        <a:t>61</a:t>
                      </a:r>
                    </a:p>
                  </a:txBody>
                  <a:tcPr marL="5544" marR="5544" marT="5544" marB="0" anchor="b">
                    <a:lnL>
                      <a:noFill/>
                    </a:lnL>
                    <a:lnR w="25400" cap="flat" cmpd="dbl"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a:noFill/>
                    </a:lnB>
                  </a:tcPr>
                </a:tc>
              </a:tr>
              <a:tr h="106958">
                <a:tc>
                  <a:txBody>
                    <a:bodyPr/>
                    <a:lstStyle/>
                    <a:p>
                      <a:pPr algn="l" fontAlgn="b"/>
                      <a:r>
                        <a:rPr lang="fr-FR" sz="600" b="0" i="0" u="none" strike="noStrike">
                          <a:solidFill>
                            <a:srgbClr val="000000"/>
                          </a:solidFill>
                          <a:latin typeface="Bookman Old Style"/>
                        </a:rPr>
                        <a:t>Gestion et stratégie financière</a:t>
                      </a:r>
                    </a:p>
                  </a:txBody>
                  <a:tcPr marL="5544" marR="5544" marT="5544" marB="0" anchor="b">
                    <a:lnL>
                      <a:noFill/>
                    </a:lnL>
                    <a:lnR>
                      <a:noFill/>
                    </a:lnR>
                    <a:lnT>
                      <a:noFill/>
                    </a:lnT>
                    <a:lnB>
                      <a:noFill/>
                    </a:lnB>
                  </a:tcPr>
                </a:tc>
                <a:tc>
                  <a:txBody>
                    <a:bodyPr/>
                    <a:lstStyle/>
                    <a:p>
                      <a:pPr algn="ctr" fontAlgn="b"/>
                      <a:r>
                        <a:rPr lang="fr-FR" sz="600" b="0" i="0" u="none" strike="noStrike">
                          <a:solidFill>
                            <a:srgbClr val="000000"/>
                          </a:solidFill>
                          <a:latin typeface="Bookman Old Style"/>
                        </a:rPr>
                        <a:t>34</a:t>
                      </a:r>
                    </a:p>
                  </a:txBody>
                  <a:tcPr marL="5544" marR="5544" marT="5544" marB="0" anchor="b">
                    <a:lnL>
                      <a:noFill/>
                    </a:lnL>
                    <a:lnR>
                      <a:noFill/>
                    </a:lnR>
                    <a:lnT>
                      <a:noFill/>
                    </a:lnT>
                    <a:lnB>
                      <a:noFill/>
                    </a:lnB>
                  </a:tcPr>
                </a:tc>
                <a:tc>
                  <a:txBody>
                    <a:bodyPr/>
                    <a:lstStyle/>
                    <a:p>
                      <a:pPr algn="ctr" fontAlgn="b"/>
                      <a:r>
                        <a:rPr lang="fr-FR" sz="600" b="0" i="0" u="none" strike="noStrike">
                          <a:solidFill>
                            <a:srgbClr val="000000"/>
                          </a:solidFill>
                          <a:latin typeface="Bookman Old Style"/>
                        </a:rPr>
                        <a:t>2</a:t>
                      </a:r>
                    </a:p>
                  </a:txBody>
                  <a:tcPr marL="5544" marR="5544" marT="5544" marB="0" anchor="b">
                    <a:lnL>
                      <a:noFill/>
                    </a:lnL>
                    <a:lnR>
                      <a:noFill/>
                    </a:lnR>
                    <a:lnT>
                      <a:noFill/>
                    </a:lnT>
                    <a:lnB>
                      <a:noFill/>
                    </a:lnB>
                  </a:tcPr>
                </a:tc>
                <a:tc>
                  <a:txBody>
                    <a:bodyPr/>
                    <a:lstStyle/>
                    <a:p>
                      <a:pPr algn="ctr" fontAlgn="b"/>
                      <a:r>
                        <a:rPr lang="fr-FR" sz="600" b="0" i="0" u="none" strike="noStrike">
                          <a:solidFill>
                            <a:srgbClr val="000000"/>
                          </a:solidFill>
                          <a:latin typeface="Bookman Old Style"/>
                        </a:rPr>
                        <a:t>0</a:t>
                      </a:r>
                    </a:p>
                  </a:txBody>
                  <a:tcPr marL="5544" marR="5544" marT="5544" marB="0" anchor="b">
                    <a:lnL>
                      <a:noFill/>
                    </a:lnL>
                    <a:lnR w="25400" cap="flat" cmpd="dbl" algn="ctr">
                      <a:solidFill>
                        <a:srgbClr val="000000"/>
                      </a:solidFill>
                      <a:prstDash val="solid"/>
                      <a:round/>
                      <a:headEnd type="none" w="med" len="med"/>
                      <a:tailEnd type="none" w="med" len="med"/>
                    </a:lnR>
                    <a:lnT>
                      <a:noFill/>
                    </a:lnT>
                    <a:lnB>
                      <a:noFill/>
                    </a:lnB>
                  </a:tcPr>
                </a:tc>
              </a:tr>
              <a:tr h="106958">
                <a:tc>
                  <a:txBody>
                    <a:bodyPr/>
                    <a:lstStyle/>
                    <a:p>
                      <a:pPr algn="l" fontAlgn="b"/>
                      <a:r>
                        <a:rPr lang="fr-FR" sz="600" b="0" i="0" u="none" strike="noStrike">
                          <a:solidFill>
                            <a:srgbClr val="000000"/>
                          </a:solidFill>
                          <a:latin typeface="Bookman Old Style"/>
                        </a:rPr>
                        <a:t>Management des personnes et des équipes</a:t>
                      </a:r>
                    </a:p>
                  </a:txBody>
                  <a:tcPr marL="5544" marR="5544" marT="5544" marB="0" anchor="b">
                    <a:lnL>
                      <a:noFill/>
                    </a:lnL>
                    <a:lnR>
                      <a:noFill/>
                    </a:lnR>
                    <a:lnT>
                      <a:noFill/>
                    </a:lnT>
                    <a:lnB>
                      <a:noFill/>
                    </a:lnB>
                  </a:tcPr>
                </a:tc>
                <a:tc>
                  <a:txBody>
                    <a:bodyPr/>
                    <a:lstStyle/>
                    <a:p>
                      <a:pPr algn="ctr" fontAlgn="b"/>
                      <a:r>
                        <a:rPr lang="fr-FR" sz="600" b="0" i="0" u="none" strike="noStrike">
                          <a:solidFill>
                            <a:srgbClr val="000000"/>
                          </a:solidFill>
                          <a:latin typeface="Bookman Old Style"/>
                        </a:rPr>
                        <a:t>892</a:t>
                      </a:r>
                    </a:p>
                  </a:txBody>
                  <a:tcPr marL="5544" marR="5544" marT="5544" marB="0" anchor="b">
                    <a:lnL>
                      <a:noFill/>
                    </a:lnL>
                    <a:lnR>
                      <a:noFill/>
                    </a:lnR>
                    <a:lnT>
                      <a:noFill/>
                    </a:lnT>
                    <a:lnB>
                      <a:noFill/>
                    </a:lnB>
                  </a:tcPr>
                </a:tc>
                <a:tc>
                  <a:txBody>
                    <a:bodyPr/>
                    <a:lstStyle/>
                    <a:p>
                      <a:pPr algn="ctr" fontAlgn="b"/>
                      <a:r>
                        <a:rPr lang="fr-FR" sz="600" b="0" i="0" u="none" strike="noStrike">
                          <a:solidFill>
                            <a:srgbClr val="000000"/>
                          </a:solidFill>
                          <a:latin typeface="Bookman Old Style"/>
                        </a:rPr>
                        <a:t>1017</a:t>
                      </a:r>
                    </a:p>
                  </a:txBody>
                  <a:tcPr marL="5544" marR="5544" marT="5544" marB="0" anchor="b">
                    <a:lnL>
                      <a:noFill/>
                    </a:lnL>
                    <a:lnR>
                      <a:noFill/>
                    </a:lnR>
                    <a:lnT>
                      <a:noFill/>
                    </a:lnT>
                    <a:lnB>
                      <a:noFill/>
                    </a:lnB>
                  </a:tcPr>
                </a:tc>
                <a:tc>
                  <a:txBody>
                    <a:bodyPr/>
                    <a:lstStyle/>
                    <a:p>
                      <a:pPr algn="ctr" fontAlgn="b"/>
                      <a:r>
                        <a:rPr lang="fr-FR" sz="600" b="0" i="0" u="none" strike="noStrike">
                          <a:solidFill>
                            <a:srgbClr val="000000"/>
                          </a:solidFill>
                          <a:latin typeface="Bookman Old Style"/>
                        </a:rPr>
                        <a:t>118</a:t>
                      </a:r>
                    </a:p>
                  </a:txBody>
                  <a:tcPr marL="5544" marR="5544" marT="5544" marB="0" anchor="b">
                    <a:lnL>
                      <a:noFill/>
                    </a:lnL>
                    <a:lnR w="25400" cap="flat" cmpd="dbl" algn="ctr">
                      <a:solidFill>
                        <a:srgbClr val="000000"/>
                      </a:solidFill>
                      <a:prstDash val="solid"/>
                      <a:round/>
                      <a:headEnd type="none" w="med" len="med"/>
                      <a:tailEnd type="none" w="med" len="med"/>
                    </a:lnR>
                    <a:lnT>
                      <a:noFill/>
                    </a:lnT>
                    <a:lnB>
                      <a:noFill/>
                    </a:lnB>
                  </a:tcPr>
                </a:tc>
              </a:tr>
              <a:tr h="106958">
                <a:tc>
                  <a:txBody>
                    <a:bodyPr/>
                    <a:lstStyle/>
                    <a:p>
                      <a:pPr algn="l" fontAlgn="b"/>
                      <a:r>
                        <a:rPr lang="fr-FR" sz="600" b="0" i="0" u="none" strike="noStrike">
                          <a:solidFill>
                            <a:srgbClr val="000000"/>
                          </a:solidFill>
                          <a:latin typeface="Bookman Old Style"/>
                        </a:rPr>
                        <a:t>Management opérationnel</a:t>
                      </a:r>
                    </a:p>
                  </a:txBody>
                  <a:tcPr marL="5544" marR="5544" marT="5544" marB="0" anchor="b">
                    <a:lnL>
                      <a:noFill/>
                    </a:lnL>
                    <a:lnR>
                      <a:noFill/>
                    </a:lnR>
                    <a:lnT>
                      <a:noFill/>
                    </a:lnT>
                    <a:lnB>
                      <a:noFill/>
                    </a:lnB>
                  </a:tcPr>
                </a:tc>
                <a:tc>
                  <a:txBody>
                    <a:bodyPr/>
                    <a:lstStyle/>
                    <a:p>
                      <a:pPr algn="ctr" fontAlgn="b"/>
                      <a:r>
                        <a:rPr lang="fr-FR" sz="600" b="0" i="0" u="none" strike="noStrike">
                          <a:solidFill>
                            <a:srgbClr val="000000"/>
                          </a:solidFill>
                          <a:latin typeface="Bookman Old Style"/>
                        </a:rPr>
                        <a:t>374</a:t>
                      </a:r>
                    </a:p>
                  </a:txBody>
                  <a:tcPr marL="5544" marR="5544" marT="5544" marB="0" anchor="b">
                    <a:lnL>
                      <a:noFill/>
                    </a:lnL>
                    <a:lnR>
                      <a:noFill/>
                    </a:lnR>
                    <a:lnT>
                      <a:noFill/>
                    </a:lnT>
                    <a:lnB>
                      <a:noFill/>
                    </a:lnB>
                  </a:tcPr>
                </a:tc>
                <a:tc>
                  <a:txBody>
                    <a:bodyPr/>
                    <a:lstStyle/>
                    <a:p>
                      <a:pPr algn="ctr" fontAlgn="b"/>
                      <a:r>
                        <a:rPr lang="fr-FR" sz="600" b="0" i="0" u="none" strike="noStrike">
                          <a:solidFill>
                            <a:srgbClr val="000000"/>
                          </a:solidFill>
                          <a:latin typeface="Bookman Old Style"/>
                        </a:rPr>
                        <a:t>167</a:t>
                      </a:r>
                    </a:p>
                  </a:txBody>
                  <a:tcPr marL="5544" marR="5544" marT="5544" marB="0" anchor="b">
                    <a:lnL>
                      <a:noFill/>
                    </a:lnL>
                    <a:lnR>
                      <a:noFill/>
                    </a:lnR>
                    <a:lnT>
                      <a:noFill/>
                    </a:lnT>
                    <a:lnB>
                      <a:noFill/>
                    </a:lnB>
                  </a:tcPr>
                </a:tc>
                <a:tc>
                  <a:txBody>
                    <a:bodyPr/>
                    <a:lstStyle/>
                    <a:p>
                      <a:pPr algn="ctr" fontAlgn="b"/>
                      <a:r>
                        <a:rPr lang="fr-FR" sz="600" b="0" i="0" u="none" strike="noStrike">
                          <a:solidFill>
                            <a:srgbClr val="000000"/>
                          </a:solidFill>
                          <a:latin typeface="Bookman Old Style"/>
                        </a:rPr>
                        <a:t>14</a:t>
                      </a:r>
                    </a:p>
                  </a:txBody>
                  <a:tcPr marL="5544" marR="5544" marT="5544" marB="0" anchor="b">
                    <a:lnL>
                      <a:noFill/>
                    </a:lnL>
                    <a:lnR w="25400" cap="flat" cmpd="dbl" algn="ctr">
                      <a:solidFill>
                        <a:srgbClr val="000000"/>
                      </a:solidFill>
                      <a:prstDash val="solid"/>
                      <a:round/>
                      <a:headEnd type="none" w="med" len="med"/>
                      <a:tailEnd type="none" w="med" len="med"/>
                    </a:lnR>
                    <a:lnT>
                      <a:noFill/>
                    </a:lnT>
                    <a:lnB>
                      <a:noFill/>
                    </a:lnB>
                  </a:tcPr>
                </a:tc>
              </a:tr>
              <a:tr h="106958">
                <a:tc>
                  <a:txBody>
                    <a:bodyPr/>
                    <a:lstStyle/>
                    <a:p>
                      <a:pPr algn="l" fontAlgn="b"/>
                      <a:r>
                        <a:rPr lang="fr-FR" sz="600" b="0" i="0" u="none" strike="noStrike">
                          <a:solidFill>
                            <a:srgbClr val="000000"/>
                          </a:solidFill>
                          <a:latin typeface="Bookman Old Style"/>
                        </a:rPr>
                        <a:t>Management organisationnel</a:t>
                      </a:r>
                    </a:p>
                  </a:txBody>
                  <a:tcPr marL="5544" marR="5544" marT="5544" marB="0" anchor="b">
                    <a:lnL>
                      <a:noFill/>
                    </a:lnL>
                    <a:lnR>
                      <a:noFill/>
                    </a:lnR>
                    <a:lnT>
                      <a:noFill/>
                    </a:lnT>
                    <a:lnB>
                      <a:noFill/>
                    </a:lnB>
                  </a:tcPr>
                </a:tc>
                <a:tc>
                  <a:txBody>
                    <a:bodyPr/>
                    <a:lstStyle/>
                    <a:p>
                      <a:pPr algn="ctr" fontAlgn="b"/>
                      <a:r>
                        <a:rPr lang="fr-FR" sz="600" b="0" i="0" u="none" strike="noStrike">
                          <a:solidFill>
                            <a:srgbClr val="000000"/>
                          </a:solidFill>
                          <a:latin typeface="Bookman Old Style"/>
                        </a:rPr>
                        <a:t>404</a:t>
                      </a:r>
                    </a:p>
                  </a:txBody>
                  <a:tcPr marL="5544" marR="5544" marT="5544" marB="0" anchor="b">
                    <a:lnL>
                      <a:noFill/>
                    </a:lnL>
                    <a:lnR>
                      <a:noFill/>
                    </a:lnR>
                    <a:lnT>
                      <a:noFill/>
                    </a:lnT>
                    <a:lnB>
                      <a:noFill/>
                    </a:lnB>
                  </a:tcPr>
                </a:tc>
                <a:tc>
                  <a:txBody>
                    <a:bodyPr/>
                    <a:lstStyle/>
                    <a:p>
                      <a:pPr algn="ctr" fontAlgn="b"/>
                      <a:r>
                        <a:rPr lang="fr-FR" sz="600" b="0" i="0" u="none" strike="noStrike">
                          <a:solidFill>
                            <a:srgbClr val="000000"/>
                          </a:solidFill>
                          <a:latin typeface="Bookman Old Style"/>
                        </a:rPr>
                        <a:t>145</a:t>
                      </a:r>
                    </a:p>
                  </a:txBody>
                  <a:tcPr marL="5544" marR="5544" marT="5544" marB="0" anchor="b">
                    <a:lnL>
                      <a:noFill/>
                    </a:lnL>
                    <a:lnR>
                      <a:noFill/>
                    </a:lnR>
                    <a:lnT>
                      <a:noFill/>
                    </a:lnT>
                    <a:lnB>
                      <a:noFill/>
                    </a:lnB>
                  </a:tcPr>
                </a:tc>
                <a:tc>
                  <a:txBody>
                    <a:bodyPr/>
                    <a:lstStyle/>
                    <a:p>
                      <a:pPr algn="ctr" fontAlgn="b"/>
                      <a:r>
                        <a:rPr lang="fr-FR" sz="600" b="0" i="0" u="none" strike="noStrike">
                          <a:solidFill>
                            <a:srgbClr val="000000"/>
                          </a:solidFill>
                          <a:latin typeface="Bookman Old Style"/>
                        </a:rPr>
                        <a:t>3</a:t>
                      </a:r>
                    </a:p>
                  </a:txBody>
                  <a:tcPr marL="5544" marR="5544" marT="5544" marB="0" anchor="b">
                    <a:lnL>
                      <a:noFill/>
                    </a:lnL>
                    <a:lnR w="25400" cap="flat" cmpd="dbl" algn="ctr">
                      <a:solidFill>
                        <a:srgbClr val="000000"/>
                      </a:solidFill>
                      <a:prstDash val="solid"/>
                      <a:round/>
                      <a:headEnd type="none" w="med" len="med"/>
                      <a:tailEnd type="none" w="med" len="med"/>
                    </a:lnR>
                    <a:lnT>
                      <a:noFill/>
                    </a:lnT>
                    <a:lnB>
                      <a:noFill/>
                    </a:lnB>
                  </a:tcPr>
                </a:tc>
              </a:tr>
              <a:tr h="112305">
                <a:tc>
                  <a:txBody>
                    <a:bodyPr/>
                    <a:lstStyle/>
                    <a:p>
                      <a:pPr algn="l" fontAlgn="b"/>
                      <a:r>
                        <a:rPr lang="fr-FR" sz="600" b="0" i="0" u="none" strike="noStrike">
                          <a:solidFill>
                            <a:srgbClr val="000000"/>
                          </a:solidFill>
                          <a:latin typeface="Bookman Old Style"/>
                        </a:rPr>
                        <a:t>Management stratégique</a:t>
                      </a:r>
                    </a:p>
                  </a:txBody>
                  <a:tcPr marL="5544" marR="5544" marT="5544" marB="0" anchor="b">
                    <a:lnL>
                      <a:noFill/>
                    </a:lnL>
                    <a:lnR>
                      <a:noFill/>
                    </a:lnR>
                    <a:lnT>
                      <a:noFill/>
                    </a:lnT>
                    <a:lnB>
                      <a:noFill/>
                    </a:lnB>
                  </a:tcPr>
                </a:tc>
                <a:tc>
                  <a:txBody>
                    <a:bodyPr/>
                    <a:lstStyle/>
                    <a:p>
                      <a:pPr algn="ctr" fontAlgn="b"/>
                      <a:r>
                        <a:rPr lang="fr-FR" sz="600" b="0" i="0" u="none" strike="noStrike">
                          <a:solidFill>
                            <a:srgbClr val="000000"/>
                          </a:solidFill>
                          <a:latin typeface="Bookman Old Style"/>
                        </a:rPr>
                        <a:t>160</a:t>
                      </a:r>
                    </a:p>
                  </a:txBody>
                  <a:tcPr marL="5544" marR="5544" marT="5544"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b"/>
                      <a:r>
                        <a:rPr lang="fr-FR" sz="600" b="0" i="0" u="none" strike="noStrike">
                          <a:solidFill>
                            <a:srgbClr val="000000"/>
                          </a:solidFill>
                          <a:latin typeface="Bookman Old Style"/>
                        </a:rPr>
                        <a:t>51</a:t>
                      </a:r>
                    </a:p>
                  </a:txBody>
                  <a:tcPr marL="5544" marR="5544" marT="5544"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b"/>
                      <a:r>
                        <a:rPr lang="fr-FR" sz="600" b="0" i="0" u="none" strike="noStrike">
                          <a:solidFill>
                            <a:srgbClr val="000000"/>
                          </a:solidFill>
                          <a:latin typeface="Bookman Old Style"/>
                        </a:rPr>
                        <a:t>5</a:t>
                      </a:r>
                    </a:p>
                  </a:txBody>
                  <a:tcPr marL="5544" marR="5544" marT="5544" marB="0" anchor="b">
                    <a:lnL>
                      <a:noFill/>
                    </a:lnL>
                    <a:lnR w="25400" cap="flat" cmpd="dbl"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tcPr>
                </a:tc>
              </a:tr>
              <a:tr h="112305">
                <a:tc>
                  <a:txBody>
                    <a:bodyPr/>
                    <a:lstStyle/>
                    <a:p>
                      <a:pPr algn="ctr" fontAlgn="ctr"/>
                      <a:r>
                        <a:rPr lang="fr-FR" sz="600" b="1" i="0" u="none" strike="noStrike">
                          <a:solidFill>
                            <a:srgbClr val="000000"/>
                          </a:solidFill>
                          <a:latin typeface="Bookman Old Style"/>
                        </a:rPr>
                        <a:t>Qualité</a:t>
                      </a:r>
                    </a:p>
                  </a:txBody>
                  <a:tcPr marL="5544" marR="5544" marT="5544" marB="0" anchor="ctr">
                    <a:lnL>
                      <a:noFill/>
                    </a:lnL>
                    <a:lnR>
                      <a:noFill/>
                    </a:lnR>
                    <a:lnT>
                      <a:noFill/>
                    </a:lnT>
                    <a:lnB w="6350" cap="flat" cmpd="sng" algn="ctr">
                      <a:solidFill>
                        <a:srgbClr val="95B3D7"/>
                      </a:solidFill>
                      <a:prstDash val="solid"/>
                      <a:round/>
                      <a:headEnd type="none" w="med" len="med"/>
                      <a:tailEnd type="none" w="med" len="med"/>
                    </a:lnB>
                  </a:tcPr>
                </a:tc>
                <a:tc>
                  <a:txBody>
                    <a:bodyPr/>
                    <a:lstStyle/>
                    <a:p>
                      <a:pPr algn="ctr" fontAlgn="ctr"/>
                      <a:r>
                        <a:rPr lang="fr-FR" sz="600" b="1" i="0" u="none" strike="noStrike">
                          <a:solidFill>
                            <a:srgbClr val="000000"/>
                          </a:solidFill>
                          <a:latin typeface="Bookman Old Style"/>
                        </a:rPr>
                        <a:t>1649</a:t>
                      </a:r>
                    </a:p>
                  </a:txBody>
                  <a:tcPr marL="5544" marR="5544" marT="5544" marB="0" anchor="ctr">
                    <a:lnL>
                      <a:noFill/>
                    </a:lnL>
                    <a:lnR>
                      <a:noFill/>
                    </a:lnR>
                    <a:lnT w="25400" cap="flat" cmpd="dbl" algn="ctr">
                      <a:solidFill>
                        <a:srgbClr val="000000"/>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ctr"/>
                      <a:r>
                        <a:rPr lang="fr-FR" sz="600" b="1" i="0" u="none" strike="noStrike">
                          <a:solidFill>
                            <a:srgbClr val="000000"/>
                          </a:solidFill>
                          <a:latin typeface="Bookman Old Style"/>
                        </a:rPr>
                        <a:t>1828</a:t>
                      </a:r>
                    </a:p>
                  </a:txBody>
                  <a:tcPr marL="5544" marR="5544" marT="5544" marB="0" anchor="ctr">
                    <a:lnL>
                      <a:noFill/>
                    </a:lnL>
                    <a:lnR>
                      <a:noFill/>
                    </a:lnR>
                    <a:lnT w="25400" cap="flat" cmpd="dbl" algn="ctr">
                      <a:solidFill>
                        <a:srgbClr val="000000"/>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ctr"/>
                      <a:r>
                        <a:rPr lang="fr-FR" sz="600" b="1" i="0" u="none" strike="noStrike">
                          <a:solidFill>
                            <a:srgbClr val="000000"/>
                          </a:solidFill>
                          <a:latin typeface="Bookman Old Style"/>
                        </a:rPr>
                        <a:t>444</a:t>
                      </a:r>
                    </a:p>
                  </a:txBody>
                  <a:tcPr marL="5544" marR="5544" marT="5544" marB="0" anchor="ctr">
                    <a:lnL>
                      <a:noFill/>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106958">
                <a:tc>
                  <a:txBody>
                    <a:bodyPr/>
                    <a:lstStyle/>
                    <a:p>
                      <a:pPr algn="l" fontAlgn="b"/>
                      <a:r>
                        <a:rPr lang="fr-FR" sz="600" b="0" i="0" u="none" strike="noStrike">
                          <a:solidFill>
                            <a:srgbClr val="000000"/>
                          </a:solidFill>
                          <a:latin typeface="Bookman Old Style"/>
                        </a:rPr>
                        <a:t>Amélioration de la qualité</a:t>
                      </a:r>
                    </a:p>
                  </a:txBody>
                  <a:tcPr marL="5544" marR="5544" marT="5544"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ctr" fontAlgn="b"/>
                      <a:r>
                        <a:rPr lang="fr-FR" sz="600" b="0" i="0" u="none" strike="noStrike">
                          <a:solidFill>
                            <a:srgbClr val="000000"/>
                          </a:solidFill>
                          <a:latin typeface="Bookman Old Style"/>
                        </a:rPr>
                        <a:t>817</a:t>
                      </a:r>
                    </a:p>
                  </a:txBody>
                  <a:tcPr marL="5544" marR="5544" marT="5544"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ctr" fontAlgn="b"/>
                      <a:r>
                        <a:rPr lang="fr-FR" sz="600" b="0" i="0" u="none" strike="noStrike">
                          <a:solidFill>
                            <a:srgbClr val="000000"/>
                          </a:solidFill>
                          <a:latin typeface="Bookman Old Style"/>
                        </a:rPr>
                        <a:t>982</a:t>
                      </a:r>
                    </a:p>
                  </a:txBody>
                  <a:tcPr marL="5544" marR="5544" marT="5544"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ctr" fontAlgn="b"/>
                      <a:r>
                        <a:rPr lang="fr-FR" sz="600" b="0" i="0" u="none" strike="noStrike">
                          <a:solidFill>
                            <a:srgbClr val="000000"/>
                          </a:solidFill>
                          <a:latin typeface="Bookman Old Style"/>
                        </a:rPr>
                        <a:t>327</a:t>
                      </a:r>
                    </a:p>
                  </a:txBody>
                  <a:tcPr marL="5544" marR="5544" marT="5544" marB="0" anchor="b">
                    <a:lnL>
                      <a:noFill/>
                    </a:lnL>
                    <a:lnR w="25400" cap="flat" cmpd="dbl"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a:noFill/>
                    </a:lnB>
                  </a:tcPr>
                </a:tc>
              </a:tr>
              <a:tr h="106958">
                <a:tc>
                  <a:txBody>
                    <a:bodyPr/>
                    <a:lstStyle/>
                    <a:p>
                      <a:pPr algn="l" fontAlgn="b"/>
                      <a:r>
                        <a:rPr lang="fr-FR" sz="600" b="0" i="0" u="none" strike="noStrike">
                          <a:solidFill>
                            <a:srgbClr val="000000"/>
                          </a:solidFill>
                          <a:latin typeface="Bookman Old Style"/>
                        </a:rPr>
                        <a:t>Approche générale de la qualité</a:t>
                      </a:r>
                    </a:p>
                  </a:txBody>
                  <a:tcPr marL="5544" marR="5544" marT="5544" marB="0" anchor="b">
                    <a:lnL>
                      <a:noFill/>
                    </a:lnL>
                    <a:lnR>
                      <a:noFill/>
                    </a:lnR>
                    <a:lnT>
                      <a:noFill/>
                    </a:lnT>
                    <a:lnB>
                      <a:noFill/>
                    </a:lnB>
                  </a:tcPr>
                </a:tc>
                <a:tc>
                  <a:txBody>
                    <a:bodyPr/>
                    <a:lstStyle/>
                    <a:p>
                      <a:pPr algn="ctr" fontAlgn="b"/>
                      <a:r>
                        <a:rPr lang="fr-FR" sz="600" b="0" i="0" u="none" strike="noStrike">
                          <a:solidFill>
                            <a:srgbClr val="000000"/>
                          </a:solidFill>
                          <a:latin typeface="Bookman Old Style"/>
                        </a:rPr>
                        <a:t>77</a:t>
                      </a:r>
                    </a:p>
                  </a:txBody>
                  <a:tcPr marL="5544" marR="5544" marT="5544" marB="0" anchor="b">
                    <a:lnL>
                      <a:noFill/>
                    </a:lnL>
                    <a:lnR>
                      <a:noFill/>
                    </a:lnR>
                    <a:lnT>
                      <a:noFill/>
                    </a:lnT>
                    <a:lnB>
                      <a:noFill/>
                    </a:lnB>
                  </a:tcPr>
                </a:tc>
                <a:tc>
                  <a:txBody>
                    <a:bodyPr/>
                    <a:lstStyle/>
                    <a:p>
                      <a:pPr algn="ctr" fontAlgn="b"/>
                      <a:r>
                        <a:rPr lang="fr-FR" sz="600" b="0" i="0" u="none" strike="noStrike">
                          <a:solidFill>
                            <a:srgbClr val="000000"/>
                          </a:solidFill>
                          <a:latin typeface="Bookman Old Style"/>
                        </a:rPr>
                        <a:t>198</a:t>
                      </a:r>
                    </a:p>
                  </a:txBody>
                  <a:tcPr marL="5544" marR="5544" marT="5544" marB="0" anchor="b">
                    <a:lnL>
                      <a:noFill/>
                    </a:lnL>
                    <a:lnR>
                      <a:noFill/>
                    </a:lnR>
                    <a:lnT>
                      <a:noFill/>
                    </a:lnT>
                    <a:lnB>
                      <a:noFill/>
                    </a:lnB>
                  </a:tcPr>
                </a:tc>
                <a:tc>
                  <a:txBody>
                    <a:bodyPr/>
                    <a:lstStyle/>
                    <a:p>
                      <a:pPr algn="ctr" fontAlgn="b"/>
                      <a:r>
                        <a:rPr lang="fr-FR" sz="600" b="0" i="0" u="none" strike="noStrike">
                          <a:solidFill>
                            <a:srgbClr val="000000"/>
                          </a:solidFill>
                          <a:latin typeface="Bookman Old Style"/>
                        </a:rPr>
                        <a:t>56</a:t>
                      </a:r>
                    </a:p>
                  </a:txBody>
                  <a:tcPr marL="5544" marR="5544" marT="5544" marB="0" anchor="b">
                    <a:lnL>
                      <a:noFill/>
                    </a:lnL>
                    <a:lnR w="25400" cap="flat" cmpd="dbl" algn="ctr">
                      <a:solidFill>
                        <a:srgbClr val="000000"/>
                      </a:solidFill>
                      <a:prstDash val="solid"/>
                      <a:round/>
                      <a:headEnd type="none" w="med" len="med"/>
                      <a:tailEnd type="none" w="med" len="med"/>
                    </a:lnR>
                    <a:lnT>
                      <a:noFill/>
                    </a:lnT>
                    <a:lnB>
                      <a:noFill/>
                    </a:lnB>
                  </a:tcPr>
                </a:tc>
              </a:tr>
              <a:tr h="106958">
                <a:tc>
                  <a:txBody>
                    <a:bodyPr/>
                    <a:lstStyle/>
                    <a:p>
                      <a:pPr algn="l" fontAlgn="b"/>
                      <a:r>
                        <a:rPr lang="fr-FR" sz="600" b="0" i="0" u="none" strike="noStrike">
                          <a:solidFill>
                            <a:srgbClr val="000000"/>
                          </a:solidFill>
                          <a:latin typeface="Bookman Old Style"/>
                        </a:rPr>
                        <a:t>Approche qualité totale</a:t>
                      </a:r>
                    </a:p>
                  </a:txBody>
                  <a:tcPr marL="5544" marR="5544" marT="5544" marB="0" anchor="b">
                    <a:lnL>
                      <a:noFill/>
                    </a:lnL>
                    <a:lnR>
                      <a:noFill/>
                    </a:lnR>
                    <a:lnT>
                      <a:noFill/>
                    </a:lnT>
                    <a:lnB>
                      <a:noFill/>
                    </a:lnB>
                  </a:tcPr>
                </a:tc>
                <a:tc>
                  <a:txBody>
                    <a:bodyPr/>
                    <a:lstStyle/>
                    <a:p>
                      <a:pPr algn="ctr" fontAlgn="b"/>
                      <a:r>
                        <a:rPr lang="fr-FR" sz="600" b="0" i="0" u="none" strike="noStrike">
                          <a:solidFill>
                            <a:srgbClr val="000000"/>
                          </a:solidFill>
                          <a:latin typeface="Bookman Old Style"/>
                        </a:rPr>
                        <a:t>25</a:t>
                      </a:r>
                    </a:p>
                  </a:txBody>
                  <a:tcPr marL="5544" marR="5544" marT="5544" marB="0" anchor="b">
                    <a:lnL>
                      <a:noFill/>
                    </a:lnL>
                    <a:lnR>
                      <a:noFill/>
                    </a:lnR>
                    <a:lnT>
                      <a:noFill/>
                    </a:lnT>
                    <a:lnB>
                      <a:noFill/>
                    </a:lnB>
                  </a:tcPr>
                </a:tc>
                <a:tc>
                  <a:txBody>
                    <a:bodyPr/>
                    <a:lstStyle/>
                    <a:p>
                      <a:pPr algn="ctr" fontAlgn="b"/>
                      <a:r>
                        <a:rPr lang="fr-FR" sz="600" b="0" i="0" u="none" strike="noStrike">
                          <a:solidFill>
                            <a:srgbClr val="000000"/>
                          </a:solidFill>
                          <a:latin typeface="Bookman Old Style"/>
                        </a:rPr>
                        <a:t>22</a:t>
                      </a:r>
                    </a:p>
                  </a:txBody>
                  <a:tcPr marL="5544" marR="5544" marT="5544" marB="0" anchor="b">
                    <a:lnL>
                      <a:noFill/>
                    </a:lnL>
                    <a:lnR>
                      <a:noFill/>
                    </a:lnR>
                    <a:lnT>
                      <a:noFill/>
                    </a:lnT>
                    <a:lnB>
                      <a:noFill/>
                    </a:lnB>
                  </a:tcPr>
                </a:tc>
                <a:tc>
                  <a:txBody>
                    <a:bodyPr/>
                    <a:lstStyle/>
                    <a:p>
                      <a:pPr algn="ctr" fontAlgn="b"/>
                      <a:r>
                        <a:rPr lang="fr-FR" sz="600" b="0" i="0" u="none" strike="noStrike">
                          <a:solidFill>
                            <a:srgbClr val="000000"/>
                          </a:solidFill>
                          <a:latin typeface="Bookman Old Style"/>
                        </a:rPr>
                        <a:t>2</a:t>
                      </a:r>
                    </a:p>
                  </a:txBody>
                  <a:tcPr marL="5544" marR="5544" marT="5544" marB="0" anchor="b">
                    <a:lnL>
                      <a:noFill/>
                    </a:lnL>
                    <a:lnR w="25400" cap="flat" cmpd="dbl" algn="ctr">
                      <a:solidFill>
                        <a:srgbClr val="000000"/>
                      </a:solidFill>
                      <a:prstDash val="solid"/>
                      <a:round/>
                      <a:headEnd type="none" w="med" len="med"/>
                      <a:tailEnd type="none" w="med" len="med"/>
                    </a:lnR>
                    <a:lnT>
                      <a:noFill/>
                    </a:lnT>
                    <a:lnB>
                      <a:noFill/>
                    </a:lnB>
                  </a:tcPr>
                </a:tc>
              </a:tr>
              <a:tr h="106958">
                <a:tc>
                  <a:txBody>
                    <a:bodyPr/>
                    <a:lstStyle/>
                    <a:p>
                      <a:pPr algn="l" fontAlgn="b"/>
                      <a:r>
                        <a:rPr lang="fr-FR" sz="600" b="0" i="0" u="none" strike="noStrike">
                          <a:solidFill>
                            <a:srgbClr val="000000"/>
                          </a:solidFill>
                          <a:latin typeface="Bookman Old Style"/>
                        </a:rPr>
                        <a:t>Assurance qualité</a:t>
                      </a:r>
                    </a:p>
                  </a:txBody>
                  <a:tcPr marL="5544" marR="5544" marT="5544" marB="0" anchor="b">
                    <a:lnL>
                      <a:noFill/>
                    </a:lnL>
                    <a:lnR>
                      <a:noFill/>
                    </a:lnR>
                    <a:lnT>
                      <a:noFill/>
                    </a:lnT>
                    <a:lnB>
                      <a:noFill/>
                    </a:lnB>
                  </a:tcPr>
                </a:tc>
                <a:tc>
                  <a:txBody>
                    <a:bodyPr/>
                    <a:lstStyle/>
                    <a:p>
                      <a:pPr algn="ctr" fontAlgn="b"/>
                      <a:r>
                        <a:rPr lang="fr-FR" sz="600" b="0" i="0" u="none" strike="noStrike">
                          <a:solidFill>
                            <a:srgbClr val="000000"/>
                          </a:solidFill>
                          <a:latin typeface="Bookman Old Style"/>
                        </a:rPr>
                        <a:t>44</a:t>
                      </a:r>
                    </a:p>
                  </a:txBody>
                  <a:tcPr marL="5544" marR="5544" marT="5544" marB="0" anchor="b">
                    <a:lnL>
                      <a:noFill/>
                    </a:lnL>
                    <a:lnR>
                      <a:noFill/>
                    </a:lnR>
                    <a:lnT>
                      <a:noFill/>
                    </a:lnT>
                    <a:lnB>
                      <a:noFill/>
                    </a:lnB>
                  </a:tcPr>
                </a:tc>
                <a:tc>
                  <a:txBody>
                    <a:bodyPr/>
                    <a:lstStyle/>
                    <a:p>
                      <a:pPr algn="ctr" fontAlgn="b"/>
                      <a:r>
                        <a:rPr lang="fr-FR" sz="600" b="0" i="0" u="none" strike="noStrike">
                          <a:solidFill>
                            <a:srgbClr val="000000"/>
                          </a:solidFill>
                          <a:latin typeface="Bookman Old Style"/>
                        </a:rPr>
                        <a:t>100</a:t>
                      </a:r>
                    </a:p>
                  </a:txBody>
                  <a:tcPr marL="5544" marR="5544" marT="5544" marB="0" anchor="b">
                    <a:lnL>
                      <a:noFill/>
                    </a:lnL>
                    <a:lnR>
                      <a:noFill/>
                    </a:lnR>
                    <a:lnT>
                      <a:noFill/>
                    </a:lnT>
                    <a:lnB>
                      <a:noFill/>
                    </a:lnB>
                  </a:tcPr>
                </a:tc>
                <a:tc>
                  <a:txBody>
                    <a:bodyPr/>
                    <a:lstStyle/>
                    <a:p>
                      <a:pPr algn="ctr" fontAlgn="b"/>
                      <a:r>
                        <a:rPr lang="fr-FR" sz="600" b="0" i="0" u="none" strike="noStrike">
                          <a:solidFill>
                            <a:srgbClr val="000000"/>
                          </a:solidFill>
                          <a:latin typeface="Bookman Old Style"/>
                        </a:rPr>
                        <a:t>14</a:t>
                      </a:r>
                    </a:p>
                  </a:txBody>
                  <a:tcPr marL="5544" marR="5544" marT="5544" marB="0" anchor="b">
                    <a:lnL>
                      <a:noFill/>
                    </a:lnL>
                    <a:lnR w="25400" cap="flat" cmpd="dbl" algn="ctr">
                      <a:solidFill>
                        <a:srgbClr val="000000"/>
                      </a:solidFill>
                      <a:prstDash val="solid"/>
                      <a:round/>
                      <a:headEnd type="none" w="med" len="med"/>
                      <a:tailEnd type="none" w="med" len="med"/>
                    </a:lnR>
                    <a:lnT>
                      <a:noFill/>
                    </a:lnT>
                    <a:lnB>
                      <a:noFill/>
                    </a:lnB>
                  </a:tcPr>
                </a:tc>
              </a:tr>
              <a:tr h="112305">
                <a:tc>
                  <a:txBody>
                    <a:bodyPr/>
                    <a:lstStyle/>
                    <a:p>
                      <a:pPr algn="l" fontAlgn="b"/>
                      <a:r>
                        <a:rPr lang="fr-FR" sz="600" b="0" i="0" u="none" strike="noStrike">
                          <a:solidFill>
                            <a:srgbClr val="000000"/>
                          </a:solidFill>
                          <a:latin typeface="Bookman Old Style"/>
                        </a:rPr>
                        <a:t>Système management qualité</a:t>
                      </a:r>
                    </a:p>
                  </a:txBody>
                  <a:tcPr marL="5544" marR="5544" marT="5544" marB="0" anchor="b">
                    <a:lnL>
                      <a:noFill/>
                    </a:lnL>
                    <a:lnR>
                      <a:noFill/>
                    </a:lnR>
                    <a:lnT>
                      <a:noFill/>
                    </a:lnT>
                    <a:lnB>
                      <a:noFill/>
                    </a:lnB>
                  </a:tcPr>
                </a:tc>
                <a:tc>
                  <a:txBody>
                    <a:bodyPr/>
                    <a:lstStyle/>
                    <a:p>
                      <a:pPr algn="ctr" fontAlgn="b"/>
                      <a:r>
                        <a:rPr lang="fr-FR" sz="600" b="0" i="0" u="none" strike="noStrike">
                          <a:solidFill>
                            <a:srgbClr val="000000"/>
                          </a:solidFill>
                          <a:latin typeface="Bookman Old Style"/>
                        </a:rPr>
                        <a:t>686</a:t>
                      </a:r>
                    </a:p>
                  </a:txBody>
                  <a:tcPr marL="5544" marR="5544" marT="5544"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b"/>
                      <a:r>
                        <a:rPr lang="fr-FR" sz="600" b="0" i="0" u="none" strike="noStrike">
                          <a:solidFill>
                            <a:srgbClr val="000000"/>
                          </a:solidFill>
                          <a:latin typeface="Bookman Old Style"/>
                        </a:rPr>
                        <a:t>526</a:t>
                      </a:r>
                    </a:p>
                  </a:txBody>
                  <a:tcPr marL="5544" marR="5544" marT="5544"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b"/>
                      <a:r>
                        <a:rPr lang="fr-FR" sz="600" b="0" i="0" u="none" strike="noStrike">
                          <a:solidFill>
                            <a:srgbClr val="000000"/>
                          </a:solidFill>
                          <a:latin typeface="Bookman Old Style"/>
                        </a:rPr>
                        <a:t>45</a:t>
                      </a:r>
                    </a:p>
                  </a:txBody>
                  <a:tcPr marL="5544" marR="5544" marT="5544" marB="0" anchor="b">
                    <a:lnL>
                      <a:noFill/>
                    </a:lnL>
                    <a:lnR w="25400" cap="flat" cmpd="dbl"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tcPr>
                </a:tc>
              </a:tr>
              <a:tr h="112305">
                <a:tc>
                  <a:txBody>
                    <a:bodyPr/>
                    <a:lstStyle/>
                    <a:p>
                      <a:pPr algn="ctr" fontAlgn="ctr"/>
                      <a:r>
                        <a:rPr lang="fr-FR" sz="600" b="1" i="0" u="none" strike="noStrike">
                          <a:solidFill>
                            <a:srgbClr val="000000"/>
                          </a:solidFill>
                          <a:latin typeface="Bookman Old Style"/>
                        </a:rPr>
                        <a:t>Sécurité - hygiène</a:t>
                      </a:r>
                    </a:p>
                  </a:txBody>
                  <a:tcPr marL="5544" marR="5544" marT="5544" marB="0" anchor="ctr">
                    <a:lnL>
                      <a:noFill/>
                    </a:lnL>
                    <a:lnR>
                      <a:noFill/>
                    </a:lnR>
                    <a:lnT>
                      <a:noFill/>
                    </a:lnT>
                    <a:lnB w="6350" cap="flat" cmpd="sng" algn="ctr">
                      <a:solidFill>
                        <a:srgbClr val="95B3D7"/>
                      </a:solidFill>
                      <a:prstDash val="solid"/>
                      <a:round/>
                      <a:headEnd type="none" w="med" len="med"/>
                      <a:tailEnd type="none" w="med" len="med"/>
                    </a:lnB>
                  </a:tcPr>
                </a:tc>
                <a:tc>
                  <a:txBody>
                    <a:bodyPr/>
                    <a:lstStyle/>
                    <a:p>
                      <a:pPr algn="ctr" fontAlgn="ctr"/>
                      <a:r>
                        <a:rPr lang="fr-FR" sz="600" b="1" i="0" u="none" strike="noStrike">
                          <a:solidFill>
                            <a:srgbClr val="000000"/>
                          </a:solidFill>
                          <a:latin typeface="Bookman Old Style"/>
                        </a:rPr>
                        <a:t>720</a:t>
                      </a:r>
                    </a:p>
                  </a:txBody>
                  <a:tcPr marL="5544" marR="5544" marT="5544" marB="0" anchor="ctr">
                    <a:lnL>
                      <a:noFill/>
                    </a:lnL>
                    <a:lnR>
                      <a:noFill/>
                    </a:lnR>
                    <a:lnT w="25400" cap="flat" cmpd="dbl" algn="ctr">
                      <a:solidFill>
                        <a:srgbClr val="000000"/>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ctr"/>
                      <a:r>
                        <a:rPr lang="fr-FR" sz="600" b="1" i="0" u="none" strike="noStrike">
                          <a:solidFill>
                            <a:srgbClr val="000000"/>
                          </a:solidFill>
                          <a:latin typeface="Bookman Old Style"/>
                        </a:rPr>
                        <a:t>2405</a:t>
                      </a:r>
                    </a:p>
                  </a:txBody>
                  <a:tcPr marL="5544" marR="5544" marT="5544" marB="0" anchor="ctr">
                    <a:lnL>
                      <a:noFill/>
                    </a:lnL>
                    <a:lnR>
                      <a:noFill/>
                    </a:lnR>
                    <a:lnT w="25400" cap="flat" cmpd="dbl" algn="ctr">
                      <a:solidFill>
                        <a:srgbClr val="000000"/>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ctr"/>
                      <a:r>
                        <a:rPr lang="fr-FR" sz="600" b="1" i="0" u="none" strike="noStrike">
                          <a:solidFill>
                            <a:srgbClr val="000000"/>
                          </a:solidFill>
                          <a:latin typeface="Bookman Old Style"/>
                        </a:rPr>
                        <a:t>3502</a:t>
                      </a:r>
                    </a:p>
                  </a:txBody>
                  <a:tcPr marL="5544" marR="5544" marT="5544" marB="0" anchor="ctr">
                    <a:lnL>
                      <a:noFill/>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106958">
                <a:tc>
                  <a:txBody>
                    <a:bodyPr/>
                    <a:lstStyle/>
                    <a:p>
                      <a:pPr algn="l" fontAlgn="b"/>
                      <a:r>
                        <a:rPr lang="fr-FR" sz="600" b="0" i="0" u="none" strike="noStrike">
                          <a:solidFill>
                            <a:srgbClr val="000000"/>
                          </a:solidFill>
                          <a:latin typeface="Bookman Old Style"/>
                        </a:rPr>
                        <a:t>Approche générale de la sécurité et de l'hygiène</a:t>
                      </a:r>
                    </a:p>
                  </a:txBody>
                  <a:tcPr marL="5544" marR="5544" marT="5544"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ctr" fontAlgn="b"/>
                      <a:r>
                        <a:rPr lang="fr-FR" sz="600" b="0" i="0" u="none" strike="noStrike">
                          <a:solidFill>
                            <a:srgbClr val="000000"/>
                          </a:solidFill>
                          <a:latin typeface="Bookman Old Style"/>
                        </a:rPr>
                        <a:t>353</a:t>
                      </a:r>
                    </a:p>
                  </a:txBody>
                  <a:tcPr marL="5544" marR="5544" marT="5544"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ctr" fontAlgn="b"/>
                      <a:r>
                        <a:rPr lang="fr-FR" sz="600" b="0" i="0" u="none" strike="noStrike">
                          <a:solidFill>
                            <a:srgbClr val="000000"/>
                          </a:solidFill>
                          <a:latin typeface="Bookman Old Style"/>
                        </a:rPr>
                        <a:t>1142</a:t>
                      </a:r>
                    </a:p>
                  </a:txBody>
                  <a:tcPr marL="5544" marR="5544" marT="5544"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ctr" fontAlgn="b"/>
                      <a:r>
                        <a:rPr lang="fr-FR" sz="600" b="0" i="0" u="none" strike="noStrike">
                          <a:solidFill>
                            <a:srgbClr val="000000"/>
                          </a:solidFill>
                          <a:latin typeface="Bookman Old Style"/>
                        </a:rPr>
                        <a:t>1200</a:t>
                      </a:r>
                    </a:p>
                  </a:txBody>
                  <a:tcPr marL="5544" marR="5544" marT="5544" marB="0" anchor="b">
                    <a:lnL>
                      <a:noFill/>
                    </a:lnL>
                    <a:lnR w="25400" cap="flat" cmpd="dbl"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a:noFill/>
                    </a:lnB>
                  </a:tcPr>
                </a:tc>
              </a:tr>
              <a:tr h="213915">
                <a:tc>
                  <a:txBody>
                    <a:bodyPr/>
                    <a:lstStyle/>
                    <a:p>
                      <a:pPr algn="l" fontAlgn="b"/>
                      <a:r>
                        <a:rPr lang="fr-FR" sz="600" b="0" i="0" u="none" strike="noStrike">
                          <a:solidFill>
                            <a:srgbClr val="000000"/>
                          </a:solidFill>
                          <a:latin typeface="Bookman Old Style"/>
                        </a:rPr>
                        <a:t>Prévention des risques et gestion des risques technologiques et naturels</a:t>
                      </a:r>
                    </a:p>
                  </a:txBody>
                  <a:tcPr marL="5544" marR="5544" marT="5544" marB="0" anchor="b">
                    <a:lnL>
                      <a:noFill/>
                    </a:lnL>
                    <a:lnR>
                      <a:noFill/>
                    </a:lnR>
                    <a:lnT>
                      <a:noFill/>
                    </a:lnT>
                    <a:lnB>
                      <a:noFill/>
                    </a:lnB>
                  </a:tcPr>
                </a:tc>
                <a:tc>
                  <a:txBody>
                    <a:bodyPr/>
                    <a:lstStyle/>
                    <a:p>
                      <a:pPr algn="ctr" fontAlgn="b"/>
                      <a:r>
                        <a:rPr lang="fr-FR" sz="600" b="0" i="0" u="none" strike="noStrike">
                          <a:solidFill>
                            <a:srgbClr val="000000"/>
                          </a:solidFill>
                          <a:latin typeface="Bookman Old Style"/>
                        </a:rPr>
                        <a:t>27</a:t>
                      </a:r>
                    </a:p>
                  </a:txBody>
                  <a:tcPr marL="5544" marR="5544" marT="5544" marB="0" anchor="b">
                    <a:lnL>
                      <a:noFill/>
                    </a:lnL>
                    <a:lnR>
                      <a:noFill/>
                    </a:lnR>
                    <a:lnT>
                      <a:noFill/>
                    </a:lnT>
                    <a:lnB>
                      <a:noFill/>
                    </a:lnB>
                  </a:tcPr>
                </a:tc>
                <a:tc>
                  <a:txBody>
                    <a:bodyPr/>
                    <a:lstStyle/>
                    <a:p>
                      <a:pPr algn="ctr" fontAlgn="b"/>
                      <a:r>
                        <a:rPr lang="fr-FR" sz="600" b="0" i="0" u="none" strike="noStrike">
                          <a:solidFill>
                            <a:srgbClr val="000000"/>
                          </a:solidFill>
                          <a:latin typeface="Bookman Old Style"/>
                        </a:rPr>
                        <a:t>67</a:t>
                      </a:r>
                    </a:p>
                  </a:txBody>
                  <a:tcPr marL="5544" marR="5544" marT="5544" marB="0" anchor="b">
                    <a:lnL>
                      <a:noFill/>
                    </a:lnL>
                    <a:lnR>
                      <a:noFill/>
                    </a:lnR>
                    <a:lnT>
                      <a:noFill/>
                    </a:lnT>
                    <a:lnB>
                      <a:noFill/>
                    </a:lnB>
                  </a:tcPr>
                </a:tc>
                <a:tc>
                  <a:txBody>
                    <a:bodyPr/>
                    <a:lstStyle/>
                    <a:p>
                      <a:pPr algn="ctr" fontAlgn="b"/>
                      <a:r>
                        <a:rPr lang="fr-FR" sz="600" b="0" i="0" u="none" strike="noStrike">
                          <a:solidFill>
                            <a:srgbClr val="000000"/>
                          </a:solidFill>
                          <a:latin typeface="Bookman Old Style"/>
                        </a:rPr>
                        <a:t>77</a:t>
                      </a:r>
                    </a:p>
                  </a:txBody>
                  <a:tcPr marL="5544" marR="5544" marT="5544" marB="0" anchor="b">
                    <a:lnL>
                      <a:noFill/>
                    </a:lnL>
                    <a:lnR w="25400" cap="flat" cmpd="dbl" algn="ctr">
                      <a:solidFill>
                        <a:srgbClr val="000000"/>
                      </a:solidFill>
                      <a:prstDash val="solid"/>
                      <a:round/>
                      <a:headEnd type="none" w="med" len="med"/>
                      <a:tailEnd type="none" w="med" len="med"/>
                    </a:lnR>
                    <a:lnT>
                      <a:noFill/>
                    </a:lnT>
                    <a:lnB>
                      <a:noFill/>
                    </a:lnB>
                  </a:tcPr>
                </a:tc>
              </a:tr>
              <a:tr h="106958">
                <a:tc>
                  <a:txBody>
                    <a:bodyPr/>
                    <a:lstStyle/>
                    <a:p>
                      <a:pPr algn="l" fontAlgn="b"/>
                      <a:r>
                        <a:rPr lang="fr-FR" sz="600" b="0" i="0" u="none" strike="noStrike">
                          <a:solidFill>
                            <a:srgbClr val="000000"/>
                          </a:solidFill>
                          <a:latin typeface="Bookman Old Style"/>
                        </a:rPr>
                        <a:t>Prévention et opération d'incendie et de secours</a:t>
                      </a:r>
                    </a:p>
                  </a:txBody>
                  <a:tcPr marL="5544" marR="5544" marT="5544" marB="0" anchor="b">
                    <a:lnL>
                      <a:noFill/>
                    </a:lnL>
                    <a:lnR>
                      <a:noFill/>
                    </a:lnR>
                    <a:lnT>
                      <a:noFill/>
                    </a:lnT>
                    <a:lnB>
                      <a:noFill/>
                    </a:lnB>
                  </a:tcPr>
                </a:tc>
                <a:tc>
                  <a:txBody>
                    <a:bodyPr/>
                    <a:lstStyle/>
                    <a:p>
                      <a:pPr algn="ctr" fontAlgn="b"/>
                      <a:r>
                        <a:rPr lang="fr-FR" sz="600" b="0" i="0" u="none" strike="noStrike">
                          <a:solidFill>
                            <a:srgbClr val="000000"/>
                          </a:solidFill>
                          <a:latin typeface="Bookman Old Style"/>
                        </a:rPr>
                        <a:t>202</a:t>
                      </a:r>
                    </a:p>
                  </a:txBody>
                  <a:tcPr marL="5544" marR="5544" marT="5544" marB="0" anchor="b">
                    <a:lnL>
                      <a:noFill/>
                    </a:lnL>
                    <a:lnR>
                      <a:noFill/>
                    </a:lnR>
                    <a:lnT>
                      <a:noFill/>
                    </a:lnT>
                    <a:lnB>
                      <a:noFill/>
                    </a:lnB>
                  </a:tcPr>
                </a:tc>
                <a:tc>
                  <a:txBody>
                    <a:bodyPr/>
                    <a:lstStyle/>
                    <a:p>
                      <a:pPr algn="ctr" fontAlgn="b"/>
                      <a:r>
                        <a:rPr lang="fr-FR" sz="600" b="0" i="0" u="none" strike="noStrike">
                          <a:solidFill>
                            <a:srgbClr val="000000"/>
                          </a:solidFill>
                          <a:latin typeface="Bookman Old Style"/>
                        </a:rPr>
                        <a:t>564</a:t>
                      </a:r>
                    </a:p>
                  </a:txBody>
                  <a:tcPr marL="5544" marR="5544" marT="5544" marB="0" anchor="b">
                    <a:lnL>
                      <a:noFill/>
                    </a:lnL>
                    <a:lnR>
                      <a:noFill/>
                    </a:lnR>
                    <a:lnT>
                      <a:noFill/>
                    </a:lnT>
                    <a:lnB>
                      <a:noFill/>
                    </a:lnB>
                  </a:tcPr>
                </a:tc>
                <a:tc>
                  <a:txBody>
                    <a:bodyPr/>
                    <a:lstStyle/>
                    <a:p>
                      <a:pPr algn="ctr" fontAlgn="b"/>
                      <a:r>
                        <a:rPr lang="fr-FR" sz="600" b="0" i="0" u="none" strike="noStrike">
                          <a:solidFill>
                            <a:srgbClr val="000000"/>
                          </a:solidFill>
                          <a:latin typeface="Bookman Old Style"/>
                        </a:rPr>
                        <a:t>1300</a:t>
                      </a:r>
                    </a:p>
                  </a:txBody>
                  <a:tcPr marL="5544" marR="5544" marT="5544" marB="0" anchor="b">
                    <a:lnL>
                      <a:noFill/>
                    </a:lnL>
                    <a:lnR w="25400" cap="flat" cmpd="dbl" algn="ctr">
                      <a:solidFill>
                        <a:srgbClr val="000000"/>
                      </a:solidFill>
                      <a:prstDash val="solid"/>
                      <a:round/>
                      <a:headEnd type="none" w="med" len="med"/>
                      <a:tailEnd type="none" w="med" len="med"/>
                    </a:lnR>
                    <a:lnT>
                      <a:noFill/>
                    </a:lnT>
                    <a:lnB>
                      <a:noFill/>
                    </a:lnB>
                  </a:tcPr>
                </a:tc>
              </a:tr>
              <a:tr h="106958">
                <a:tc>
                  <a:txBody>
                    <a:bodyPr/>
                    <a:lstStyle/>
                    <a:p>
                      <a:pPr algn="l" fontAlgn="b"/>
                      <a:r>
                        <a:rPr lang="fr-FR" sz="600" b="0" i="0" u="none" strike="noStrike">
                          <a:solidFill>
                            <a:srgbClr val="000000"/>
                          </a:solidFill>
                          <a:latin typeface="Bookman Old Style"/>
                        </a:rPr>
                        <a:t>Prévention et protection du public</a:t>
                      </a:r>
                    </a:p>
                  </a:txBody>
                  <a:tcPr marL="5544" marR="5544" marT="5544" marB="0" anchor="b">
                    <a:lnL>
                      <a:noFill/>
                    </a:lnL>
                    <a:lnR>
                      <a:noFill/>
                    </a:lnR>
                    <a:lnT>
                      <a:noFill/>
                    </a:lnT>
                    <a:lnB>
                      <a:noFill/>
                    </a:lnB>
                  </a:tcPr>
                </a:tc>
                <a:tc>
                  <a:txBody>
                    <a:bodyPr/>
                    <a:lstStyle/>
                    <a:p>
                      <a:pPr algn="ctr" fontAlgn="b"/>
                      <a:r>
                        <a:rPr lang="fr-FR" sz="600" b="0" i="0" u="none" strike="noStrike">
                          <a:solidFill>
                            <a:srgbClr val="000000"/>
                          </a:solidFill>
                          <a:latin typeface="Bookman Old Style"/>
                        </a:rPr>
                        <a:t>9</a:t>
                      </a:r>
                    </a:p>
                  </a:txBody>
                  <a:tcPr marL="5544" marR="5544" marT="5544" marB="0" anchor="b">
                    <a:lnL>
                      <a:noFill/>
                    </a:lnL>
                    <a:lnR>
                      <a:noFill/>
                    </a:lnR>
                    <a:lnT>
                      <a:noFill/>
                    </a:lnT>
                    <a:lnB>
                      <a:noFill/>
                    </a:lnB>
                  </a:tcPr>
                </a:tc>
                <a:tc>
                  <a:txBody>
                    <a:bodyPr/>
                    <a:lstStyle/>
                    <a:p>
                      <a:pPr algn="ctr" fontAlgn="b"/>
                      <a:r>
                        <a:rPr lang="fr-FR" sz="600" b="0" i="0" u="none" strike="noStrike">
                          <a:solidFill>
                            <a:srgbClr val="000000"/>
                          </a:solidFill>
                          <a:latin typeface="Bookman Old Style"/>
                        </a:rPr>
                        <a:t>36</a:t>
                      </a:r>
                    </a:p>
                  </a:txBody>
                  <a:tcPr marL="5544" marR="5544" marT="5544" marB="0" anchor="b">
                    <a:lnL>
                      <a:noFill/>
                    </a:lnL>
                    <a:lnR>
                      <a:noFill/>
                    </a:lnR>
                    <a:lnT>
                      <a:noFill/>
                    </a:lnT>
                    <a:lnB>
                      <a:noFill/>
                    </a:lnB>
                  </a:tcPr>
                </a:tc>
                <a:tc>
                  <a:txBody>
                    <a:bodyPr/>
                    <a:lstStyle/>
                    <a:p>
                      <a:pPr algn="ctr" fontAlgn="b"/>
                      <a:r>
                        <a:rPr lang="fr-FR" sz="600" b="0" i="0" u="none" strike="noStrike">
                          <a:solidFill>
                            <a:srgbClr val="000000"/>
                          </a:solidFill>
                          <a:latin typeface="Bookman Old Style"/>
                        </a:rPr>
                        <a:t>30</a:t>
                      </a:r>
                    </a:p>
                  </a:txBody>
                  <a:tcPr marL="5544" marR="5544" marT="5544" marB="0" anchor="b">
                    <a:lnL>
                      <a:noFill/>
                    </a:lnL>
                    <a:lnR w="25400" cap="flat" cmpd="dbl" algn="ctr">
                      <a:solidFill>
                        <a:srgbClr val="000000"/>
                      </a:solidFill>
                      <a:prstDash val="solid"/>
                      <a:round/>
                      <a:headEnd type="none" w="med" len="med"/>
                      <a:tailEnd type="none" w="med" len="med"/>
                    </a:lnR>
                    <a:lnT>
                      <a:noFill/>
                    </a:lnT>
                    <a:lnB>
                      <a:noFill/>
                    </a:lnB>
                  </a:tcPr>
                </a:tc>
              </a:tr>
              <a:tr h="112305">
                <a:tc>
                  <a:txBody>
                    <a:bodyPr/>
                    <a:lstStyle/>
                    <a:p>
                      <a:pPr algn="l" fontAlgn="b"/>
                      <a:r>
                        <a:rPr lang="fr-FR" sz="600" b="0" i="0" u="none" strike="noStrike">
                          <a:solidFill>
                            <a:srgbClr val="000000"/>
                          </a:solidFill>
                          <a:latin typeface="Bookman Old Style"/>
                        </a:rPr>
                        <a:t>Sécurité des agents au travail</a:t>
                      </a:r>
                    </a:p>
                  </a:txBody>
                  <a:tcPr marL="5544" marR="5544" marT="5544" marB="0" anchor="b">
                    <a:lnL>
                      <a:noFill/>
                    </a:lnL>
                    <a:lnR>
                      <a:noFill/>
                    </a:lnR>
                    <a:lnT>
                      <a:noFill/>
                    </a:lnT>
                    <a:lnB>
                      <a:noFill/>
                    </a:lnB>
                  </a:tcPr>
                </a:tc>
                <a:tc>
                  <a:txBody>
                    <a:bodyPr/>
                    <a:lstStyle/>
                    <a:p>
                      <a:pPr algn="ctr" fontAlgn="b"/>
                      <a:r>
                        <a:rPr lang="fr-FR" sz="600" b="0" i="0" u="none" strike="noStrike">
                          <a:solidFill>
                            <a:srgbClr val="000000"/>
                          </a:solidFill>
                          <a:latin typeface="Bookman Old Style"/>
                        </a:rPr>
                        <a:t>129</a:t>
                      </a:r>
                    </a:p>
                  </a:txBody>
                  <a:tcPr marL="5544" marR="5544" marT="5544"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b"/>
                      <a:r>
                        <a:rPr lang="fr-FR" sz="600" b="0" i="0" u="none" strike="noStrike">
                          <a:solidFill>
                            <a:srgbClr val="000000"/>
                          </a:solidFill>
                          <a:latin typeface="Bookman Old Style"/>
                        </a:rPr>
                        <a:t>596</a:t>
                      </a:r>
                    </a:p>
                  </a:txBody>
                  <a:tcPr marL="5544" marR="5544" marT="5544"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b"/>
                      <a:r>
                        <a:rPr lang="fr-FR" sz="600" b="0" i="0" u="none" strike="noStrike">
                          <a:solidFill>
                            <a:srgbClr val="000000"/>
                          </a:solidFill>
                          <a:latin typeface="Bookman Old Style"/>
                        </a:rPr>
                        <a:t>895</a:t>
                      </a:r>
                    </a:p>
                  </a:txBody>
                  <a:tcPr marL="5544" marR="5544" marT="5544" marB="0" anchor="b">
                    <a:lnL>
                      <a:noFill/>
                    </a:lnL>
                    <a:lnR w="25400" cap="flat" cmpd="dbl"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tcPr>
                </a:tc>
              </a:tr>
              <a:tr h="112305">
                <a:tc>
                  <a:txBody>
                    <a:bodyPr/>
                    <a:lstStyle/>
                    <a:p>
                      <a:pPr algn="ctr" fontAlgn="ctr"/>
                      <a:r>
                        <a:rPr lang="fr-FR" sz="600" b="1" i="0" u="none" strike="noStrike">
                          <a:solidFill>
                            <a:srgbClr val="000000"/>
                          </a:solidFill>
                          <a:latin typeface="Bookman Old Style"/>
                        </a:rPr>
                        <a:t>Technique</a:t>
                      </a:r>
                    </a:p>
                  </a:txBody>
                  <a:tcPr marL="5544" marR="5544" marT="5544" marB="0" anchor="ctr">
                    <a:lnL>
                      <a:noFill/>
                    </a:lnL>
                    <a:lnR>
                      <a:noFill/>
                    </a:lnR>
                    <a:lnT>
                      <a:noFill/>
                    </a:lnT>
                    <a:lnB w="6350" cap="flat" cmpd="sng" algn="ctr">
                      <a:solidFill>
                        <a:srgbClr val="95B3D7"/>
                      </a:solidFill>
                      <a:prstDash val="solid"/>
                      <a:round/>
                      <a:headEnd type="none" w="med" len="med"/>
                      <a:tailEnd type="none" w="med" len="med"/>
                    </a:lnB>
                  </a:tcPr>
                </a:tc>
                <a:tc>
                  <a:txBody>
                    <a:bodyPr/>
                    <a:lstStyle/>
                    <a:p>
                      <a:pPr algn="ctr" fontAlgn="ctr"/>
                      <a:r>
                        <a:rPr lang="fr-FR" sz="600" b="1" i="0" u="none" strike="noStrike">
                          <a:solidFill>
                            <a:srgbClr val="000000"/>
                          </a:solidFill>
                          <a:latin typeface="Bookman Old Style"/>
                        </a:rPr>
                        <a:t>1123</a:t>
                      </a:r>
                    </a:p>
                  </a:txBody>
                  <a:tcPr marL="5544" marR="5544" marT="5544" marB="0" anchor="ctr">
                    <a:lnL>
                      <a:noFill/>
                    </a:lnL>
                    <a:lnR>
                      <a:noFill/>
                    </a:lnR>
                    <a:lnT w="25400" cap="flat" cmpd="dbl" algn="ctr">
                      <a:solidFill>
                        <a:srgbClr val="000000"/>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ctr"/>
                      <a:r>
                        <a:rPr lang="fr-FR" sz="600" b="1" i="0" u="none" strike="noStrike">
                          <a:solidFill>
                            <a:srgbClr val="000000"/>
                          </a:solidFill>
                          <a:latin typeface="Bookman Old Style"/>
                        </a:rPr>
                        <a:t>3384</a:t>
                      </a:r>
                    </a:p>
                  </a:txBody>
                  <a:tcPr marL="5544" marR="5544" marT="5544" marB="0" anchor="ctr">
                    <a:lnL>
                      <a:noFill/>
                    </a:lnL>
                    <a:lnR>
                      <a:noFill/>
                    </a:lnR>
                    <a:lnT w="25400" cap="flat" cmpd="dbl" algn="ctr">
                      <a:solidFill>
                        <a:srgbClr val="000000"/>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ctr"/>
                      <a:r>
                        <a:rPr lang="fr-FR" sz="600" b="1" i="0" u="none" strike="noStrike">
                          <a:solidFill>
                            <a:srgbClr val="000000"/>
                          </a:solidFill>
                          <a:latin typeface="Bookman Old Style"/>
                        </a:rPr>
                        <a:t>1930</a:t>
                      </a:r>
                    </a:p>
                  </a:txBody>
                  <a:tcPr marL="5544" marR="5544" marT="5544" marB="0" anchor="ctr">
                    <a:lnL>
                      <a:noFill/>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106958">
                <a:tc>
                  <a:txBody>
                    <a:bodyPr/>
                    <a:lstStyle/>
                    <a:p>
                      <a:pPr algn="l" fontAlgn="b"/>
                      <a:r>
                        <a:rPr lang="fr-FR" sz="600" b="0" i="0" u="none" strike="noStrike">
                          <a:solidFill>
                            <a:srgbClr val="000000"/>
                          </a:solidFill>
                          <a:latin typeface="Bookman Old Style"/>
                        </a:rPr>
                        <a:t>Approche technique du métier de l'entreprise</a:t>
                      </a:r>
                    </a:p>
                  </a:txBody>
                  <a:tcPr marL="5544" marR="5544" marT="5544"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ctr" fontAlgn="b"/>
                      <a:r>
                        <a:rPr lang="fr-FR" sz="600" b="0" i="0" u="none" strike="noStrike">
                          <a:solidFill>
                            <a:srgbClr val="000000"/>
                          </a:solidFill>
                          <a:latin typeface="Bookman Old Style"/>
                        </a:rPr>
                        <a:t>720</a:t>
                      </a:r>
                    </a:p>
                  </a:txBody>
                  <a:tcPr marL="5544" marR="5544" marT="5544"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ctr" fontAlgn="b"/>
                      <a:r>
                        <a:rPr lang="fr-FR" sz="600" b="0" i="0" u="none" strike="noStrike">
                          <a:solidFill>
                            <a:srgbClr val="000000"/>
                          </a:solidFill>
                          <a:latin typeface="Bookman Old Style"/>
                        </a:rPr>
                        <a:t>2219</a:t>
                      </a:r>
                    </a:p>
                  </a:txBody>
                  <a:tcPr marL="5544" marR="5544" marT="5544"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ctr" fontAlgn="b"/>
                      <a:r>
                        <a:rPr lang="fr-FR" sz="600" b="0" i="0" u="none" strike="noStrike">
                          <a:solidFill>
                            <a:srgbClr val="000000"/>
                          </a:solidFill>
                          <a:latin typeface="Bookman Old Style"/>
                        </a:rPr>
                        <a:t>1344</a:t>
                      </a:r>
                    </a:p>
                  </a:txBody>
                  <a:tcPr marL="5544" marR="5544" marT="5544" marB="0" anchor="b">
                    <a:lnL>
                      <a:noFill/>
                    </a:lnL>
                    <a:lnR w="25400" cap="flat" cmpd="dbl"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a:noFill/>
                    </a:lnB>
                  </a:tcPr>
                </a:tc>
              </a:tr>
              <a:tr h="106958">
                <a:tc>
                  <a:txBody>
                    <a:bodyPr/>
                    <a:lstStyle/>
                    <a:p>
                      <a:pPr algn="l" fontAlgn="b"/>
                      <a:r>
                        <a:rPr lang="fr-FR" sz="600" b="0" i="0" u="none" strike="noStrike">
                          <a:solidFill>
                            <a:srgbClr val="000000"/>
                          </a:solidFill>
                          <a:latin typeface="Bookman Old Style"/>
                        </a:rPr>
                        <a:t>Gestion de la maintenance</a:t>
                      </a:r>
                    </a:p>
                  </a:txBody>
                  <a:tcPr marL="5544" marR="5544" marT="5544" marB="0" anchor="b">
                    <a:lnL>
                      <a:noFill/>
                    </a:lnL>
                    <a:lnR>
                      <a:noFill/>
                    </a:lnR>
                    <a:lnT>
                      <a:noFill/>
                    </a:lnT>
                    <a:lnB>
                      <a:noFill/>
                    </a:lnB>
                  </a:tcPr>
                </a:tc>
                <a:tc>
                  <a:txBody>
                    <a:bodyPr/>
                    <a:lstStyle/>
                    <a:p>
                      <a:pPr algn="ctr" fontAlgn="b"/>
                      <a:r>
                        <a:rPr lang="fr-FR" sz="600" b="0" i="0" u="none" strike="noStrike">
                          <a:solidFill>
                            <a:srgbClr val="000000"/>
                          </a:solidFill>
                          <a:latin typeface="Bookman Old Style"/>
                        </a:rPr>
                        <a:t>169</a:t>
                      </a:r>
                    </a:p>
                  </a:txBody>
                  <a:tcPr marL="5544" marR="5544" marT="5544" marB="0" anchor="b">
                    <a:lnL>
                      <a:noFill/>
                    </a:lnL>
                    <a:lnR>
                      <a:noFill/>
                    </a:lnR>
                    <a:lnT>
                      <a:noFill/>
                    </a:lnT>
                    <a:lnB>
                      <a:noFill/>
                    </a:lnB>
                  </a:tcPr>
                </a:tc>
                <a:tc>
                  <a:txBody>
                    <a:bodyPr/>
                    <a:lstStyle/>
                    <a:p>
                      <a:pPr algn="ctr" fontAlgn="b"/>
                      <a:r>
                        <a:rPr lang="fr-FR" sz="600" b="0" i="0" u="none" strike="noStrike">
                          <a:solidFill>
                            <a:srgbClr val="000000"/>
                          </a:solidFill>
                          <a:latin typeface="Bookman Old Style"/>
                        </a:rPr>
                        <a:t>691</a:t>
                      </a:r>
                    </a:p>
                  </a:txBody>
                  <a:tcPr marL="5544" marR="5544" marT="5544" marB="0" anchor="b">
                    <a:lnL>
                      <a:noFill/>
                    </a:lnL>
                    <a:lnR>
                      <a:noFill/>
                    </a:lnR>
                    <a:lnT>
                      <a:noFill/>
                    </a:lnT>
                    <a:lnB>
                      <a:noFill/>
                    </a:lnB>
                  </a:tcPr>
                </a:tc>
                <a:tc>
                  <a:txBody>
                    <a:bodyPr/>
                    <a:lstStyle/>
                    <a:p>
                      <a:pPr algn="ctr" fontAlgn="b"/>
                      <a:r>
                        <a:rPr lang="fr-FR" sz="600" b="0" i="0" u="none" strike="noStrike">
                          <a:solidFill>
                            <a:srgbClr val="000000"/>
                          </a:solidFill>
                          <a:latin typeface="Bookman Old Style"/>
                        </a:rPr>
                        <a:t>385</a:t>
                      </a:r>
                    </a:p>
                  </a:txBody>
                  <a:tcPr marL="5544" marR="5544" marT="5544" marB="0" anchor="b">
                    <a:lnL>
                      <a:noFill/>
                    </a:lnL>
                    <a:lnR w="25400" cap="flat" cmpd="dbl" algn="ctr">
                      <a:solidFill>
                        <a:srgbClr val="000000"/>
                      </a:solidFill>
                      <a:prstDash val="solid"/>
                      <a:round/>
                      <a:headEnd type="none" w="med" len="med"/>
                      <a:tailEnd type="none" w="med" len="med"/>
                    </a:lnR>
                    <a:lnT>
                      <a:noFill/>
                    </a:lnT>
                    <a:lnB>
                      <a:noFill/>
                    </a:lnB>
                  </a:tcPr>
                </a:tc>
              </a:tr>
              <a:tr h="106958">
                <a:tc>
                  <a:txBody>
                    <a:bodyPr/>
                    <a:lstStyle/>
                    <a:p>
                      <a:pPr algn="l" fontAlgn="b"/>
                      <a:r>
                        <a:rPr lang="fr-FR" sz="600" b="0" i="0" u="none" strike="noStrike">
                          <a:solidFill>
                            <a:srgbClr val="000000"/>
                          </a:solidFill>
                          <a:latin typeface="Bookman Old Style"/>
                        </a:rPr>
                        <a:t>Gestion de la production</a:t>
                      </a:r>
                    </a:p>
                  </a:txBody>
                  <a:tcPr marL="5544" marR="5544" marT="5544" marB="0" anchor="b">
                    <a:lnL>
                      <a:noFill/>
                    </a:lnL>
                    <a:lnR>
                      <a:noFill/>
                    </a:lnR>
                    <a:lnT>
                      <a:noFill/>
                    </a:lnT>
                    <a:lnB>
                      <a:noFill/>
                    </a:lnB>
                  </a:tcPr>
                </a:tc>
                <a:tc>
                  <a:txBody>
                    <a:bodyPr/>
                    <a:lstStyle/>
                    <a:p>
                      <a:pPr algn="ctr" fontAlgn="b"/>
                      <a:r>
                        <a:rPr lang="fr-FR" sz="600" b="0" i="0" u="none" strike="noStrike">
                          <a:solidFill>
                            <a:srgbClr val="000000"/>
                          </a:solidFill>
                          <a:latin typeface="Bookman Old Style"/>
                        </a:rPr>
                        <a:t>204</a:t>
                      </a:r>
                    </a:p>
                  </a:txBody>
                  <a:tcPr marL="5544" marR="5544" marT="5544" marB="0" anchor="b">
                    <a:lnL>
                      <a:noFill/>
                    </a:lnL>
                    <a:lnR>
                      <a:noFill/>
                    </a:lnR>
                    <a:lnT>
                      <a:noFill/>
                    </a:lnT>
                    <a:lnB>
                      <a:noFill/>
                    </a:lnB>
                  </a:tcPr>
                </a:tc>
                <a:tc>
                  <a:txBody>
                    <a:bodyPr/>
                    <a:lstStyle/>
                    <a:p>
                      <a:pPr algn="ctr" fontAlgn="b"/>
                      <a:r>
                        <a:rPr lang="fr-FR" sz="600" b="0" i="0" u="none" strike="noStrike">
                          <a:solidFill>
                            <a:srgbClr val="000000"/>
                          </a:solidFill>
                          <a:latin typeface="Bookman Old Style"/>
                        </a:rPr>
                        <a:t>440</a:t>
                      </a:r>
                    </a:p>
                  </a:txBody>
                  <a:tcPr marL="5544" marR="5544" marT="5544" marB="0" anchor="b">
                    <a:lnL>
                      <a:noFill/>
                    </a:lnL>
                    <a:lnR>
                      <a:noFill/>
                    </a:lnR>
                    <a:lnT>
                      <a:noFill/>
                    </a:lnT>
                    <a:lnB>
                      <a:noFill/>
                    </a:lnB>
                  </a:tcPr>
                </a:tc>
                <a:tc>
                  <a:txBody>
                    <a:bodyPr/>
                    <a:lstStyle/>
                    <a:p>
                      <a:pPr algn="ctr" fontAlgn="b"/>
                      <a:r>
                        <a:rPr lang="fr-FR" sz="600" b="0" i="0" u="none" strike="noStrike">
                          <a:solidFill>
                            <a:srgbClr val="000000"/>
                          </a:solidFill>
                          <a:latin typeface="Bookman Old Style"/>
                        </a:rPr>
                        <a:t>183</a:t>
                      </a:r>
                    </a:p>
                  </a:txBody>
                  <a:tcPr marL="5544" marR="5544" marT="5544" marB="0" anchor="b">
                    <a:lnL>
                      <a:noFill/>
                    </a:lnL>
                    <a:lnR w="25400" cap="flat" cmpd="dbl" algn="ctr">
                      <a:solidFill>
                        <a:srgbClr val="000000"/>
                      </a:solidFill>
                      <a:prstDash val="solid"/>
                      <a:round/>
                      <a:headEnd type="none" w="med" len="med"/>
                      <a:tailEnd type="none" w="med" len="med"/>
                    </a:lnR>
                    <a:lnT>
                      <a:noFill/>
                    </a:lnT>
                    <a:lnB>
                      <a:noFill/>
                    </a:lnB>
                  </a:tcPr>
                </a:tc>
              </a:tr>
              <a:tr h="106958">
                <a:tc>
                  <a:txBody>
                    <a:bodyPr/>
                    <a:lstStyle/>
                    <a:p>
                      <a:pPr algn="l" fontAlgn="b"/>
                      <a:r>
                        <a:rPr lang="fr-FR" sz="600" b="0" i="0" u="none" strike="noStrike">
                          <a:solidFill>
                            <a:srgbClr val="000000"/>
                          </a:solidFill>
                          <a:latin typeface="Bookman Old Style"/>
                        </a:rPr>
                        <a:t>Gestion et maÃ®trise de l'énergie</a:t>
                      </a:r>
                    </a:p>
                  </a:txBody>
                  <a:tcPr marL="5544" marR="5544" marT="5544" marB="0" anchor="b">
                    <a:lnL>
                      <a:noFill/>
                    </a:lnL>
                    <a:lnR>
                      <a:noFill/>
                    </a:lnR>
                    <a:lnT>
                      <a:noFill/>
                    </a:lnT>
                    <a:lnB>
                      <a:noFill/>
                    </a:lnB>
                  </a:tcPr>
                </a:tc>
                <a:tc>
                  <a:txBody>
                    <a:bodyPr/>
                    <a:lstStyle/>
                    <a:p>
                      <a:pPr algn="ctr" fontAlgn="b"/>
                      <a:r>
                        <a:rPr lang="fr-FR" sz="600" b="0" i="0" u="none" strike="noStrike">
                          <a:solidFill>
                            <a:srgbClr val="000000"/>
                          </a:solidFill>
                          <a:latin typeface="Bookman Old Style"/>
                        </a:rPr>
                        <a:t>30</a:t>
                      </a:r>
                    </a:p>
                  </a:txBody>
                  <a:tcPr marL="5544" marR="5544" marT="554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fr-FR" sz="600" b="0" i="0" u="none" strike="noStrike">
                          <a:solidFill>
                            <a:srgbClr val="000000"/>
                          </a:solidFill>
                          <a:latin typeface="Bookman Old Style"/>
                        </a:rPr>
                        <a:t>34</a:t>
                      </a:r>
                    </a:p>
                  </a:txBody>
                  <a:tcPr marL="5544" marR="5544" marT="554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fr-FR" sz="600" b="0" i="0" u="none" strike="noStrike">
                          <a:solidFill>
                            <a:srgbClr val="000000"/>
                          </a:solidFill>
                          <a:latin typeface="Bookman Old Style"/>
                        </a:rPr>
                        <a:t>18</a:t>
                      </a:r>
                    </a:p>
                  </a:txBody>
                  <a:tcPr marL="5544" marR="5544" marT="5544" marB="0" anchor="b">
                    <a:lnL>
                      <a:noFill/>
                    </a:lnL>
                    <a:lnR w="25400" cap="flat" cmpd="dbl"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06958">
                <a:tc>
                  <a:txBody>
                    <a:bodyPr/>
                    <a:lstStyle/>
                    <a:p>
                      <a:pPr algn="ctr" fontAlgn="ctr"/>
                      <a:r>
                        <a:rPr lang="fr-FR" sz="600" b="1" i="0" u="none" strike="noStrike">
                          <a:solidFill>
                            <a:srgbClr val="000000"/>
                          </a:solidFill>
                          <a:latin typeface="Bookman Old Style"/>
                        </a:rPr>
                        <a:t>Total général</a:t>
                      </a:r>
                    </a:p>
                  </a:txBody>
                  <a:tcPr marL="5544" marR="5544" marT="5544" marB="0" anchor="ctr">
                    <a:lnL>
                      <a:noFill/>
                    </a:lnL>
                    <a:lnR>
                      <a:noFill/>
                    </a:lnR>
                    <a:lnT>
                      <a:noFill/>
                    </a:lnT>
                    <a:lnB w="6350" cap="flat" cmpd="sng" algn="ctr">
                      <a:solidFill>
                        <a:srgbClr val="95B3D7"/>
                      </a:solidFill>
                      <a:prstDash val="solid"/>
                      <a:round/>
                      <a:headEnd type="none" w="med" len="med"/>
                      <a:tailEnd type="none" w="med" len="med"/>
                    </a:lnB>
                    <a:solidFill>
                      <a:srgbClr val="00B0F0"/>
                    </a:solidFill>
                  </a:tcPr>
                </a:tc>
                <a:tc>
                  <a:txBody>
                    <a:bodyPr/>
                    <a:lstStyle/>
                    <a:p>
                      <a:pPr algn="ctr" fontAlgn="ctr"/>
                      <a:r>
                        <a:rPr lang="fr-FR" sz="600" b="1" i="0" u="none" strike="noStrike">
                          <a:solidFill>
                            <a:srgbClr val="000000"/>
                          </a:solidFill>
                          <a:latin typeface="Bookman Old Style"/>
                        </a:rPr>
                        <a:t>10844</a:t>
                      </a:r>
                    </a:p>
                  </a:txBody>
                  <a:tcPr marL="5544" marR="5544" marT="554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a:txBody>
                    <a:bodyPr/>
                    <a:lstStyle/>
                    <a:p>
                      <a:pPr algn="ctr" fontAlgn="ctr"/>
                      <a:r>
                        <a:rPr lang="fr-FR" sz="600" b="1" i="0" u="none" strike="noStrike">
                          <a:solidFill>
                            <a:srgbClr val="000000"/>
                          </a:solidFill>
                          <a:latin typeface="Bookman Old Style"/>
                        </a:rPr>
                        <a:t>17169</a:t>
                      </a:r>
                    </a:p>
                  </a:txBody>
                  <a:tcPr marL="5544" marR="5544" marT="55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a:txBody>
                    <a:bodyPr/>
                    <a:lstStyle/>
                    <a:p>
                      <a:pPr algn="ctr" fontAlgn="ctr"/>
                      <a:r>
                        <a:rPr lang="fr-FR" sz="600" b="1" i="0" u="none" strike="noStrike" dirty="0">
                          <a:solidFill>
                            <a:srgbClr val="000000"/>
                          </a:solidFill>
                          <a:latin typeface="Bookman Old Style"/>
                        </a:rPr>
                        <a:t>7034</a:t>
                      </a:r>
                    </a:p>
                  </a:txBody>
                  <a:tcPr marL="5544" marR="5544" marT="55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r>
            </a:tbl>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nvGraphicFramePr>
        <p:xfrm>
          <a:off x="1187624" y="1563638"/>
          <a:ext cx="6095998" cy="3108963"/>
        </p:xfrm>
        <a:graphic>
          <a:graphicData uri="http://schemas.openxmlformats.org/drawingml/2006/table">
            <a:tbl>
              <a:tblPr/>
              <a:tblGrid>
                <a:gridCol w="2756452"/>
                <a:gridCol w="636104"/>
                <a:gridCol w="636104"/>
                <a:gridCol w="636104"/>
                <a:gridCol w="159026"/>
                <a:gridCol w="636104"/>
                <a:gridCol w="636104"/>
              </a:tblGrid>
              <a:tr h="166977">
                <a:tc>
                  <a:txBody>
                    <a:bodyPr/>
                    <a:lstStyle/>
                    <a:p>
                      <a:pPr algn="l" fontAlgn="b"/>
                      <a:endParaRPr lang="fr-FR" sz="800" b="0" i="0" u="none" strike="noStrike">
                        <a:solidFill>
                          <a:srgbClr val="000000"/>
                        </a:solidFill>
                        <a:latin typeface="Bookman Old Style"/>
                      </a:endParaRPr>
                    </a:p>
                  </a:txBody>
                  <a:tcPr marL="0" marR="0" marT="0" marB="0" anchor="b">
                    <a:lnL>
                      <a:noFill/>
                    </a:lnL>
                    <a:lnR w="25400" cap="flat" cmpd="dbl"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3">
                  <a:txBody>
                    <a:bodyPr/>
                    <a:lstStyle/>
                    <a:p>
                      <a:pPr algn="ctr" fontAlgn="b"/>
                      <a:r>
                        <a:rPr lang="fr-FR" sz="800" b="0" i="0" u="none" strike="noStrike">
                          <a:solidFill>
                            <a:srgbClr val="000000"/>
                          </a:solidFill>
                          <a:latin typeface="Bookman Old Style"/>
                        </a:rPr>
                        <a:t>IMME</a:t>
                      </a:r>
                    </a:p>
                  </a:txBody>
                  <a:tcPr marL="0" marR="0" marT="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hMerge="1">
                  <a:txBody>
                    <a:bodyPr/>
                    <a:lstStyle/>
                    <a:p>
                      <a:endParaRPr lang="fr-FR"/>
                    </a:p>
                  </a:txBody>
                  <a:tcPr/>
                </a:tc>
                <a:tc hMerge="1">
                  <a:txBody>
                    <a:bodyPr/>
                    <a:lstStyle/>
                    <a:p>
                      <a:endParaRPr lang="fr-FR"/>
                    </a:p>
                  </a:txBody>
                  <a:tcPr/>
                </a:tc>
                <a:tc>
                  <a:txBody>
                    <a:bodyPr/>
                    <a:lstStyle/>
                    <a:p>
                      <a:pPr algn="l" fontAlgn="b"/>
                      <a:endParaRPr lang="fr-FR" sz="800" b="0" i="0" u="none" strike="noStrike">
                        <a:solidFill>
                          <a:srgbClr val="000000"/>
                        </a:solidFill>
                        <a:latin typeface="Bookman Old Style"/>
                      </a:endParaRPr>
                    </a:p>
                  </a:txBody>
                  <a:tcPr marL="0" marR="0" marT="0"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ctr" fontAlgn="b"/>
                      <a:endParaRPr lang="fr-FR" sz="800" b="0" i="0" u="none" strike="noStrike">
                        <a:solidFill>
                          <a:srgbClr val="000000"/>
                        </a:solidFill>
                        <a:latin typeface="Bookman Old Style"/>
                      </a:endParaRPr>
                    </a:p>
                  </a:txBody>
                  <a:tcPr marL="0" marR="0" marT="0" marB="0" anchor="b">
                    <a:lnL>
                      <a:noFill/>
                    </a:lnL>
                    <a:lnR>
                      <a:noFill/>
                    </a:lnR>
                    <a:lnT>
                      <a:noFill/>
                    </a:lnT>
                    <a:lnB>
                      <a:noFill/>
                    </a:lnB>
                  </a:tcPr>
                </a:tc>
                <a:tc>
                  <a:txBody>
                    <a:bodyPr/>
                    <a:lstStyle/>
                    <a:p>
                      <a:pPr algn="ctr" fontAlgn="b"/>
                      <a:endParaRPr lang="fr-FR" sz="800" b="0" i="0" u="none" strike="noStrike">
                        <a:solidFill>
                          <a:srgbClr val="000000"/>
                        </a:solidFill>
                        <a:latin typeface="Bookman Old Style"/>
                      </a:endParaRPr>
                    </a:p>
                  </a:txBody>
                  <a:tcPr marL="0" marR="0" marT="0" marB="0" anchor="b">
                    <a:lnL>
                      <a:noFill/>
                    </a:lnL>
                    <a:lnR>
                      <a:noFill/>
                    </a:lnR>
                    <a:lnT>
                      <a:noFill/>
                    </a:lnT>
                    <a:lnB>
                      <a:noFill/>
                    </a:lnB>
                  </a:tcPr>
                </a:tc>
              </a:tr>
              <a:tr h="166977">
                <a:tc>
                  <a:txBody>
                    <a:bodyPr/>
                    <a:lstStyle/>
                    <a:p>
                      <a:pPr algn="l" fontAlgn="b"/>
                      <a:r>
                        <a:rPr lang="fr-FR" sz="800" b="0" i="0" u="none" strike="noStrike">
                          <a:solidFill>
                            <a:srgbClr val="000000"/>
                          </a:solidFill>
                          <a:latin typeface="Bookman Old Style"/>
                        </a:rPr>
                        <a:t>Domaine sous domaine </a:t>
                      </a:r>
                    </a:p>
                  </a:txBody>
                  <a:tcPr marL="0" marR="0" marT="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fr-FR" sz="800" b="0" i="0" u="none" strike="noStrike">
                          <a:solidFill>
                            <a:srgbClr val="000000"/>
                          </a:solidFill>
                          <a:latin typeface="Bookman Old Style"/>
                        </a:rPr>
                        <a:t>cadres</a:t>
                      </a:r>
                    </a:p>
                  </a:txBody>
                  <a:tcPr marL="0" marR="0" marT="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2D69A"/>
                    </a:solidFill>
                  </a:tcPr>
                </a:tc>
                <a:tc>
                  <a:txBody>
                    <a:bodyPr/>
                    <a:lstStyle/>
                    <a:p>
                      <a:pPr algn="ctr" fontAlgn="b"/>
                      <a:r>
                        <a:rPr lang="fr-FR" sz="800" b="0" i="0" u="none" strike="noStrike">
                          <a:solidFill>
                            <a:srgbClr val="000000"/>
                          </a:solidFill>
                          <a:latin typeface="Bookman Old Style"/>
                        </a:rPr>
                        <a:t>employes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2D69A"/>
                    </a:solidFill>
                  </a:tcPr>
                </a:tc>
                <a:tc>
                  <a:txBody>
                    <a:bodyPr/>
                    <a:lstStyle/>
                    <a:p>
                      <a:pPr algn="ctr" fontAlgn="b"/>
                      <a:r>
                        <a:rPr lang="fr-FR" sz="800" b="0" i="0" u="none" strike="noStrike">
                          <a:solidFill>
                            <a:srgbClr val="000000"/>
                          </a:solidFill>
                          <a:latin typeface="Bookman Old Style"/>
                        </a:rPr>
                        <a:t>ouvriers</a:t>
                      </a:r>
                    </a:p>
                  </a:txBody>
                  <a:tcPr marL="0" marR="0" marT="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2D69A"/>
                    </a:solidFill>
                  </a:tcPr>
                </a:tc>
                <a:tc>
                  <a:txBody>
                    <a:bodyPr/>
                    <a:lstStyle/>
                    <a:p>
                      <a:pPr algn="l" fontAlgn="b"/>
                      <a:endParaRPr lang="fr-FR" sz="800" b="0" i="0" u="none" strike="noStrike">
                        <a:solidFill>
                          <a:srgbClr val="000000"/>
                        </a:solidFill>
                        <a:latin typeface="Bookman Old Style"/>
                      </a:endParaRPr>
                    </a:p>
                  </a:txBody>
                  <a:tcPr marL="0" marR="0" marT="0"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800" b="0" i="0" u="none" strike="noStrike">
                          <a:solidFill>
                            <a:srgbClr val="000000"/>
                          </a:solidFill>
                          <a:latin typeface="Bookman Old Style"/>
                        </a:rPr>
                        <a:t>total</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latin typeface="Bookman Old Style"/>
                        </a:rPr>
                        <a:t>%</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r>
              <a:tr h="174929">
                <a:tc>
                  <a:txBody>
                    <a:bodyPr/>
                    <a:lstStyle/>
                    <a:p>
                      <a:pPr algn="ctr" fontAlgn="ctr"/>
                      <a:r>
                        <a:rPr lang="fr-FR" sz="800" b="1" i="0" u="none" strike="noStrike">
                          <a:solidFill>
                            <a:srgbClr val="000000"/>
                          </a:solidFill>
                          <a:latin typeface="Bookman Old Style"/>
                        </a:rPr>
                        <a:t>Technique</a:t>
                      </a:r>
                    </a:p>
                  </a:txBody>
                  <a:tcPr marL="0" marR="0" marT="0" marB="0" anchor="ctr">
                    <a:lnL>
                      <a:noFill/>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ctr"/>
                      <a:r>
                        <a:rPr lang="fr-FR" sz="800" b="1" i="0" u="none" strike="noStrike">
                          <a:solidFill>
                            <a:srgbClr val="000000"/>
                          </a:solidFill>
                          <a:latin typeface="Bookman Old Style"/>
                        </a:rPr>
                        <a:t>304</a:t>
                      </a:r>
                    </a:p>
                  </a:txBody>
                  <a:tcPr marL="0" marR="0" marT="0" marB="0" anchor="ctr">
                    <a:lnL w="25400" cap="flat" cmpd="dbl" algn="ctr">
                      <a:solidFill>
                        <a:srgbClr val="000000"/>
                      </a:solidFill>
                      <a:prstDash val="solid"/>
                      <a:round/>
                      <a:headEnd type="none" w="med" len="med"/>
                      <a:tailEnd type="none" w="med" len="med"/>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fr-FR" sz="800" b="1" i="0" u="none" strike="noStrike">
                          <a:solidFill>
                            <a:srgbClr val="000000"/>
                          </a:solidFill>
                          <a:latin typeface="Bookman Old Style"/>
                        </a:rPr>
                        <a:t>1000</a:t>
                      </a:r>
                    </a:p>
                  </a:txBody>
                  <a:tcPr marL="0" marR="0" marT="0"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fr-FR" sz="800" b="1" i="0" u="none" strike="noStrike">
                          <a:solidFill>
                            <a:srgbClr val="000000"/>
                          </a:solidFill>
                          <a:latin typeface="Bookman Old Style"/>
                        </a:rPr>
                        <a:t>960</a:t>
                      </a:r>
                    </a:p>
                  </a:txBody>
                  <a:tcPr marL="0" marR="0" marT="0" marB="0" anchor="ctr">
                    <a:lnL>
                      <a:noFill/>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ctr"/>
                      <a:endParaRPr lang="fr-FR" sz="800" b="0" i="0" u="none" strike="noStrike">
                        <a:solidFill>
                          <a:srgbClr val="000000"/>
                        </a:solidFill>
                        <a:latin typeface="Bookman Old Style"/>
                      </a:endParaRPr>
                    </a:p>
                  </a:txBody>
                  <a:tcPr marL="0" marR="0" marT="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latin typeface="Bookman Old Style"/>
                        </a:rPr>
                        <a:t>2264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latin typeface="Bookman Old Style"/>
                        </a:rPr>
                        <a:t>23,23%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4929">
                <a:tc>
                  <a:txBody>
                    <a:bodyPr/>
                    <a:lstStyle/>
                    <a:p>
                      <a:pPr algn="ctr" fontAlgn="ctr"/>
                      <a:r>
                        <a:rPr lang="fr-FR" sz="800" b="1" i="0" u="none" strike="noStrike">
                          <a:solidFill>
                            <a:srgbClr val="000000"/>
                          </a:solidFill>
                          <a:latin typeface="Bookman Old Style"/>
                        </a:rPr>
                        <a:t>Sécurité - hygiène</a:t>
                      </a:r>
                    </a:p>
                  </a:txBody>
                  <a:tcPr marL="0" marR="0" marT="0" marB="0" anchor="ctr">
                    <a:lnL>
                      <a:noFill/>
                    </a:lnL>
                    <a:lnR w="25400" cap="flat" cmpd="dbl"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ctr"/>
                      <a:r>
                        <a:rPr lang="fr-FR" sz="800" b="1" i="0" u="none" strike="noStrike">
                          <a:solidFill>
                            <a:srgbClr val="000000"/>
                          </a:solidFill>
                          <a:latin typeface="Bookman Old Style"/>
                        </a:rPr>
                        <a:t>192</a:t>
                      </a:r>
                    </a:p>
                  </a:txBody>
                  <a:tcPr marL="0" marR="0" marT="0" marB="0" anchor="ctr">
                    <a:lnL w="25400" cap="flat" cmpd="dbl" algn="ctr">
                      <a:solidFill>
                        <a:srgbClr val="000000"/>
                      </a:solidFill>
                      <a:prstDash val="solid"/>
                      <a:round/>
                      <a:headEnd type="none" w="med" len="med"/>
                      <a:tailEnd type="none" w="med" len="med"/>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fr-FR" sz="800" b="1" i="0" u="none" strike="noStrike">
                          <a:solidFill>
                            <a:srgbClr val="000000"/>
                          </a:solidFill>
                          <a:latin typeface="Bookman Old Style"/>
                        </a:rPr>
                        <a:t>803</a:t>
                      </a:r>
                    </a:p>
                  </a:txBody>
                  <a:tcPr marL="0" marR="0" marT="0"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fr-FR" sz="800" b="1" i="0" u="none" strike="noStrike">
                          <a:solidFill>
                            <a:srgbClr val="000000"/>
                          </a:solidFill>
                          <a:latin typeface="Bookman Old Style"/>
                        </a:rPr>
                        <a:t>495</a:t>
                      </a:r>
                    </a:p>
                  </a:txBody>
                  <a:tcPr marL="0" marR="0" marT="0" marB="0" anchor="ctr">
                    <a:lnL>
                      <a:noFill/>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ctr"/>
                      <a:endParaRPr lang="fr-FR" sz="800" b="0" i="0" u="none" strike="noStrike">
                        <a:solidFill>
                          <a:srgbClr val="000000"/>
                        </a:solidFill>
                        <a:latin typeface="Bookman Old Style"/>
                      </a:endParaRPr>
                    </a:p>
                  </a:txBody>
                  <a:tcPr marL="0" marR="0" marT="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latin typeface="Bookman Old Style"/>
                        </a:rPr>
                        <a:t>1490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latin typeface="Bookman Old Style"/>
                        </a:rPr>
                        <a:t>15,29%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4929">
                <a:tc>
                  <a:txBody>
                    <a:bodyPr/>
                    <a:lstStyle/>
                    <a:p>
                      <a:pPr algn="ctr" fontAlgn="ctr"/>
                      <a:r>
                        <a:rPr lang="fr-FR" sz="800" b="1" i="0" u="none" strike="noStrike">
                          <a:solidFill>
                            <a:srgbClr val="000000"/>
                          </a:solidFill>
                          <a:latin typeface="Bookman Old Style"/>
                        </a:rPr>
                        <a:t>Management</a:t>
                      </a:r>
                    </a:p>
                  </a:txBody>
                  <a:tcPr marL="0" marR="0" marT="0" marB="0" anchor="ctr">
                    <a:lnL>
                      <a:noFill/>
                    </a:lnL>
                    <a:lnR w="25400" cap="flat" cmpd="dbl"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ctr"/>
                      <a:r>
                        <a:rPr lang="fr-FR" sz="800" b="1" i="0" u="none" strike="noStrike">
                          <a:solidFill>
                            <a:srgbClr val="000000"/>
                          </a:solidFill>
                          <a:latin typeface="Bookman Old Style"/>
                        </a:rPr>
                        <a:t>746</a:t>
                      </a:r>
                    </a:p>
                  </a:txBody>
                  <a:tcPr marL="0" marR="0" marT="0" marB="0" anchor="ctr">
                    <a:lnL w="25400" cap="flat" cmpd="dbl" algn="ctr">
                      <a:solidFill>
                        <a:srgbClr val="000000"/>
                      </a:solidFill>
                      <a:prstDash val="solid"/>
                      <a:round/>
                      <a:headEnd type="none" w="med" len="med"/>
                      <a:tailEnd type="none" w="med" len="med"/>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fr-FR" sz="800" b="1" i="0" u="none" strike="noStrike">
                          <a:solidFill>
                            <a:srgbClr val="000000"/>
                          </a:solidFill>
                          <a:latin typeface="Bookman Old Style"/>
                        </a:rPr>
                        <a:t>630</a:t>
                      </a:r>
                    </a:p>
                  </a:txBody>
                  <a:tcPr marL="0" marR="0" marT="0"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fr-FR" sz="800" b="1" i="0" u="none" strike="noStrike">
                          <a:solidFill>
                            <a:srgbClr val="000000"/>
                          </a:solidFill>
                          <a:latin typeface="Bookman Old Style"/>
                        </a:rPr>
                        <a:t>72</a:t>
                      </a:r>
                    </a:p>
                  </a:txBody>
                  <a:tcPr marL="0" marR="0" marT="0" marB="0" anchor="ctr">
                    <a:lnL>
                      <a:noFill/>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ctr"/>
                      <a:endParaRPr lang="fr-FR" sz="800" b="0" i="0" u="none" strike="noStrike">
                        <a:solidFill>
                          <a:srgbClr val="000000"/>
                        </a:solidFill>
                        <a:latin typeface="Bookman Old Style"/>
                      </a:endParaRPr>
                    </a:p>
                  </a:txBody>
                  <a:tcPr marL="0" marR="0" marT="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latin typeface="Bookman Old Style"/>
                        </a:rPr>
                        <a:t>1448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latin typeface="Bookman Old Style"/>
                        </a:rPr>
                        <a:t>14,85%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4929">
                <a:tc>
                  <a:txBody>
                    <a:bodyPr/>
                    <a:lstStyle/>
                    <a:p>
                      <a:pPr algn="ctr" fontAlgn="ctr"/>
                      <a:r>
                        <a:rPr lang="fr-FR" sz="800" b="1" i="0" u="none" strike="noStrike">
                          <a:solidFill>
                            <a:srgbClr val="000000"/>
                          </a:solidFill>
                          <a:latin typeface="Bookman Old Style"/>
                        </a:rPr>
                        <a:t>Qualité</a:t>
                      </a:r>
                    </a:p>
                  </a:txBody>
                  <a:tcPr marL="0" marR="0" marT="0" marB="0" anchor="ctr">
                    <a:lnL>
                      <a:noFill/>
                    </a:lnL>
                    <a:lnR w="25400" cap="flat" cmpd="dbl"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ctr"/>
                      <a:r>
                        <a:rPr lang="fr-FR" sz="800" b="1" i="0" u="none" strike="noStrike">
                          <a:solidFill>
                            <a:srgbClr val="000000"/>
                          </a:solidFill>
                          <a:latin typeface="Bookman Old Style"/>
                        </a:rPr>
                        <a:t>377</a:t>
                      </a:r>
                    </a:p>
                  </a:txBody>
                  <a:tcPr marL="0" marR="0" marT="0" marB="0" anchor="ctr">
                    <a:lnL w="25400" cap="flat" cmpd="dbl" algn="ctr">
                      <a:solidFill>
                        <a:srgbClr val="000000"/>
                      </a:solidFill>
                      <a:prstDash val="solid"/>
                      <a:round/>
                      <a:headEnd type="none" w="med" len="med"/>
                      <a:tailEnd type="none" w="med" len="med"/>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fr-FR" sz="800" b="1" i="0" u="none" strike="noStrike">
                          <a:solidFill>
                            <a:srgbClr val="000000"/>
                          </a:solidFill>
                          <a:latin typeface="Bookman Old Style"/>
                        </a:rPr>
                        <a:t>494</a:t>
                      </a:r>
                    </a:p>
                  </a:txBody>
                  <a:tcPr marL="0" marR="0" marT="0"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fr-FR" sz="800" b="1" i="0" u="none" strike="noStrike">
                          <a:solidFill>
                            <a:srgbClr val="000000"/>
                          </a:solidFill>
                          <a:latin typeface="Bookman Old Style"/>
                        </a:rPr>
                        <a:t>161</a:t>
                      </a:r>
                    </a:p>
                  </a:txBody>
                  <a:tcPr marL="0" marR="0" marT="0" marB="0" anchor="ctr">
                    <a:lnL>
                      <a:noFill/>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ctr"/>
                      <a:endParaRPr lang="fr-FR" sz="800" b="0" i="0" u="none" strike="noStrike">
                        <a:solidFill>
                          <a:srgbClr val="000000"/>
                        </a:solidFill>
                        <a:latin typeface="Bookman Old Style"/>
                      </a:endParaRPr>
                    </a:p>
                  </a:txBody>
                  <a:tcPr marL="0" marR="0" marT="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latin typeface="Bookman Old Style"/>
                        </a:rPr>
                        <a:t>1032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latin typeface="Bookman Old Style"/>
                        </a:rPr>
                        <a:t>10,59%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4929">
                <a:tc>
                  <a:txBody>
                    <a:bodyPr/>
                    <a:lstStyle/>
                    <a:p>
                      <a:pPr algn="ctr" fontAlgn="ctr"/>
                      <a:r>
                        <a:rPr lang="fr-FR" sz="800" b="1" i="0" u="none" strike="noStrike">
                          <a:solidFill>
                            <a:srgbClr val="000000"/>
                          </a:solidFill>
                          <a:latin typeface="Bookman Old Style"/>
                        </a:rPr>
                        <a:t>Gestion des ressources humaines</a:t>
                      </a:r>
                    </a:p>
                  </a:txBody>
                  <a:tcPr marL="0" marR="0" marT="0" marB="0" anchor="ctr">
                    <a:lnL>
                      <a:noFill/>
                    </a:lnL>
                    <a:lnR w="25400" cap="flat" cmpd="dbl"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ctr"/>
                      <a:r>
                        <a:rPr lang="fr-FR" sz="800" b="1" i="0" u="none" strike="noStrike">
                          <a:solidFill>
                            <a:srgbClr val="000000"/>
                          </a:solidFill>
                          <a:latin typeface="Bookman Old Style"/>
                        </a:rPr>
                        <a:t>277</a:t>
                      </a:r>
                    </a:p>
                  </a:txBody>
                  <a:tcPr marL="0" marR="0" marT="0" marB="0" anchor="ctr">
                    <a:lnL w="25400" cap="flat" cmpd="dbl" algn="ctr">
                      <a:solidFill>
                        <a:srgbClr val="000000"/>
                      </a:solidFill>
                      <a:prstDash val="solid"/>
                      <a:round/>
                      <a:headEnd type="none" w="med" len="med"/>
                      <a:tailEnd type="none" w="med" len="med"/>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fr-FR" sz="800" b="1" i="0" u="none" strike="noStrike">
                          <a:solidFill>
                            <a:srgbClr val="000000"/>
                          </a:solidFill>
                          <a:latin typeface="Bookman Old Style"/>
                        </a:rPr>
                        <a:t>325</a:t>
                      </a:r>
                    </a:p>
                  </a:txBody>
                  <a:tcPr marL="0" marR="0" marT="0"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fr-FR" sz="800" b="1" i="0" u="none" strike="noStrike">
                          <a:solidFill>
                            <a:srgbClr val="000000"/>
                          </a:solidFill>
                          <a:latin typeface="Bookman Old Style"/>
                        </a:rPr>
                        <a:t>128</a:t>
                      </a:r>
                    </a:p>
                  </a:txBody>
                  <a:tcPr marL="0" marR="0" marT="0" marB="0" anchor="ctr">
                    <a:lnL>
                      <a:noFill/>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ctr"/>
                      <a:endParaRPr lang="fr-FR" sz="800" b="0" i="0" u="none" strike="noStrike">
                        <a:solidFill>
                          <a:srgbClr val="000000"/>
                        </a:solidFill>
                        <a:latin typeface="Bookman Old Style"/>
                      </a:endParaRPr>
                    </a:p>
                  </a:txBody>
                  <a:tcPr marL="0" marR="0" marT="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latin typeface="Bookman Old Style"/>
                        </a:rPr>
                        <a:t>730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latin typeface="Bookman Old Style"/>
                        </a:rPr>
                        <a:t>7,49%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4929">
                <a:tc>
                  <a:txBody>
                    <a:bodyPr/>
                    <a:lstStyle/>
                    <a:p>
                      <a:pPr algn="ctr" fontAlgn="ctr"/>
                      <a:r>
                        <a:rPr lang="fr-FR" sz="800" b="1" i="0" u="none" strike="noStrike">
                          <a:solidFill>
                            <a:srgbClr val="000000"/>
                          </a:solidFill>
                          <a:latin typeface="Bookman Old Style"/>
                        </a:rPr>
                        <a:t>Communication</a:t>
                      </a:r>
                    </a:p>
                  </a:txBody>
                  <a:tcPr marL="0" marR="0" marT="0" marB="0" anchor="ctr">
                    <a:lnL>
                      <a:noFill/>
                    </a:lnL>
                    <a:lnR w="25400" cap="flat" cmpd="dbl"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ctr"/>
                      <a:r>
                        <a:rPr lang="fr-FR" sz="800" b="1" i="0" u="none" strike="noStrike">
                          <a:solidFill>
                            <a:srgbClr val="000000"/>
                          </a:solidFill>
                          <a:latin typeface="Bookman Old Style"/>
                        </a:rPr>
                        <a:t>225</a:t>
                      </a:r>
                    </a:p>
                  </a:txBody>
                  <a:tcPr marL="0" marR="0" marT="0" marB="0" anchor="ctr">
                    <a:lnL w="25400" cap="flat" cmpd="dbl" algn="ctr">
                      <a:solidFill>
                        <a:srgbClr val="000000"/>
                      </a:solidFill>
                      <a:prstDash val="solid"/>
                      <a:round/>
                      <a:headEnd type="none" w="med" len="med"/>
                      <a:tailEnd type="none" w="med" len="med"/>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fr-FR" sz="800" b="1" i="0" u="none" strike="noStrike">
                          <a:solidFill>
                            <a:srgbClr val="000000"/>
                          </a:solidFill>
                          <a:latin typeface="Bookman Old Style"/>
                        </a:rPr>
                        <a:t>261</a:t>
                      </a:r>
                    </a:p>
                  </a:txBody>
                  <a:tcPr marL="0" marR="0" marT="0"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fr-FR" sz="800" b="1" i="0" u="none" strike="noStrike">
                          <a:solidFill>
                            <a:srgbClr val="000000"/>
                          </a:solidFill>
                          <a:latin typeface="Bookman Old Style"/>
                        </a:rPr>
                        <a:t>71</a:t>
                      </a:r>
                    </a:p>
                  </a:txBody>
                  <a:tcPr marL="0" marR="0" marT="0" marB="0" anchor="ctr">
                    <a:lnL>
                      <a:noFill/>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ctr"/>
                      <a:endParaRPr lang="fr-FR" sz="800" b="0" i="0" u="none" strike="noStrike">
                        <a:solidFill>
                          <a:srgbClr val="000000"/>
                        </a:solidFill>
                        <a:latin typeface="Bookman Old Style"/>
                      </a:endParaRPr>
                    </a:p>
                  </a:txBody>
                  <a:tcPr marL="0" marR="0" marT="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latin typeface="Bookman Old Style"/>
                        </a:rPr>
                        <a:t>557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latin typeface="Bookman Old Style"/>
                        </a:rPr>
                        <a:t>5,71%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4929">
                <a:tc>
                  <a:txBody>
                    <a:bodyPr/>
                    <a:lstStyle/>
                    <a:p>
                      <a:pPr algn="ctr" fontAlgn="ctr"/>
                      <a:r>
                        <a:rPr lang="fr-FR" sz="800" b="1" i="0" u="none" strike="noStrike">
                          <a:solidFill>
                            <a:srgbClr val="000000"/>
                          </a:solidFill>
                          <a:latin typeface="Bookman Old Style"/>
                        </a:rPr>
                        <a:t>Commerce et marketing</a:t>
                      </a:r>
                    </a:p>
                  </a:txBody>
                  <a:tcPr marL="0" marR="0" marT="0" marB="0" anchor="ctr">
                    <a:lnL>
                      <a:noFill/>
                    </a:lnL>
                    <a:lnR w="25400" cap="flat" cmpd="dbl"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ctr"/>
                      <a:r>
                        <a:rPr lang="fr-FR" sz="800" b="1" i="0" u="none" strike="noStrike">
                          <a:solidFill>
                            <a:srgbClr val="000000"/>
                          </a:solidFill>
                          <a:latin typeface="Bookman Old Style"/>
                        </a:rPr>
                        <a:t>250</a:t>
                      </a:r>
                    </a:p>
                  </a:txBody>
                  <a:tcPr marL="0" marR="0" marT="0" marB="0" anchor="ctr">
                    <a:lnL w="25400" cap="flat" cmpd="dbl" algn="ctr">
                      <a:solidFill>
                        <a:srgbClr val="000000"/>
                      </a:solidFill>
                      <a:prstDash val="solid"/>
                      <a:round/>
                      <a:headEnd type="none" w="med" len="med"/>
                      <a:tailEnd type="none" w="med" len="med"/>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fr-FR" sz="800" b="1" i="0" u="none" strike="noStrike">
                          <a:solidFill>
                            <a:srgbClr val="000000"/>
                          </a:solidFill>
                          <a:latin typeface="Bookman Old Style"/>
                        </a:rPr>
                        <a:t>220</a:t>
                      </a:r>
                    </a:p>
                  </a:txBody>
                  <a:tcPr marL="0" marR="0" marT="0"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fr-FR" sz="800" b="1" i="0" u="none" strike="noStrike">
                          <a:solidFill>
                            <a:srgbClr val="000000"/>
                          </a:solidFill>
                          <a:latin typeface="Bookman Old Style"/>
                        </a:rPr>
                        <a:t>29</a:t>
                      </a:r>
                    </a:p>
                  </a:txBody>
                  <a:tcPr marL="0" marR="0" marT="0" marB="0" anchor="ctr">
                    <a:lnL>
                      <a:noFill/>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ctr"/>
                      <a:endParaRPr lang="fr-FR" sz="800" b="0" i="0" u="none" strike="noStrike">
                        <a:solidFill>
                          <a:srgbClr val="000000"/>
                        </a:solidFill>
                        <a:latin typeface="Bookman Old Style"/>
                      </a:endParaRPr>
                    </a:p>
                  </a:txBody>
                  <a:tcPr marL="0" marR="0" marT="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latin typeface="Bookman Old Style"/>
                        </a:rPr>
                        <a:t>499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latin typeface="Bookman Old Style"/>
                        </a:rPr>
                        <a:t>5,12%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4929">
                <a:tc>
                  <a:txBody>
                    <a:bodyPr/>
                    <a:lstStyle/>
                    <a:p>
                      <a:pPr algn="ctr" fontAlgn="ctr"/>
                      <a:r>
                        <a:rPr lang="fr-FR" sz="800" b="1" i="0" u="none" strike="noStrike">
                          <a:solidFill>
                            <a:srgbClr val="000000"/>
                          </a:solidFill>
                          <a:latin typeface="Bookman Old Style"/>
                        </a:rPr>
                        <a:t>Informatique et systèmes d'information</a:t>
                      </a:r>
                    </a:p>
                  </a:txBody>
                  <a:tcPr marL="0" marR="0" marT="0" marB="0" anchor="ctr">
                    <a:lnL>
                      <a:noFill/>
                    </a:lnL>
                    <a:lnR w="25400" cap="flat" cmpd="dbl"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ctr"/>
                      <a:r>
                        <a:rPr lang="fr-FR" sz="800" b="1" i="0" u="none" strike="noStrike">
                          <a:solidFill>
                            <a:srgbClr val="000000"/>
                          </a:solidFill>
                          <a:latin typeface="Bookman Old Style"/>
                        </a:rPr>
                        <a:t>136</a:t>
                      </a:r>
                    </a:p>
                  </a:txBody>
                  <a:tcPr marL="0" marR="0" marT="0" marB="0" anchor="ctr">
                    <a:lnL w="25400" cap="flat" cmpd="dbl" algn="ctr">
                      <a:solidFill>
                        <a:srgbClr val="000000"/>
                      </a:solidFill>
                      <a:prstDash val="solid"/>
                      <a:round/>
                      <a:headEnd type="none" w="med" len="med"/>
                      <a:tailEnd type="none" w="med" len="med"/>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fr-FR" sz="800" b="1" i="0" u="none" strike="noStrike">
                          <a:solidFill>
                            <a:srgbClr val="000000"/>
                          </a:solidFill>
                          <a:latin typeface="Bookman Old Style"/>
                        </a:rPr>
                        <a:t>300</a:t>
                      </a:r>
                    </a:p>
                  </a:txBody>
                  <a:tcPr marL="0" marR="0" marT="0"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fr-FR" sz="800" b="1" i="0" u="none" strike="noStrike">
                          <a:solidFill>
                            <a:srgbClr val="000000"/>
                          </a:solidFill>
                          <a:latin typeface="Bookman Old Style"/>
                        </a:rPr>
                        <a:t>57</a:t>
                      </a:r>
                    </a:p>
                  </a:txBody>
                  <a:tcPr marL="0" marR="0" marT="0" marB="0" anchor="ctr">
                    <a:lnL>
                      <a:noFill/>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ctr"/>
                      <a:endParaRPr lang="fr-FR" sz="800" b="0" i="0" u="none" strike="noStrike">
                        <a:solidFill>
                          <a:srgbClr val="000000"/>
                        </a:solidFill>
                        <a:latin typeface="Bookman Old Style"/>
                      </a:endParaRPr>
                    </a:p>
                  </a:txBody>
                  <a:tcPr marL="0" marR="0" marT="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latin typeface="Bookman Old Style"/>
                        </a:rPr>
                        <a:t>493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latin typeface="Bookman Old Style"/>
                        </a:rPr>
                        <a:t>5,06%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4929">
                <a:tc>
                  <a:txBody>
                    <a:bodyPr/>
                    <a:lstStyle/>
                    <a:p>
                      <a:pPr algn="ctr" fontAlgn="ctr"/>
                      <a:r>
                        <a:rPr lang="fr-FR" sz="800" b="1" i="0" u="none" strike="noStrike">
                          <a:solidFill>
                            <a:srgbClr val="000000"/>
                          </a:solidFill>
                          <a:latin typeface="Bookman Old Style"/>
                        </a:rPr>
                        <a:t>Langues</a:t>
                      </a:r>
                    </a:p>
                  </a:txBody>
                  <a:tcPr marL="0" marR="0" marT="0" marB="0" anchor="ctr">
                    <a:lnL>
                      <a:noFill/>
                    </a:lnL>
                    <a:lnR w="25400" cap="flat" cmpd="dbl"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ctr"/>
                      <a:r>
                        <a:rPr lang="fr-FR" sz="800" b="1" i="0" u="none" strike="noStrike">
                          <a:solidFill>
                            <a:srgbClr val="000000"/>
                          </a:solidFill>
                          <a:latin typeface="Bookman Old Style"/>
                        </a:rPr>
                        <a:t>191</a:t>
                      </a:r>
                    </a:p>
                  </a:txBody>
                  <a:tcPr marL="0" marR="0" marT="0" marB="0" anchor="ctr">
                    <a:lnL w="25400" cap="flat" cmpd="dbl" algn="ctr">
                      <a:solidFill>
                        <a:srgbClr val="000000"/>
                      </a:solidFill>
                      <a:prstDash val="solid"/>
                      <a:round/>
                      <a:headEnd type="none" w="med" len="med"/>
                      <a:tailEnd type="none" w="med" len="med"/>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fr-FR" sz="800" b="1" i="0" u="none" strike="noStrike">
                          <a:solidFill>
                            <a:srgbClr val="000000"/>
                          </a:solidFill>
                          <a:latin typeface="Bookman Old Style"/>
                        </a:rPr>
                        <a:t>183</a:t>
                      </a:r>
                    </a:p>
                  </a:txBody>
                  <a:tcPr marL="0" marR="0" marT="0"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fr-FR" sz="800" b="1" i="0" u="none" strike="noStrike">
                          <a:solidFill>
                            <a:srgbClr val="000000"/>
                          </a:solidFill>
                          <a:latin typeface="Bookman Old Style"/>
                        </a:rPr>
                        <a:t>19</a:t>
                      </a:r>
                    </a:p>
                  </a:txBody>
                  <a:tcPr marL="0" marR="0" marT="0" marB="0" anchor="ctr">
                    <a:lnL>
                      <a:noFill/>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ctr"/>
                      <a:endParaRPr lang="fr-FR" sz="800" b="0" i="0" u="none" strike="noStrike">
                        <a:solidFill>
                          <a:srgbClr val="000000"/>
                        </a:solidFill>
                        <a:latin typeface="Bookman Old Style"/>
                      </a:endParaRPr>
                    </a:p>
                  </a:txBody>
                  <a:tcPr marL="0" marR="0" marT="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latin typeface="Bookman Old Style"/>
                        </a:rPr>
                        <a:t>393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latin typeface="Bookman Old Style"/>
                        </a:rPr>
                        <a:t>4,03%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4929">
                <a:tc>
                  <a:txBody>
                    <a:bodyPr/>
                    <a:lstStyle/>
                    <a:p>
                      <a:pPr algn="ctr" fontAlgn="ctr"/>
                      <a:r>
                        <a:rPr lang="fr-FR" sz="800" b="1" i="0" u="none" strike="noStrike">
                          <a:solidFill>
                            <a:srgbClr val="000000"/>
                          </a:solidFill>
                          <a:latin typeface="Bookman Old Style"/>
                        </a:rPr>
                        <a:t>Logistique</a:t>
                      </a:r>
                    </a:p>
                  </a:txBody>
                  <a:tcPr marL="0" marR="0" marT="0" marB="0" anchor="ctr">
                    <a:lnL>
                      <a:noFill/>
                    </a:lnL>
                    <a:lnR w="25400" cap="flat" cmpd="dbl"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ctr"/>
                      <a:r>
                        <a:rPr lang="fr-FR" sz="800" b="1" i="0" u="none" strike="noStrike">
                          <a:solidFill>
                            <a:srgbClr val="000000"/>
                          </a:solidFill>
                          <a:latin typeface="Bookman Old Style"/>
                        </a:rPr>
                        <a:t>128</a:t>
                      </a:r>
                    </a:p>
                  </a:txBody>
                  <a:tcPr marL="0" marR="0" marT="0" marB="0" anchor="ctr">
                    <a:lnL w="25400" cap="flat" cmpd="dbl" algn="ctr">
                      <a:solidFill>
                        <a:srgbClr val="000000"/>
                      </a:solidFill>
                      <a:prstDash val="solid"/>
                      <a:round/>
                      <a:headEnd type="none" w="med" len="med"/>
                      <a:tailEnd type="none" w="med" len="med"/>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fr-FR" sz="800" b="1" i="0" u="none" strike="noStrike">
                          <a:solidFill>
                            <a:srgbClr val="000000"/>
                          </a:solidFill>
                          <a:latin typeface="Bookman Old Style"/>
                        </a:rPr>
                        <a:t>183</a:t>
                      </a:r>
                    </a:p>
                  </a:txBody>
                  <a:tcPr marL="0" marR="0" marT="0"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fr-FR" sz="800" b="1" i="0" u="none" strike="noStrike">
                          <a:solidFill>
                            <a:srgbClr val="000000"/>
                          </a:solidFill>
                          <a:latin typeface="Bookman Old Style"/>
                        </a:rPr>
                        <a:t>55</a:t>
                      </a:r>
                    </a:p>
                  </a:txBody>
                  <a:tcPr marL="0" marR="0" marT="0" marB="0" anchor="ctr">
                    <a:lnL>
                      <a:noFill/>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ctr"/>
                      <a:endParaRPr lang="fr-FR" sz="800" b="0" i="0" u="none" strike="noStrike">
                        <a:solidFill>
                          <a:srgbClr val="000000"/>
                        </a:solidFill>
                        <a:latin typeface="Bookman Old Style"/>
                      </a:endParaRPr>
                    </a:p>
                  </a:txBody>
                  <a:tcPr marL="0" marR="0" marT="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latin typeface="Bookman Old Style"/>
                        </a:rPr>
                        <a:t>366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latin typeface="Bookman Old Style"/>
                        </a:rPr>
                        <a:t>3,75%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4929">
                <a:tc>
                  <a:txBody>
                    <a:bodyPr/>
                    <a:lstStyle/>
                    <a:p>
                      <a:pPr algn="ctr" fontAlgn="ctr"/>
                      <a:r>
                        <a:rPr lang="fr-FR" sz="800" b="1" i="0" u="none" strike="noStrike">
                          <a:solidFill>
                            <a:srgbClr val="000000"/>
                          </a:solidFill>
                          <a:latin typeface="Bookman Old Style"/>
                        </a:rPr>
                        <a:t>Finances et gestion financière</a:t>
                      </a:r>
                    </a:p>
                  </a:txBody>
                  <a:tcPr marL="0" marR="0" marT="0" marB="0" anchor="ctr">
                    <a:lnL>
                      <a:noFill/>
                    </a:lnL>
                    <a:lnR w="25400" cap="flat" cmpd="dbl"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ctr"/>
                      <a:r>
                        <a:rPr lang="fr-FR" sz="800" b="1" i="0" u="none" strike="noStrike">
                          <a:solidFill>
                            <a:srgbClr val="000000"/>
                          </a:solidFill>
                          <a:latin typeface="Bookman Old Style"/>
                        </a:rPr>
                        <a:t>188</a:t>
                      </a:r>
                    </a:p>
                  </a:txBody>
                  <a:tcPr marL="0" marR="0" marT="0" marB="0" anchor="ctr">
                    <a:lnL w="25400" cap="flat" cmpd="dbl" algn="ctr">
                      <a:solidFill>
                        <a:srgbClr val="000000"/>
                      </a:solidFill>
                      <a:prstDash val="solid"/>
                      <a:round/>
                      <a:headEnd type="none" w="med" len="med"/>
                      <a:tailEnd type="none" w="med" len="med"/>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fr-FR" sz="800" b="1" i="0" u="none" strike="noStrike">
                          <a:solidFill>
                            <a:srgbClr val="000000"/>
                          </a:solidFill>
                          <a:latin typeface="Bookman Old Style"/>
                        </a:rPr>
                        <a:t>131</a:t>
                      </a:r>
                    </a:p>
                  </a:txBody>
                  <a:tcPr marL="0" marR="0" marT="0"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fr-FR" sz="800" b="1" i="0" u="none" strike="noStrike">
                          <a:solidFill>
                            <a:srgbClr val="000000"/>
                          </a:solidFill>
                          <a:latin typeface="Bookman Old Style"/>
                        </a:rPr>
                        <a:t>1</a:t>
                      </a:r>
                    </a:p>
                  </a:txBody>
                  <a:tcPr marL="0" marR="0" marT="0" marB="0" anchor="ctr">
                    <a:lnL>
                      <a:noFill/>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ctr"/>
                      <a:endParaRPr lang="fr-FR" sz="800" b="0" i="0" u="none" strike="noStrike">
                        <a:solidFill>
                          <a:srgbClr val="000000"/>
                        </a:solidFill>
                        <a:latin typeface="Bookman Old Style"/>
                      </a:endParaRPr>
                    </a:p>
                  </a:txBody>
                  <a:tcPr marL="0" marR="0" marT="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latin typeface="Bookman Old Style"/>
                        </a:rPr>
                        <a:t>320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latin typeface="Bookman Old Style"/>
                        </a:rPr>
                        <a:t>3,28%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4929">
                <a:tc>
                  <a:txBody>
                    <a:bodyPr/>
                    <a:lstStyle/>
                    <a:p>
                      <a:pPr algn="ctr" fontAlgn="ctr"/>
                      <a:r>
                        <a:rPr lang="fr-FR" sz="800" b="1" i="0" u="none" strike="noStrike">
                          <a:solidFill>
                            <a:srgbClr val="000000"/>
                          </a:solidFill>
                          <a:latin typeface="Bookman Old Style"/>
                        </a:rPr>
                        <a:t>Environnement</a:t>
                      </a:r>
                    </a:p>
                  </a:txBody>
                  <a:tcPr marL="0" marR="0" marT="0" marB="0" anchor="ctr">
                    <a:lnL>
                      <a:noFill/>
                    </a:lnL>
                    <a:lnR w="25400" cap="flat" cmpd="dbl"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ctr"/>
                      <a:r>
                        <a:rPr lang="fr-FR" sz="800" b="1" i="0" u="none" strike="noStrike">
                          <a:solidFill>
                            <a:srgbClr val="000000"/>
                          </a:solidFill>
                          <a:latin typeface="Bookman Old Style"/>
                        </a:rPr>
                        <a:t>56</a:t>
                      </a:r>
                    </a:p>
                  </a:txBody>
                  <a:tcPr marL="0" marR="0" marT="0" marB="0" anchor="ctr">
                    <a:lnL w="25400" cap="flat" cmpd="dbl" algn="ctr">
                      <a:solidFill>
                        <a:srgbClr val="000000"/>
                      </a:solidFill>
                      <a:prstDash val="solid"/>
                      <a:round/>
                      <a:headEnd type="none" w="med" len="med"/>
                      <a:tailEnd type="none" w="med" len="med"/>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fr-FR" sz="800" b="1" i="0" u="none" strike="noStrike">
                          <a:solidFill>
                            <a:srgbClr val="000000"/>
                          </a:solidFill>
                          <a:latin typeface="Bookman Old Style"/>
                        </a:rPr>
                        <a:t>26</a:t>
                      </a:r>
                    </a:p>
                  </a:txBody>
                  <a:tcPr marL="0" marR="0" marT="0"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fr-FR" sz="800" b="1" i="0" u="none" strike="noStrike">
                          <a:solidFill>
                            <a:srgbClr val="000000"/>
                          </a:solidFill>
                          <a:latin typeface="Bookman Old Style"/>
                        </a:rPr>
                        <a:t>0</a:t>
                      </a:r>
                    </a:p>
                  </a:txBody>
                  <a:tcPr marL="0" marR="0" marT="0" marB="0" anchor="ctr">
                    <a:lnL>
                      <a:noFill/>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ctr"/>
                      <a:endParaRPr lang="fr-FR" sz="800" b="0" i="0" u="none" strike="noStrike">
                        <a:solidFill>
                          <a:srgbClr val="000000"/>
                        </a:solidFill>
                        <a:latin typeface="Bookman Old Style"/>
                      </a:endParaRPr>
                    </a:p>
                  </a:txBody>
                  <a:tcPr marL="0" marR="0" marT="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latin typeface="Bookman Old Style"/>
                        </a:rPr>
                        <a:t>82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latin typeface="Bookman Old Style"/>
                        </a:rPr>
                        <a:t>0,84%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4929">
                <a:tc>
                  <a:txBody>
                    <a:bodyPr/>
                    <a:lstStyle/>
                    <a:p>
                      <a:pPr algn="ctr" fontAlgn="ctr"/>
                      <a:r>
                        <a:rPr lang="fr-FR" sz="800" b="1" i="0" u="none" strike="noStrike">
                          <a:solidFill>
                            <a:srgbClr val="000000"/>
                          </a:solidFill>
                          <a:latin typeface="Bookman Old Style"/>
                        </a:rPr>
                        <a:t>Affaires juridiques</a:t>
                      </a:r>
                    </a:p>
                  </a:txBody>
                  <a:tcPr marL="0" marR="0" marT="0" marB="0" anchor="ctr">
                    <a:lnL>
                      <a:noFill/>
                    </a:lnL>
                    <a:lnR w="25400" cap="flat" cmpd="dbl"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ctr"/>
                      <a:r>
                        <a:rPr lang="fr-FR" sz="800" b="1" i="0" u="none" strike="noStrike">
                          <a:solidFill>
                            <a:srgbClr val="000000"/>
                          </a:solidFill>
                          <a:latin typeface="Bookman Old Style"/>
                        </a:rPr>
                        <a:t>38</a:t>
                      </a:r>
                    </a:p>
                  </a:txBody>
                  <a:tcPr marL="0" marR="0" marT="0" marB="0" anchor="ctr">
                    <a:lnL w="25400" cap="flat" cmpd="dbl" algn="ctr">
                      <a:solidFill>
                        <a:srgbClr val="000000"/>
                      </a:solidFill>
                      <a:prstDash val="solid"/>
                      <a:round/>
                      <a:headEnd type="none" w="med" len="med"/>
                      <a:tailEnd type="none" w="med" len="med"/>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fr-FR" sz="800" b="1" i="0" u="none" strike="noStrike">
                          <a:solidFill>
                            <a:srgbClr val="000000"/>
                          </a:solidFill>
                          <a:latin typeface="Bookman Old Style"/>
                        </a:rPr>
                        <a:t>16</a:t>
                      </a:r>
                    </a:p>
                  </a:txBody>
                  <a:tcPr marL="0" marR="0" marT="0"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fr-FR" sz="800" b="1" i="0" u="none" strike="noStrike">
                          <a:solidFill>
                            <a:srgbClr val="000000"/>
                          </a:solidFill>
                          <a:latin typeface="Bookman Old Style"/>
                        </a:rPr>
                        <a:t>0</a:t>
                      </a:r>
                    </a:p>
                  </a:txBody>
                  <a:tcPr marL="0" marR="0" marT="0" marB="0" anchor="ctr">
                    <a:lnL>
                      <a:noFill/>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ctr"/>
                      <a:endParaRPr lang="fr-FR" sz="800" b="0" i="0" u="none" strike="noStrike">
                        <a:solidFill>
                          <a:srgbClr val="000000"/>
                        </a:solidFill>
                        <a:latin typeface="Bookman Old Style"/>
                      </a:endParaRPr>
                    </a:p>
                  </a:txBody>
                  <a:tcPr marL="0" marR="0" marT="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latin typeface="Bookman Old Style"/>
                        </a:rPr>
                        <a:t>54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latin typeface="Bookman Old Style"/>
                        </a:rPr>
                        <a:t>0,55%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4929">
                <a:tc>
                  <a:txBody>
                    <a:bodyPr/>
                    <a:lstStyle/>
                    <a:p>
                      <a:pPr algn="ctr" fontAlgn="ctr"/>
                      <a:r>
                        <a:rPr lang="fr-FR" sz="800" b="1" i="0" u="none" strike="noStrike">
                          <a:solidFill>
                            <a:srgbClr val="000000"/>
                          </a:solidFill>
                          <a:latin typeface="Bookman Old Style"/>
                        </a:rPr>
                        <a:t>Alphabétisation fonctionnelle</a:t>
                      </a:r>
                    </a:p>
                  </a:txBody>
                  <a:tcPr marL="0" marR="0" marT="0" marB="0" anchor="ctr">
                    <a:lnL>
                      <a:noFill/>
                    </a:lnL>
                    <a:lnR w="25400" cap="flat" cmpd="dbl"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ctr"/>
                      <a:r>
                        <a:rPr lang="fr-FR" sz="800" b="1" i="0" u="none" strike="noStrike">
                          <a:solidFill>
                            <a:srgbClr val="000000"/>
                          </a:solidFill>
                          <a:latin typeface="Bookman Old Style"/>
                        </a:rPr>
                        <a:t>0</a:t>
                      </a:r>
                    </a:p>
                  </a:txBody>
                  <a:tcPr marL="0" marR="0" marT="0" marB="0" anchor="ctr">
                    <a:lnL w="25400" cap="flat" cmpd="dbl" algn="ctr">
                      <a:solidFill>
                        <a:srgbClr val="000000"/>
                      </a:solidFill>
                      <a:prstDash val="solid"/>
                      <a:round/>
                      <a:headEnd type="none" w="med" len="med"/>
                      <a:tailEnd type="none" w="med" len="med"/>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1" i="0" u="none" strike="noStrike">
                          <a:solidFill>
                            <a:srgbClr val="000000"/>
                          </a:solidFill>
                          <a:latin typeface="Bookman Old Style"/>
                        </a:rPr>
                        <a:t>4</a:t>
                      </a:r>
                    </a:p>
                  </a:txBody>
                  <a:tcPr marL="0" marR="0" marT="0" marB="0" anchor="ctr">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1" i="0" u="none" strike="noStrike">
                          <a:solidFill>
                            <a:srgbClr val="000000"/>
                          </a:solidFill>
                          <a:latin typeface="Bookman Old Style"/>
                        </a:rPr>
                        <a:t>16</a:t>
                      </a:r>
                    </a:p>
                  </a:txBody>
                  <a:tcPr marL="0" marR="0" marT="0" marB="0" anchor="ctr">
                    <a:lnL>
                      <a:noFill/>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fr-FR" sz="800" b="0" i="0" u="none" strike="noStrike">
                        <a:solidFill>
                          <a:srgbClr val="000000"/>
                        </a:solidFill>
                        <a:latin typeface="Bookman Old Style"/>
                      </a:endParaRPr>
                    </a:p>
                  </a:txBody>
                  <a:tcPr marL="0" marR="0" marT="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latin typeface="Bookman Old Style"/>
                        </a:rPr>
                        <a:t>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latin typeface="Bookman Old Style"/>
                        </a:rPr>
                        <a:t>0,21%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6977">
                <a:tc>
                  <a:txBody>
                    <a:bodyPr/>
                    <a:lstStyle/>
                    <a:p>
                      <a:pPr algn="ctr" fontAlgn="ctr"/>
                      <a:r>
                        <a:rPr lang="fr-FR" sz="800" b="1" i="0" u="none" strike="noStrike">
                          <a:solidFill>
                            <a:srgbClr val="000000"/>
                          </a:solidFill>
                          <a:latin typeface="Bookman Old Style"/>
                        </a:rPr>
                        <a:t>Total général</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00B0F0"/>
                    </a:solidFill>
                  </a:tcPr>
                </a:tc>
                <a:tc>
                  <a:txBody>
                    <a:bodyPr/>
                    <a:lstStyle/>
                    <a:p>
                      <a:pPr algn="ctr" fontAlgn="ctr"/>
                      <a:r>
                        <a:rPr lang="fr-FR" sz="800" b="1" i="0" u="none" strike="noStrike">
                          <a:solidFill>
                            <a:srgbClr val="000000"/>
                          </a:solidFill>
                          <a:latin typeface="Bookman Old Style"/>
                        </a:rPr>
                        <a:t>3108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a:txBody>
                    <a:bodyPr/>
                    <a:lstStyle/>
                    <a:p>
                      <a:pPr algn="ctr" fontAlgn="ctr"/>
                      <a:r>
                        <a:rPr lang="fr-FR" sz="800" b="1" i="0" u="none" strike="noStrike">
                          <a:solidFill>
                            <a:srgbClr val="000000"/>
                          </a:solidFill>
                          <a:latin typeface="Bookman Old Style"/>
                        </a:rPr>
                        <a:t>4576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a:txBody>
                    <a:bodyPr/>
                    <a:lstStyle/>
                    <a:p>
                      <a:pPr algn="ctr" fontAlgn="ctr"/>
                      <a:r>
                        <a:rPr lang="fr-FR" sz="800" b="1" i="0" u="none" strike="noStrike">
                          <a:solidFill>
                            <a:srgbClr val="000000"/>
                          </a:solidFill>
                          <a:latin typeface="Bookman Old Style"/>
                        </a:rPr>
                        <a:t>2064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a:txBody>
                    <a:bodyPr/>
                    <a:lstStyle/>
                    <a:p>
                      <a:pPr algn="l" fontAlgn="ctr"/>
                      <a:endParaRPr lang="fr-FR" sz="800" b="0" i="0" u="none" strike="noStrike">
                        <a:solidFill>
                          <a:srgbClr val="000000"/>
                        </a:solidFill>
                        <a:latin typeface="Bookman Old Style"/>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latin typeface="Bookman Old Style"/>
                        </a:rPr>
                        <a:t>9748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latin typeface="Bookman Old Style"/>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9026">
                <a:tc>
                  <a:txBody>
                    <a:bodyPr/>
                    <a:lstStyle/>
                    <a:p>
                      <a:pPr algn="l" fontAlgn="b"/>
                      <a:endParaRPr lang="fr-FR" sz="800" b="0" i="0" u="none" strike="noStrike">
                        <a:solidFill>
                          <a:srgbClr val="000000"/>
                        </a:solidFill>
                        <a:latin typeface="Bookman Old Style"/>
                      </a:endParaRPr>
                    </a:p>
                  </a:txBody>
                  <a:tcPr marL="0" marR="0" marT="0"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r" fontAlgn="b"/>
                      <a:r>
                        <a:rPr lang="fr-FR" sz="800" b="0" i="0" u="none" strike="noStrike">
                          <a:solidFill>
                            <a:srgbClr val="000000"/>
                          </a:solidFill>
                          <a:latin typeface="Bookman Old Style"/>
                        </a:rPr>
                        <a:t>32%</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fr-FR" sz="800" b="0" i="0" u="none" strike="noStrike">
                          <a:solidFill>
                            <a:srgbClr val="000000"/>
                          </a:solidFill>
                          <a:latin typeface="Bookman Old Style"/>
                        </a:rPr>
                        <a:t>47%</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fr-FR" sz="800" b="0" i="0" u="none" strike="noStrike">
                          <a:solidFill>
                            <a:srgbClr val="000000"/>
                          </a:solidFill>
                          <a:latin typeface="Bookman Old Style"/>
                        </a:rPr>
                        <a:t>21%</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r-FR" sz="800" b="0" i="0" u="none" strike="noStrike">
                        <a:solidFill>
                          <a:srgbClr val="000000"/>
                        </a:solidFill>
                        <a:latin typeface="Bookman Old Style"/>
                      </a:endParaRPr>
                    </a:p>
                  </a:txBody>
                  <a:tcPr marL="0" marR="0" marT="0" marB="0" anchor="b">
                    <a:lnL>
                      <a:noFill/>
                    </a:lnL>
                    <a:lnR>
                      <a:noFill/>
                    </a:lnR>
                    <a:lnT>
                      <a:noFill/>
                    </a:lnT>
                    <a:lnB>
                      <a:noFill/>
                    </a:lnB>
                  </a:tcPr>
                </a:tc>
                <a:tc>
                  <a:txBody>
                    <a:bodyPr/>
                    <a:lstStyle/>
                    <a:p>
                      <a:pPr algn="ctr" fontAlgn="b"/>
                      <a:r>
                        <a:rPr lang="fr-FR" sz="800" b="0" i="0" u="none" strike="noStrike">
                          <a:solidFill>
                            <a:srgbClr val="000000"/>
                          </a:solidFill>
                          <a:latin typeface="Bookman Old Style"/>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fr-FR" sz="800" b="0" i="0" u="none" strike="noStrike" dirty="0">
                        <a:solidFill>
                          <a:srgbClr val="000000"/>
                        </a:solidFill>
                        <a:latin typeface="Bookman Old Style"/>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r>
            </a:tbl>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phique 1"/>
          <p:cNvGraphicFramePr/>
          <p:nvPr/>
        </p:nvGraphicFramePr>
        <p:xfrm>
          <a:off x="539552" y="1131590"/>
          <a:ext cx="7881119" cy="374441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4294967295"/>
          </p:nvPr>
        </p:nvSpPr>
        <p:spPr>
          <a:xfrm>
            <a:off x="448966" y="1197405"/>
            <a:ext cx="8246070" cy="3664920"/>
          </a:xfrm>
        </p:spPr>
        <p:txBody>
          <a:bodyPr/>
          <a:lstStyle/>
          <a:p>
            <a:pPr>
              <a:buNone/>
            </a:pPr>
            <a:r>
              <a:rPr lang="fr-FR" dirty="0" smtClean="0"/>
              <a:t>                                   juin 2019</a:t>
            </a:r>
          </a:p>
          <a:p>
            <a:pPr algn="ctr">
              <a:buNone/>
            </a:pPr>
            <a:r>
              <a:rPr lang="fr-FR" sz="5400" dirty="0" smtClean="0"/>
              <a:t>Observation des données entreprises </a:t>
            </a:r>
          </a:p>
          <a:p>
            <a:pPr algn="ctr">
              <a:buNone/>
            </a:pPr>
            <a:r>
              <a:rPr lang="fr-FR" sz="5400" dirty="0" smtClean="0"/>
              <a:t>Exercices 2017/2018</a:t>
            </a:r>
            <a:endParaRPr lang="fr-FR" sz="54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p:cNvGraphicFramePr>
            <a:graphicFrameLocks noGrp="1"/>
          </p:cNvGraphicFramePr>
          <p:nvPr/>
        </p:nvGraphicFramePr>
        <p:xfrm>
          <a:off x="899592" y="1419621"/>
          <a:ext cx="6466408" cy="3456380"/>
        </p:xfrm>
        <a:graphic>
          <a:graphicData uri="http://schemas.openxmlformats.org/drawingml/2006/table">
            <a:tbl>
              <a:tblPr/>
              <a:tblGrid>
                <a:gridCol w="3821059"/>
                <a:gridCol w="881783"/>
                <a:gridCol w="881783"/>
                <a:gridCol w="881783"/>
              </a:tblGrid>
              <a:tr h="191651">
                <a:tc>
                  <a:txBody>
                    <a:bodyPr/>
                    <a:lstStyle/>
                    <a:p>
                      <a:pPr algn="l" fontAlgn="b"/>
                      <a:endParaRPr lang="fr-FR" sz="1000" b="0" i="0" u="none" strike="noStrike">
                        <a:solidFill>
                          <a:srgbClr val="000000"/>
                        </a:solidFill>
                        <a:latin typeface="Bookman Old Style"/>
                      </a:endParaRPr>
                    </a:p>
                  </a:txBody>
                  <a:tcPr marL="9525" marR="9525" marT="9525" marB="0" anchor="b">
                    <a:lnL>
                      <a:noFill/>
                    </a:lnL>
                    <a:lnR w="25400" cap="flat" cmpd="dbl"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3">
                  <a:txBody>
                    <a:bodyPr/>
                    <a:lstStyle/>
                    <a:p>
                      <a:pPr algn="ctr" fontAlgn="b"/>
                      <a:r>
                        <a:rPr lang="fr-FR" sz="1000" b="0" i="0" u="none" strike="noStrike">
                          <a:solidFill>
                            <a:srgbClr val="000000"/>
                          </a:solidFill>
                          <a:latin typeface="Bookman Old Style"/>
                        </a:rPr>
                        <a:t>Chimie et Para-chimie</a:t>
                      </a:r>
                    </a:p>
                  </a:txBody>
                  <a:tcPr marL="9525" marR="9525" marT="9525"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hMerge="1">
                  <a:txBody>
                    <a:bodyPr/>
                    <a:lstStyle/>
                    <a:p>
                      <a:endParaRPr lang="fr-FR"/>
                    </a:p>
                  </a:txBody>
                  <a:tcPr/>
                </a:tc>
                <a:tc hMerge="1">
                  <a:txBody>
                    <a:bodyPr/>
                    <a:lstStyle/>
                    <a:p>
                      <a:endParaRPr lang="fr-FR"/>
                    </a:p>
                  </a:txBody>
                  <a:tcPr/>
                </a:tc>
              </a:tr>
              <a:tr h="191651">
                <a:tc>
                  <a:txBody>
                    <a:bodyPr/>
                    <a:lstStyle/>
                    <a:p>
                      <a:pPr algn="ctr" fontAlgn="b"/>
                      <a:r>
                        <a:rPr lang="fr-FR" sz="1000" b="0" i="0" u="none" strike="noStrike">
                          <a:solidFill>
                            <a:srgbClr val="000000"/>
                          </a:solidFill>
                          <a:latin typeface="Bookman Old Style"/>
                        </a:rPr>
                        <a:t>Domaines</a:t>
                      </a:r>
                    </a:p>
                  </a:txBody>
                  <a:tcPr marL="9525" marR="9525" marT="9525"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fr-FR" sz="1000" b="0" i="0" u="none" strike="noStrike">
                          <a:solidFill>
                            <a:srgbClr val="000000"/>
                          </a:solidFill>
                          <a:latin typeface="Bookman Old Style"/>
                        </a:rPr>
                        <a:t>cadres</a:t>
                      </a:r>
                    </a:p>
                  </a:txBody>
                  <a:tcPr marL="9525" marR="9525" marT="9525"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2D69A"/>
                    </a:solidFill>
                  </a:tcPr>
                </a:tc>
                <a:tc>
                  <a:txBody>
                    <a:bodyPr/>
                    <a:lstStyle/>
                    <a:p>
                      <a:pPr algn="ctr" fontAlgn="b"/>
                      <a:r>
                        <a:rPr lang="fr-FR" sz="1000" b="0" i="0" u="none" strike="noStrike">
                          <a:solidFill>
                            <a:srgbClr val="000000"/>
                          </a:solidFill>
                          <a:latin typeface="Bookman Old Style"/>
                        </a:rPr>
                        <a:t>employes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2D69A"/>
                    </a:solidFill>
                  </a:tcPr>
                </a:tc>
                <a:tc>
                  <a:txBody>
                    <a:bodyPr/>
                    <a:lstStyle/>
                    <a:p>
                      <a:pPr algn="ctr" fontAlgn="b"/>
                      <a:r>
                        <a:rPr lang="fr-FR" sz="1000" b="0" i="0" u="none" strike="noStrike">
                          <a:solidFill>
                            <a:srgbClr val="000000"/>
                          </a:solidFill>
                          <a:latin typeface="Bookman Old Style"/>
                        </a:rPr>
                        <a:t>ouvriers</a:t>
                      </a:r>
                    </a:p>
                  </a:txBody>
                  <a:tcPr marL="9525" marR="9525" marT="9525"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2D69A"/>
                    </a:solidFill>
                  </a:tcPr>
                </a:tc>
              </a:tr>
              <a:tr h="200776">
                <a:tc>
                  <a:txBody>
                    <a:bodyPr/>
                    <a:lstStyle/>
                    <a:p>
                      <a:pPr algn="ctr" fontAlgn="ctr"/>
                      <a:r>
                        <a:rPr lang="fr-FR" sz="1000" b="1" i="0" u="none" strike="noStrike">
                          <a:solidFill>
                            <a:srgbClr val="000000"/>
                          </a:solidFill>
                          <a:latin typeface="Bookman Old Style"/>
                        </a:rPr>
                        <a:t>Affaires juridiques</a:t>
                      </a:r>
                    </a:p>
                  </a:txBody>
                  <a:tcPr marL="9525" marR="9525" marT="9525" marB="0" anchor="ctr">
                    <a:lnL>
                      <a:noFill/>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ctr"/>
                      <a:r>
                        <a:rPr lang="fr-FR" sz="1000" b="1" i="0" u="none" strike="noStrike">
                          <a:solidFill>
                            <a:srgbClr val="000000"/>
                          </a:solidFill>
                          <a:latin typeface="Bookman Old Style"/>
                        </a:rPr>
                        <a:t>3</a:t>
                      </a:r>
                    </a:p>
                  </a:txBody>
                  <a:tcPr marL="9525" marR="9525" marT="9525" marB="0" anchor="ctr">
                    <a:lnL w="25400" cap="flat" cmpd="dbl" algn="ctr">
                      <a:solidFill>
                        <a:srgbClr val="000000"/>
                      </a:solidFill>
                      <a:prstDash val="solid"/>
                      <a:round/>
                      <a:headEnd type="none" w="med" len="med"/>
                      <a:tailEnd type="none" w="med" len="med"/>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000000"/>
                          </a:solidFill>
                          <a:latin typeface="Bookman Old Style"/>
                        </a:rPr>
                        <a:t>0</a:t>
                      </a:r>
                    </a:p>
                  </a:txBody>
                  <a:tcPr marL="9525" marR="9525" marT="952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000000"/>
                          </a:solidFill>
                          <a:latin typeface="Bookman Old Style"/>
                        </a:rPr>
                        <a:t>0</a:t>
                      </a:r>
                    </a:p>
                  </a:txBody>
                  <a:tcPr marL="9525" marR="9525" marT="9525" marB="0" anchor="ctr">
                    <a:lnL>
                      <a:noFill/>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200776">
                <a:tc>
                  <a:txBody>
                    <a:bodyPr/>
                    <a:lstStyle/>
                    <a:p>
                      <a:pPr algn="ctr" fontAlgn="ctr"/>
                      <a:r>
                        <a:rPr lang="fr-FR" sz="1000" b="1" i="0" u="none" strike="noStrike">
                          <a:solidFill>
                            <a:srgbClr val="000000"/>
                          </a:solidFill>
                          <a:latin typeface="Bookman Old Style"/>
                        </a:rPr>
                        <a:t>Alphabétisation fonctionnelle</a:t>
                      </a:r>
                    </a:p>
                  </a:txBody>
                  <a:tcPr marL="9525" marR="9525" marT="9525" marB="0" anchor="ctr">
                    <a:lnL>
                      <a:noFill/>
                    </a:lnL>
                    <a:lnR w="25400" cap="flat" cmpd="dbl"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ctr"/>
                      <a:r>
                        <a:rPr lang="fr-FR" sz="1000" b="1" i="0" u="none" strike="noStrike">
                          <a:solidFill>
                            <a:srgbClr val="000000"/>
                          </a:solidFill>
                          <a:latin typeface="Bookman Old Style"/>
                        </a:rPr>
                        <a:t> </a:t>
                      </a:r>
                    </a:p>
                  </a:txBody>
                  <a:tcPr marL="9525" marR="9525" marT="9525" marB="0" anchor="ctr">
                    <a:lnL w="25400" cap="flat" cmpd="dbl" algn="ctr">
                      <a:solidFill>
                        <a:srgbClr val="000000"/>
                      </a:solidFill>
                      <a:prstDash val="solid"/>
                      <a:round/>
                      <a:headEnd type="none" w="med" len="med"/>
                      <a:tailEnd type="none" w="med" len="med"/>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000000"/>
                          </a:solidFill>
                          <a:latin typeface="Bookman Old Style"/>
                        </a:rPr>
                        <a:t> </a:t>
                      </a:r>
                    </a:p>
                  </a:txBody>
                  <a:tcPr marL="9525" marR="9525" marT="952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000000"/>
                          </a:solidFill>
                          <a:latin typeface="Bookman Old Style"/>
                        </a:rPr>
                        <a:t> </a:t>
                      </a:r>
                    </a:p>
                  </a:txBody>
                  <a:tcPr marL="9525" marR="9525" marT="9525" marB="0" anchor="ctr">
                    <a:lnL>
                      <a:noFill/>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200776">
                <a:tc>
                  <a:txBody>
                    <a:bodyPr/>
                    <a:lstStyle/>
                    <a:p>
                      <a:pPr algn="ctr" fontAlgn="ctr"/>
                      <a:r>
                        <a:rPr lang="fr-FR" sz="1000" b="1" i="0" u="none" strike="noStrike">
                          <a:solidFill>
                            <a:srgbClr val="000000"/>
                          </a:solidFill>
                          <a:latin typeface="Bookman Old Style"/>
                        </a:rPr>
                        <a:t>Commerce et marketing</a:t>
                      </a:r>
                    </a:p>
                  </a:txBody>
                  <a:tcPr marL="9525" marR="9525" marT="9525" marB="0" anchor="ctr">
                    <a:lnL>
                      <a:noFill/>
                    </a:lnL>
                    <a:lnR w="25400" cap="flat" cmpd="dbl"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ctr"/>
                      <a:r>
                        <a:rPr lang="fr-FR" sz="1000" b="1" i="0" u="none" strike="noStrike">
                          <a:solidFill>
                            <a:srgbClr val="000000"/>
                          </a:solidFill>
                          <a:latin typeface="Bookman Old Style"/>
                        </a:rPr>
                        <a:t>77</a:t>
                      </a:r>
                    </a:p>
                  </a:txBody>
                  <a:tcPr marL="9525" marR="9525" marT="9525" marB="0" anchor="ctr">
                    <a:lnL w="25400" cap="flat" cmpd="dbl" algn="ctr">
                      <a:solidFill>
                        <a:srgbClr val="000000"/>
                      </a:solidFill>
                      <a:prstDash val="solid"/>
                      <a:round/>
                      <a:headEnd type="none" w="med" len="med"/>
                      <a:tailEnd type="none" w="med" len="med"/>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000000"/>
                          </a:solidFill>
                          <a:latin typeface="Bookman Old Style"/>
                        </a:rPr>
                        <a:t>331</a:t>
                      </a:r>
                    </a:p>
                  </a:txBody>
                  <a:tcPr marL="9525" marR="9525" marT="952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000000"/>
                          </a:solidFill>
                          <a:latin typeface="Bookman Old Style"/>
                        </a:rPr>
                        <a:t>0</a:t>
                      </a:r>
                    </a:p>
                  </a:txBody>
                  <a:tcPr marL="9525" marR="9525" marT="9525" marB="0" anchor="ctr">
                    <a:lnL>
                      <a:noFill/>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200776">
                <a:tc>
                  <a:txBody>
                    <a:bodyPr/>
                    <a:lstStyle/>
                    <a:p>
                      <a:pPr algn="ctr" fontAlgn="ctr"/>
                      <a:r>
                        <a:rPr lang="fr-FR" sz="1000" b="1" i="0" u="none" strike="noStrike">
                          <a:solidFill>
                            <a:srgbClr val="000000"/>
                          </a:solidFill>
                          <a:latin typeface="Bookman Old Style"/>
                        </a:rPr>
                        <a:t>Communication</a:t>
                      </a:r>
                    </a:p>
                  </a:txBody>
                  <a:tcPr marL="9525" marR="9525" marT="9525" marB="0" anchor="ctr">
                    <a:lnL>
                      <a:noFill/>
                    </a:lnL>
                    <a:lnR w="25400" cap="flat" cmpd="dbl"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ctr"/>
                      <a:r>
                        <a:rPr lang="fr-FR" sz="1000" b="1" i="0" u="none" strike="noStrike">
                          <a:solidFill>
                            <a:srgbClr val="000000"/>
                          </a:solidFill>
                          <a:latin typeface="Bookman Old Style"/>
                        </a:rPr>
                        <a:t>39</a:t>
                      </a:r>
                    </a:p>
                  </a:txBody>
                  <a:tcPr marL="9525" marR="9525" marT="9525" marB="0" anchor="ctr">
                    <a:lnL w="25400" cap="flat" cmpd="dbl" algn="ctr">
                      <a:solidFill>
                        <a:srgbClr val="000000"/>
                      </a:solidFill>
                      <a:prstDash val="solid"/>
                      <a:round/>
                      <a:headEnd type="none" w="med" len="med"/>
                      <a:tailEnd type="none" w="med" len="med"/>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000000"/>
                          </a:solidFill>
                          <a:latin typeface="Bookman Old Style"/>
                        </a:rPr>
                        <a:t>18</a:t>
                      </a:r>
                    </a:p>
                  </a:txBody>
                  <a:tcPr marL="9525" marR="9525" marT="952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000000"/>
                          </a:solidFill>
                          <a:latin typeface="Bookman Old Style"/>
                        </a:rPr>
                        <a:t>0</a:t>
                      </a:r>
                    </a:p>
                  </a:txBody>
                  <a:tcPr marL="9525" marR="9525" marT="9525" marB="0" anchor="ctr">
                    <a:lnL>
                      <a:noFill/>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200776">
                <a:tc>
                  <a:txBody>
                    <a:bodyPr/>
                    <a:lstStyle/>
                    <a:p>
                      <a:pPr algn="ctr" fontAlgn="ctr"/>
                      <a:r>
                        <a:rPr lang="fr-FR" sz="1000" b="1" i="0" u="none" strike="noStrike">
                          <a:solidFill>
                            <a:srgbClr val="000000"/>
                          </a:solidFill>
                          <a:latin typeface="Bookman Old Style"/>
                        </a:rPr>
                        <a:t>Environnement</a:t>
                      </a:r>
                    </a:p>
                  </a:txBody>
                  <a:tcPr marL="9525" marR="9525" marT="9525" marB="0" anchor="ctr">
                    <a:lnL>
                      <a:noFill/>
                    </a:lnL>
                    <a:lnR w="25400" cap="flat" cmpd="dbl"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ctr"/>
                      <a:r>
                        <a:rPr lang="fr-FR" sz="1000" b="1" i="0" u="none" strike="noStrike">
                          <a:solidFill>
                            <a:srgbClr val="000000"/>
                          </a:solidFill>
                          <a:latin typeface="Bookman Old Style"/>
                        </a:rPr>
                        <a:t> </a:t>
                      </a:r>
                    </a:p>
                  </a:txBody>
                  <a:tcPr marL="9525" marR="9525" marT="9525" marB="0" anchor="ctr">
                    <a:lnL w="25400" cap="flat" cmpd="dbl" algn="ctr">
                      <a:solidFill>
                        <a:srgbClr val="000000"/>
                      </a:solidFill>
                      <a:prstDash val="solid"/>
                      <a:round/>
                      <a:headEnd type="none" w="med" len="med"/>
                      <a:tailEnd type="none" w="med" len="med"/>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000000"/>
                          </a:solidFill>
                          <a:latin typeface="Bookman Old Style"/>
                        </a:rPr>
                        <a:t> </a:t>
                      </a:r>
                    </a:p>
                  </a:txBody>
                  <a:tcPr marL="9525" marR="9525" marT="952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000000"/>
                          </a:solidFill>
                          <a:latin typeface="Bookman Old Style"/>
                        </a:rPr>
                        <a:t> </a:t>
                      </a:r>
                    </a:p>
                  </a:txBody>
                  <a:tcPr marL="9525" marR="9525" marT="9525" marB="0" anchor="ctr">
                    <a:lnL>
                      <a:noFill/>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200776">
                <a:tc>
                  <a:txBody>
                    <a:bodyPr/>
                    <a:lstStyle/>
                    <a:p>
                      <a:pPr algn="ctr" fontAlgn="ctr"/>
                      <a:r>
                        <a:rPr lang="fr-FR" sz="1000" b="1" i="0" u="none" strike="noStrike">
                          <a:solidFill>
                            <a:srgbClr val="000000"/>
                          </a:solidFill>
                          <a:latin typeface="Bookman Old Style"/>
                        </a:rPr>
                        <a:t>Finances et gestion financière</a:t>
                      </a:r>
                    </a:p>
                  </a:txBody>
                  <a:tcPr marL="9525" marR="9525" marT="9525" marB="0" anchor="ctr">
                    <a:lnL>
                      <a:noFill/>
                    </a:lnL>
                    <a:lnR w="25400" cap="flat" cmpd="dbl"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ctr"/>
                      <a:r>
                        <a:rPr lang="fr-FR" sz="1000" b="1" i="0" u="none" strike="noStrike">
                          <a:solidFill>
                            <a:srgbClr val="000000"/>
                          </a:solidFill>
                          <a:latin typeface="Bookman Old Style"/>
                        </a:rPr>
                        <a:t>47</a:t>
                      </a:r>
                    </a:p>
                  </a:txBody>
                  <a:tcPr marL="9525" marR="9525" marT="9525" marB="0" anchor="ctr">
                    <a:lnL w="25400" cap="flat" cmpd="dbl" algn="ctr">
                      <a:solidFill>
                        <a:srgbClr val="000000"/>
                      </a:solidFill>
                      <a:prstDash val="solid"/>
                      <a:round/>
                      <a:headEnd type="none" w="med" len="med"/>
                      <a:tailEnd type="none" w="med" len="med"/>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000000"/>
                          </a:solidFill>
                          <a:latin typeface="Bookman Old Style"/>
                        </a:rPr>
                        <a:t>29</a:t>
                      </a:r>
                    </a:p>
                  </a:txBody>
                  <a:tcPr marL="9525" marR="9525" marT="952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000000"/>
                          </a:solidFill>
                          <a:latin typeface="Bookman Old Style"/>
                        </a:rPr>
                        <a:t>0</a:t>
                      </a:r>
                    </a:p>
                  </a:txBody>
                  <a:tcPr marL="9525" marR="9525" marT="9525" marB="0" anchor="ctr">
                    <a:lnL>
                      <a:noFill/>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200776">
                <a:tc>
                  <a:txBody>
                    <a:bodyPr/>
                    <a:lstStyle/>
                    <a:p>
                      <a:pPr algn="ctr" fontAlgn="ctr"/>
                      <a:r>
                        <a:rPr lang="fr-FR" sz="1000" b="1" i="0" u="none" strike="noStrike">
                          <a:solidFill>
                            <a:srgbClr val="000000"/>
                          </a:solidFill>
                          <a:latin typeface="Bookman Old Style"/>
                        </a:rPr>
                        <a:t>Gestion des ressources humaines</a:t>
                      </a:r>
                    </a:p>
                  </a:txBody>
                  <a:tcPr marL="9525" marR="9525" marT="9525" marB="0" anchor="ctr">
                    <a:lnL>
                      <a:noFill/>
                    </a:lnL>
                    <a:lnR w="25400" cap="flat" cmpd="dbl"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ctr"/>
                      <a:r>
                        <a:rPr lang="fr-FR" sz="1000" b="1" i="0" u="none" strike="noStrike">
                          <a:solidFill>
                            <a:srgbClr val="000000"/>
                          </a:solidFill>
                          <a:latin typeface="Bookman Old Style"/>
                        </a:rPr>
                        <a:t>110</a:t>
                      </a:r>
                    </a:p>
                  </a:txBody>
                  <a:tcPr marL="9525" marR="9525" marT="9525" marB="0" anchor="ctr">
                    <a:lnL w="25400" cap="flat" cmpd="dbl" algn="ctr">
                      <a:solidFill>
                        <a:srgbClr val="000000"/>
                      </a:solidFill>
                      <a:prstDash val="solid"/>
                      <a:round/>
                      <a:headEnd type="none" w="med" len="med"/>
                      <a:tailEnd type="none" w="med" len="med"/>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000000"/>
                          </a:solidFill>
                          <a:latin typeface="Bookman Old Style"/>
                        </a:rPr>
                        <a:t>69</a:t>
                      </a:r>
                    </a:p>
                  </a:txBody>
                  <a:tcPr marL="9525" marR="9525" marT="952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000000"/>
                          </a:solidFill>
                          <a:latin typeface="Bookman Old Style"/>
                        </a:rPr>
                        <a:t>16</a:t>
                      </a:r>
                    </a:p>
                  </a:txBody>
                  <a:tcPr marL="9525" marR="9525" marT="9525" marB="0" anchor="ctr">
                    <a:lnL>
                      <a:noFill/>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200776">
                <a:tc>
                  <a:txBody>
                    <a:bodyPr/>
                    <a:lstStyle/>
                    <a:p>
                      <a:pPr algn="ctr" fontAlgn="ctr"/>
                      <a:r>
                        <a:rPr lang="fr-FR" sz="1000" b="1" i="0" u="none" strike="noStrike">
                          <a:solidFill>
                            <a:srgbClr val="000000"/>
                          </a:solidFill>
                          <a:latin typeface="Bookman Old Style"/>
                        </a:rPr>
                        <a:t>Informatique et systèmes d'information</a:t>
                      </a:r>
                    </a:p>
                  </a:txBody>
                  <a:tcPr marL="9525" marR="9525" marT="9525" marB="0" anchor="ctr">
                    <a:lnL>
                      <a:noFill/>
                    </a:lnL>
                    <a:lnR w="25400" cap="flat" cmpd="dbl"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ctr"/>
                      <a:r>
                        <a:rPr lang="fr-FR" sz="1000" b="1" i="0" u="none" strike="noStrike">
                          <a:solidFill>
                            <a:srgbClr val="000000"/>
                          </a:solidFill>
                          <a:latin typeface="Bookman Old Style"/>
                        </a:rPr>
                        <a:t>48</a:t>
                      </a:r>
                    </a:p>
                  </a:txBody>
                  <a:tcPr marL="9525" marR="9525" marT="9525" marB="0" anchor="ctr">
                    <a:lnL w="25400" cap="flat" cmpd="dbl" algn="ctr">
                      <a:solidFill>
                        <a:srgbClr val="000000"/>
                      </a:solidFill>
                      <a:prstDash val="solid"/>
                      <a:round/>
                      <a:headEnd type="none" w="med" len="med"/>
                      <a:tailEnd type="none" w="med" len="med"/>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000000"/>
                          </a:solidFill>
                          <a:latin typeface="Bookman Old Style"/>
                        </a:rPr>
                        <a:t>133</a:t>
                      </a:r>
                    </a:p>
                  </a:txBody>
                  <a:tcPr marL="9525" marR="9525" marT="952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000000"/>
                          </a:solidFill>
                          <a:latin typeface="Bookman Old Style"/>
                        </a:rPr>
                        <a:t>2</a:t>
                      </a:r>
                    </a:p>
                  </a:txBody>
                  <a:tcPr marL="9525" marR="9525" marT="9525" marB="0" anchor="ctr">
                    <a:lnL>
                      <a:noFill/>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200776">
                <a:tc>
                  <a:txBody>
                    <a:bodyPr/>
                    <a:lstStyle/>
                    <a:p>
                      <a:pPr algn="ctr" fontAlgn="ctr"/>
                      <a:r>
                        <a:rPr lang="fr-FR" sz="1000" b="1" i="0" u="none" strike="noStrike">
                          <a:solidFill>
                            <a:srgbClr val="000000"/>
                          </a:solidFill>
                          <a:latin typeface="Bookman Old Style"/>
                        </a:rPr>
                        <a:t>Langues</a:t>
                      </a:r>
                    </a:p>
                  </a:txBody>
                  <a:tcPr marL="9525" marR="9525" marT="9525" marB="0" anchor="ctr">
                    <a:lnL>
                      <a:noFill/>
                    </a:lnL>
                    <a:lnR w="25400" cap="flat" cmpd="dbl"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ctr"/>
                      <a:r>
                        <a:rPr lang="fr-FR" sz="1000" b="1" i="0" u="none" strike="noStrike">
                          <a:solidFill>
                            <a:srgbClr val="000000"/>
                          </a:solidFill>
                          <a:latin typeface="Bookman Old Style"/>
                        </a:rPr>
                        <a:t>15</a:t>
                      </a:r>
                    </a:p>
                  </a:txBody>
                  <a:tcPr marL="9525" marR="9525" marT="9525" marB="0" anchor="ctr">
                    <a:lnL w="25400" cap="flat" cmpd="dbl" algn="ctr">
                      <a:solidFill>
                        <a:srgbClr val="000000"/>
                      </a:solidFill>
                      <a:prstDash val="solid"/>
                      <a:round/>
                      <a:headEnd type="none" w="med" len="med"/>
                      <a:tailEnd type="none" w="med" len="med"/>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000000"/>
                          </a:solidFill>
                          <a:latin typeface="Bookman Old Style"/>
                        </a:rPr>
                        <a:t>45</a:t>
                      </a:r>
                    </a:p>
                  </a:txBody>
                  <a:tcPr marL="9525" marR="9525" marT="952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000000"/>
                          </a:solidFill>
                          <a:latin typeface="Bookman Old Style"/>
                        </a:rPr>
                        <a:t>23</a:t>
                      </a:r>
                    </a:p>
                  </a:txBody>
                  <a:tcPr marL="9525" marR="9525" marT="9525" marB="0" anchor="ctr">
                    <a:lnL>
                      <a:noFill/>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200776">
                <a:tc>
                  <a:txBody>
                    <a:bodyPr/>
                    <a:lstStyle/>
                    <a:p>
                      <a:pPr algn="ctr" fontAlgn="ctr"/>
                      <a:r>
                        <a:rPr lang="fr-FR" sz="1000" b="1" i="0" u="none" strike="noStrike">
                          <a:solidFill>
                            <a:srgbClr val="000000"/>
                          </a:solidFill>
                          <a:latin typeface="Bookman Old Style"/>
                        </a:rPr>
                        <a:t>Logistique</a:t>
                      </a:r>
                    </a:p>
                  </a:txBody>
                  <a:tcPr marL="9525" marR="9525" marT="9525" marB="0" anchor="ctr">
                    <a:lnL>
                      <a:noFill/>
                    </a:lnL>
                    <a:lnR w="25400" cap="flat" cmpd="dbl"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ctr"/>
                      <a:r>
                        <a:rPr lang="fr-FR" sz="1000" b="1" i="0" u="none" strike="noStrike">
                          <a:solidFill>
                            <a:srgbClr val="000000"/>
                          </a:solidFill>
                          <a:latin typeface="Bookman Old Style"/>
                        </a:rPr>
                        <a:t>32</a:t>
                      </a:r>
                    </a:p>
                  </a:txBody>
                  <a:tcPr marL="9525" marR="9525" marT="9525" marB="0" anchor="ctr">
                    <a:lnL w="25400" cap="flat" cmpd="dbl" algn="ctr">
                      <a:solidFill>
                        <a:srgbClr val="000000"/>
                      </a:solidFill>
                      <a:prstDash val="solid"/>
                      <a:round/>
                      <a:headEnd type="none" w="med" len="med"/>
                      <a:tailEnd type="none" w="med" len="med"/>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000000"/>
                          </a:solidFill>
                          <a:latin typeface="Bookman Old Style"/>
                        </a:rPr>
                        <a:t>67</a:t>
                      </a:r>
                    </a:p>
                  </a:txBody>
                  <a:tcPr marL="9525" marR="9525" marT="952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000000"/>
                          </a:solidFill>
                          <a:latin typeface="Bookman Old Style"/>
                        </a:rPr>
                        <a:t>34</a:t>
                      </a:r>
                    </a:p>
                  </a:txBody>
                  <a:tcPr marL="9525" marR="9525" marT="9525" marB="0" anchor="ctr">
                    <a:lnL>
                      <a:noFill/>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200776">
                <a:tc>
                  <a:txBody>
                    <a:bodyPr/>
                    <a:lstStyle/>
                    <a:p>
                      <a:pPr algn="ctr" fontAlgn="ctr"/>
                      <a:r>
                        <a:rPr lang="fr-FR" sz="1000" b="1" i="0" u="none" strike="noStrike">
                          <a:solidFill>
                            <a:srgbClr val="000000"/>
                          </a:solidFill>
                          <a:latin typeface="Bookman Old Style"/>
                        </a:rPr>
                        <a:t>Management</a:t>
                      </a:r>
                    </a:p>
                  </a:txBody>
                  <a:tcPr marL="9525" marR="9525" marT="9525" marB="0" anchor="ctr">
                    <a:lnL>
                      <a:noFill/>
                    </a:lnL>
                    <a:lnR w="25400" cap="flat" cmpd="dbl"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ctr"/>
                      <a:r>
                        <a:rPr lang="fr-FR" sz="1000" b="1" i="0" u="none" strike="noStrike">
                          <a:solidFill>
                            <a:srgbClr val="000000"/>
                          </a:solidFill>
                          <a:latin typeface="Bookman Old Style"/>
                        </a:rPr>
                        <a:t>258</a:t>
                      </a:r>
                    </a:p>
                  </a:txBody>
                  <a:tcPr marL="9525" marR="9525" marT="9525" marB="0" anchor="ctr">
                    <a:lnL w="25400" cap="flat" cmpd="dbl" algn="ctr">
                      <a:solidFill>
                        <a:srgbClr val="000000"/>
                      </a:solidFill>
                      <a:prstDash val="solid"/>
                      <a:round/>
                      <a:headEnd type="none" w="med" len="med"/>
                      <a:tailEnd type="none" w="med" len="med"/>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000000"/>
                          </a:solidFill>
                          <a:latin typeface="Bookman Old Style"/>
                        </a:rPr>
                        <a:t>99</a:t>
                      </a:r>
                    </a:p>
                  </a:txBody>
                  <a:tcPr marL="9525" marR="9525" marT="952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000000"/>
                          </a:solidFill>
                          <a:latin typeface="Bookman Old Style"/>
                        </a:rPr>
                        <a:t>1</a:t>
                      </a:r>
                    </a:p>
                  </a:txBody>
                  <a:tcPr marL="9525" marR="9525" marT="9525" marB="0" anchor="ctr">
                    <a:lnL>
                      <a:noFill/>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200776">
                <a:tc>
                  <a:txBody>
                    <a:bodyPr/>
                    <a:lstStyle/>
                    <a:p>
                      <a:pPr algn="ctr" fontAlgn="ctr"/>
                      <a:r>
                        <a:rPr lang="fr-FR" sz="1000" b="1" i="0" u="none" strike="noStrike">
                          <a:solidFill>
                            <a:srgbClr val="000000"/>
                          </a:solidFill>
                          <a:latin typeface="Bookman Old Style"/>
                        </a:rPr>
                        <a:t>Qualité</a:t>
                      </a:r>
                    </a:p>
                  </a:txBody>
                  <a:tcPr marL="9525" marR="9525" marT="9525" marB="0" anchor="ctr">
                    <a:lnL>
                      <a:noFill/>
                    </a:lnL>
                    <a:lnR w="25400" cap="flat" cmpd="dbl"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ctr"/>
                      <a:r>
                        <a:rPr lang="fr-FR" sz="1000" b="1" i="0" u="none" strike="noStrike">
                          <a:solidFill>
                            <a:srgbClr val="000000"/>
                          </a:solidFill>
                          <a:latin typeface="Bookman Old Style"/>
                        </a:rPr>
                        <a:t>174</a:t>
                      </a:r>
                    </a:p>
                  </a:txBody>
                  <a:tcPr marL="9525" marR="9525" marT="9525" marB="0" anchor="ctr">
                    <a:lnL w="25400" cap="flat" cmpd="dbl" algn="ctr">
                      <a:solidFill>
                        <a:srgbClr val="000000"/>
                      </a:solidFill>
                      <a:prstDash val="solid"/>
                      <a:round/>
                      <a:headEnd type="none" w="med" len="med"/>
                      <a:tailEnd type="none" w="med" len="med"/>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000000"/>
                          </a:solidFill>
                          <a:latin typeface="Bookman Old Style"/>
                        </a:rPr>
                        <a:t>125</a:t>
                      </a:r>
                    </a:p>
                  </a:txBody>
                  <a:tcPr marL="9525" marR="9525" marT="952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000000"/>
                          </a:solidFill>
                          <a:latin typeface="Bookman Old Style"/>
                        </a:rPr>
                        <a:t>14</a:t>
                      </a:r>
                    </a:p>
                  </a:txBody>
                  <a:tcPr marL="9525" marR="9525" marT="9525" marB="0" anchor="ctr">
                    <a:lnL>
                      <a:noFill/>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200776">
                <a:tc>
                  <a:txBody>
                    <a:bodyPr/>
                    <a:lstStyle/>
                    <a:p>
                      <a:pPr algn="ctr" fontAlgn="ctr"/>
                      <a:r>
                        <a:rPr lang="fr-FR" sz="1000" b="1" i="0" u="none" strike="noStrike">
                          <a:solidFill>
                            <a:srgbClr val="000000"/>
                          </a:solidFill>
                          <a:latin typeface="Bookman Old Style"/>
                        </a:rPr>
                        <a:t>Sécurité - hygiène</a:t>
                      </a:r>
                    </a:p>
                  </a:txBody>
                  <a:tcPr marL="9525" marR="9525" marT="9525" marB="0" anchor="ctr">
                    <a:lnL>
                      <a:noFill/>
                    </a:lnL>
                    <a:lnR w="25400" cap="flat" cmpd="dbl"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ctr"/>
                      <a:r>
                        <a:rPr lang="fr-FR" sz="1000" b="1" i="0" u="none" strike="noStrike">
                          <a:solidFill>
                            <a:srgbClr val="000000"/>
                          </a:solidFill>
                          <a:latin typeface="Bookman Old Style"/>
                        </a:rPr>
                        <a:t>12</a:t>
                      </a:r>
                    </a:p>
                  </a:txBody>
                  <a:tcPr marL="9525" marR="9525" marT="9525" marB="0" anchor="ctr">
                    <a:lnL w="25400" cap="flat" cmpd="dbl" algn="ctr">
                      <a:solidFill>
                        <a:srgbClr val="000000"/>
                      </a:solidFill>
                      <a:prstDash val="solid"/>
                      <a:round/>
                      <a:headEnd type="none" w="med" len="med"/>
                      <a:tailEnd type="none" w="med" len="med"/>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000000"/>
                          </a:solidFill>
                          <a:latin typeface="Bookman Old Style"/>
                        </a:rPr>
                        <a:t>185</a:t>
                      </a:r>
                    </a:p>
                  </a:txBody>
                  <a:tcPr marL="9525" marR="9525" marT="952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000000"/>
                          </a:solidFill>
                          <a:latin typeface="Bookman Old Style"/>
                        </a:rPr>
                        <a:t>193</a:t>
                      </a:r>
                    </a:p>
                  </a:txBody>
                  <a:tcPr marL="9525" marR="9525" marT="9525" marB="0" anchor="ctr">
                    <a:lnL>
                      <a:noFill/>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273787">
                <a:tc>
                  <a:txBody>
                    <a:bodyPr/>
                    <a:lstStyle/>
                    <a:p>
                      <a:pPr algn="ctr" fontAlgn="ctr"/>
                      <a:r>
                        <a:rPr lang="fr-FR" sz="1000" b="1" i="0" u="none" strike="noStrike">
                          <a:solidFill>
                            <a:srgbClr val="000000"/>
                          </a:solidFill>
                          <a:latin typeface="Bookman Old Style"/>
                        </a:rPr>
                        <a:t>Technique</a:t>
                      </a:r>
                    </a:p>
                  </a:txBody>
                  <a:tcPr marL="9525" marR="9525" marT="9525" marB="0" anchor="ctr">
                    <a:lnL>
                      <a:noFill/>
                    </a:lnL>
                    <a:lnR w="25400" cap="flat" cmpd="dbl"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ctr"/>
                      <a:r>
                        <a:rPr lang="fr-FR" sz="1000" b="1" i="0" u="none" strike="noStrike">
                          <a:solidFill>
                            <a:srgbClr val="000000"/>
                          </a:solidFill>
                          <a:latin typeface="Bookman Old Style"/>
                        </a:rPr>
                        <a:t>82</a:t>
                      </a:r>
                    </a:p>
                  </a:txBody>
                  <a:tcPr marL="9525" marR="9525" marT="9525" marB="0" anchor="ctr">
                    <a:lnL w="25400" cap="flat" cmpd="dbl" algn="ctr">
                      <a:solidFill>
                        <a:srgbClr val="000000"/>
                      </a:solidFill>
                      <a:prstDash val="solid"/>
                      <a:round/>
                      <a:headEnd type="none" w="med" len="med"/>
                      <a:tailEnd type="none" w="med" len="med"/>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000000"/>
                          </a:solidFill>
                          <a:latin typeface="Bookman Old Style"/>
                        </a:rPr>
                        <a:t>166</a:t>
                      </a:r>
                    </a:p>
                  </a:txBody>
                  <a:tcPr marL="9525" marR="9525" marT="9525" marB="0" anchor="ctr">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000000"/>
                          </a:solidFill>
                          <a:latin typeface="Bookman Old Style"/>
                        </a:rPr>
                        <a:t>87</a:t>
                      </a:r>
                    </a:p>
                  </a:txBody>
                  <a:tcPr marL="9525" marR="9525" marT="9525" marB="0" anchor="ctr">
                    <a:lnL>
                      <a:noFill/>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9203">
                <a:tc>
                  <a:txBody>
                    <a:bodyPr/>
                    <a:lstStyle/>
                    <a:p>
                      <a:pPr algn="ctr" fontAlgn="ctr"/>
                      <a:r>
                        <a:rPr lang="fr-FR" sz="1000" b="1" i="0" u="none" strike="noStrike">
                          <a:solidFill>
                            <a:srgbClr val="000000"/>
                          </a:solidFill>
                          <a:latin typeface="Bookman Old Style"/>
                        </a:rPr>
                        <a:t>Total général</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00B0F0"/>
                    </a:solidFill>
                  </a:tcPr>
                </a:tc>
                <a:tc>
                  <a:txBody>
                    <a:bodyPr/>
                    <a:lstStyle/>
                    <a:p>
                      <a:pPr algn="ctr" fontAlgn="ctr"/>
                      <a:r>
                        <a:rPr lang="fr-FR" sz="1000" b="1" i="0" u="none" strike="noStrike">
                          <a:solidFill>
                            <a:srgbClr val="000000"/>
                          </a:solidFill>
                          <a:latin typeface="Bookman Old Style"/>
                        </a:rPr>
                        <a:t>897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a:txBody>
                    <a:bodyPr/>
                    <a:lstStyle/>
                    <a:p>
                      <a:pPr algn="ctr" fontAlgn="ctr"/>
                      <a:r>
                        <a:rPr lang="fr-FR" sz="1000" b="1" i="0" u="none" strike="noStrike">
                          <a:solidFill>
                            <a:srgbClr val="000000"/>
                          </a:solidFill>
                          <a:latin typeface="Bookman Old Style"/>
                        </a:rPr>
                        <a:t>1267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a:txBody>
                    <a:bodyPr/>
                    <a:lstStyle/>
                    <a:p>
                      <a:pPr algn="ctr" fontAlgn="ctr"/>
                      <a:r>
                        <a:rPr lang="fr-FR" sz="1000" b="1" i="0" u="none" strike="noStrike" dirty="0">
                          <a:solidFill>
                            <a:srgbClr val="000000"/>
                          </a:solidFill>
                          <a:latin typeface="Bookman Old Style"/>
                        </a:rPr>
                        <a:t>370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r>
            </a:tbl>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nvGraphicFramePr>
        <p:xfrm>
          <a:off x="1524000" y="1628701"/>
          <a:ext cx="6095999" cy="3031281"/>
        </p:xfrm>
        <a:graphic>
          <a:graphicData uri="http://schemas.openxmlformats.org/drawingml/2006/table">
            <a:tbl>
              <a:tblPr/>
              <a:tblGrid>
                <a:gridCol w="3080838"/>
                <a:gridCol w="991123"/>
                <a:gridCol w="1029931"/>
                <a:gridCol w="994107"/>
              </a:tblGrid>
              <a:tr h="167961">
                <a:tc>
                  <a:txBody>
                    <a:bodyPr/>
                    <a:lstStyle/>
                    <a:p>
                      <a:pPr algn="l" fontAlgn="b"/>
                      <a:endParaRPr lang="fr-FR" sz="900" b="0" i="0" u="none" strike="noStrike">
                        <a:solidFill>
                          <a:srgbClr val="000000"/>
                        </a:solidFill>
                        <a:latin typeface="Bookman Old Style"/>
                      </a:endParaRPr>
                    </a:p>
                  </a:txBody>
                  <a:tcPr marL="8965" marR="8965" marT="8965" marB="0" anchor="b">
                    <a:lnL>
                      <a:noFill/>
                    </a:lnL>
                    <a:lnR>
                      <a:noFill/>
                    </a:lnR>
                    <a:lnT>
                      <a:noFill/>
                    </a:lnT>
                    <a:lnB w="6350" cap="flat" cmpd="sng" algn="ctr">
                      <a:solidFill>
                        <a:srgbClr val="000000"/>
                      </a:solidFill>
                      <a:prstDash val="solid"/>
                      <a:round/>
                      <a:headEnd type="none" w="med" len="med"/>
                      <a:tailEnd type="none" w="med" len="med"/>
                    </a:lnB>
                  </a:tcPr>
                </a:tc>
                <a:tc gridSpan="3">
                  <a:txBody>
                    <a:bodyPr/>
                    <a:lstStyle/>
                    <a:p>
                      <a:pPr algn="ctr" fontAlgn="b"/>
                      <a:r>
                        <a:rPr lang="fr-FR" sz="900" b="0" i="0" u="none" strike="noStrike">
                          <a:solidFill>
                            <a:srgbClr val="000000"/>
                          </a:solidFill>
                          <a:latin typeface="Bookman Old Style"/>
                        </a:rPr>
                        <a:t>Gestionnaires d'Energie et de l'Environnement</a:t>
                      </a:r>
                    </a:p>
                  </a:txBody>
                  <a:tcPr marL="8965" marR="8965" marT="8965" marB="0" anchor="b">
                    <a:lnL>
                      <a:noFill/>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hMerge="1">
                  <a:txBody>
                    <a:bodyPr/>
                    <a:lstStyle/>
                    <a:p>
                      <a:endParaRPr lang="fr-FR"/>
                    </a:p>
                  </a:txBody>
                  <a:tcPr/>
                </a:tc>
                <a:tc hMerge="1">
                  <a:txBody>
                    <a:bodyPr/>
                    <a:lstStyle/>
                    <a:p>
                      <a:endParaRPr lang="fr-FR"/>
                    </a:p>
                  </a:txBody>
                  <a:tcPr/>
                </a:tc>
              </a:tr>
              <a:tr h="167961">
                <a:tc>
                  <a:txBody>
                    <a:bodyPr/>
                    <a:lstStyle/>
                    <a:p>
                      <a:pPr algn="ctr" fontAlgn="b"/>
                      <a:r>
                        <a:rPr lang="fr-FR" sz="900" b="0" i="0" u="none" strike="noStrike">
                          <a:solidFill>
                            <a:srgbClr val="000000"/>
                          </a:solidFill>
                          <a:latin typeface="Bookman Old Style"/>
                        </a:rPr>
                        <a:t>Domaines</a:t>
                      </a:r>
                    </a:p>
                  </a:txBody>
                  <a:tcPr marL="8965" marR="8965" marT="896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fr-FR" sz="900" b="0" i="0" u="none" strike="noStrike">
                          <a:solidFill>
                            <a:srgbClr val="000000"/>
                          </a:solidFill>
                          <a:latin typeface="Bookman Old Style"/>
                        </a:rPr>
                        <a:t>cadres</a:t>
                      </a:r>
                    </a:p>
                  </a:txBody>
                  <a:tcPr marL="8965" marR="8965" marT="896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2D69A"/>
                    </a:solidFill>
                  </a:tcPr>
                </a:tc>
                <a:tc>
                  <a:txBody>
                    <a:bodyPr/>
                    <a:lstStyle/>
                    <a:p>
                      <a:pPr algn="ctr" fontAlgn="b"/>
                      <a:r>
                        <a:rPr lang="fr-FR" sz="900" b="0" i="0" u="none" strike="noStrike">
                          <a:solidFill>
                            <a:srgbClr val="000000"/>
                          </a:solidFill>
                          <a:latin typeface="Bookman Old Style"/>
                        </a:rPr>
                        <a:t>employes</a:t>
                      </a:r>
                    </a:p>
                  </a:txBody>
                  <a:tcPr marL="8965" marR="8965" marT="89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2D69A"/>
                    </a:solidFill>
                  </a:tcPr>
                </a:tc>
                <a:tc>
                  <a:txBody>
                    <a:bodyPr/>
                    <a:lstStyle/>
                    <a:p>
                      <a:pPr algn="ctr" fontAlgn="b"/>
                      <a:r>
                        <a:rPr lang="fr-FR" sz="900" b="0" i="0" u="none" strike="noStrike">
                          <a:solidFill>
                            <a:srgbClr val="000000"/>
                          </a:solidFill>
                          <a:latin typeface="Bookman Old Style"/>
                        </a:rPr>
                        <a:t>ouvriers</a:t>
                      </a:r>
                    </a:p>
                  </a:txBody>
                  <a:tcPr marL="8965" marR="8965" marT="8965"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2D69A"/>
                    </a:solidFill>
                  </a:tcPr>
                </a:tc>
              </a:tr>
              <a:tr h="175959">
                <a:tc>
                  <a:txBody>
                    <a:bodyPr/>
                    <a:lstStyle/>
                    <a:p>
                      <a:pPr algn="ctr" fontAlgn="ctr"/>
                      <a:r>
                        <a:rPr lang="fr-FR" sz="900" b="1" i="0" u="none" strike="noStrike">
                          <a:solidFill>
                            <a:srgbClr val="000000"/>
                          </a:solidFill>
                          <a:latin typeface="Bookman Old Style"/>
                        </a:rPr>
                        <a:t>Affaires juridiques</a:t>
                      </a:r>
                    </a:p>
                  </a:txBody>
                  <a:tcPr marL="8965" marR="8965" marT="8965" marB="0" anchor="ctr">
                    <a:lnL>
                      <a:noFill/>
                    </a:lnL>
                    <a:lnR>
                      <a:noFill/>
                    </a:lnR>
                    <a:lnT w="6350" cap="flat" cmpd="sng" algn="ctr">
                      <a:solidFill>
                        <a:srgbClr val="000000"/>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ctr"/>
                      <a:r>
                        <a:rPr lang="fr-FR" sz="900" b="1" i="0" u="none" strike="noStrike">
                          <a:solidFill>
                            <a:srgbClr val="000000"/>
                          </a:solidFill>
                          <a:latin typeface="Bookman Old Style"/>
                        </a:rPr>
                        <a:t>16</a:t>
                      </a:r>
                    </a:p>
                  </a:txBody>
                  <a:tcPr marL="8965" marR="8965" marT="896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fr-FR" sz="900" b="1" i="0" u="none" strike="noStrike">
                          <a:solidFill>
                            <a:srgbClr val="000000"/>
                          </a:solidFill>
                          <a:latin typeface="Bookman Old Style"/>
                        </a:rPr>
                        <a:t>2</a:t>
                      </a:r>
                    </a:p>
                  </a:txBody>
                  <a:tcPr marL="8965" marR="8965" marT="896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fr-FR" sz="900" b="1" i="0" u="none" strike="noStrike">
                          <a:solidFill>
                            <a:srgbClr val="000000"/>
                          </a:solidFill>
                          <a:latin typeface="Bookman Old Style"/>
                        </a:rPr>
                        <a:t>0</a:t>
                      </a:r>
                    </a:p>
                  </a:txBody>
                  <a:tcPr marL="8965" marR="8965" marT="8965" marB="0" anchor="ctr">
                    <a:lnL>
                      <a:noFill/>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175959">
                <a:tc>
                  <a:txBody>
                    <a:bodyPr/>
                    <a:lstStyle/>
                    <a:p>
                      <a:pPr algn="ctr" fontAlgn="ctr"/>
                      <a:r>
                        <a:rPr lang="fr-FR" sz="900" b="1" i="0" u="none" strike="noStrike">
                          <a:solidFill>
                            <a:srgbClr val="000000"/>
                          </a:solidFill>
                          <a:latin typeface="Bookman Old Style"/>
                        </a:rPr>
                        <a:t>Alphabétisation fonctionnelle</a:t>
                      </a:r>
                    </a:p>
                  </a:txBody>
                  <a:tcPr marL="8965" marR="8965" marT="8965"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ctr"/>
                      <a:r>
                        <a:rPr lang="fr-FR" sz="900" b="1" i="0" u="none" strike="noStrike">
                          <a:solidFill>
                            <a:srgbClr val="000000"/>
                          </a:solidFill>
                          <a:latin typeface="Bookman Old Style"/>
                        </a:rPr>
                        <a:t> </a:t>
                      </a:r>
                    </a:p>
                  </a:txBody>
                  <a:tcPr marL="8965" marR="8965" marT="896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fr-FR" sz="900" b="1" i="0" u="none" strike="noStrike">
                          <a:solidFill>
                            <a:srgbClr val="000000"/>
                          </a:solidFill>
                          <a:latin typeface="Bookman Old Style"/>
                        </a:rPr>
                        <a:t> </a:t>
                      </a:r>
                    </a:p>
                  </a:txBody>
                  <a:tcPr marL="8965" marR="8965" marT="896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fr-FR" sz="900" b="1" i="0" u="none" strike="noStrike">
                          <a:solidFill>
                            <a:srgbClr val="000000"/>
                          </a:solidFill>
                          <a:latin typeface="Bookman Old Style"/>
                        </a:rPr>
                        <a:t> </a:t>
                      </a:r>
                    </a:p>
                  </a:txBody>
                  <a:tcPr marL="8965" marR="8965" marT="8965" marB="0" anchor="ctr">
                    <a:lnL>
                      <a:noFill/>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175959">
                <a:tc>
                  <a:txBody>
                    <a:bodyPr/>
                    <a:lstStyle/>
                    <a:p>
                      <a:pPr algn="ctr" fontAlgn="ctr"/>
                      <a:r>
                        <a:rPr lang="fr-FR" sz="900" b="1" i="0" u="none" strike="noStrike">
                          <a:solidFill>
                            <a:srgbClr val="000000"/>
                          </a:solidFill>
                          <a:latin typeface="Bookman Old Style"/>
                        </a:rPr>
                        <a:t>Commerce et marketing</a:t>
                      </a:r>
                    </a:p>
                  </a:txBody>
                  <a:tcPr marL="8965" marR="8965" marT="8965"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ctr"/>
                      <a:r>
                        <a:rPr lang="fr-FR" sz="900" b="1" i="0" u="none" strike="noStrike">
                          <a:solidFill>
                            <a:srgbClr val="000000"/>
                          </a:solidFill>
                          <a:latin typeface="Bookman Old Style"/>
                        </a:rPr>
                        <a:t>34</a:t>
                      </a:r>
                    </a:p>
                  </a:txBody>
                  <a:tcPr marL="8965" marR="8965" marT="896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fr-FR" sz="900" b="1" i="0" u="none" strike="noStrike">
                          <a:solidFill>
                            <a:srgbClr val="000000"/>
                          </a:solidFill>
                          <a:latin typeface="Bookman Old Style"/>
                        </a:rPr>
                        <a:t>45</a:t>
                      </a:r>
                    </a:p>
                  </a:txBody>
                  <a:tcPr marL="8965" marR="8965" marT="896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fr-FR" sz="900" b="1" i="0" u="none" strike="noStrike">
                          <a:solidFill>
                            <a:srgbClr val="000000"/>
                          </a:solidFill>
                          <a:latin typeface="Bookman Old Style"/>
                        </a:rPr>
                        <a:t>0</a:t>
                      </a:r>
                    </a:p>
                  </a:txBody>
                  <a:tcPr marL="8965" marR="8965" marT="8965" marB="0" anchor="ctr">
                    <a:lnL>
                      <a:noFill/>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175959">
                <a:tc>
                  <a:txBody>
                    <a:bodyPr/>
                    <a:lstStyle/>
                    <a:p>
                      <a:pPr algn="ctr" fontAlgn="ctr"/>
                      <a:r>
                        <a:rPr lang="fr-FR" sz="900" b="1" i="0" u="none" strike="noStrike">
                          <a:solidFill>
                            <a:srgbClr val="000000"/>
                          </a:solidFill>
                          <a:latin typeface="Bookman Old Style"/>
                        </a:rPr>
                        <a:t>Communication</a:t>
                      </a:r>
                    </a:p>
                  </a:txBody>
                  <a:tcPr marL="8965" marR="8965" marT="8965"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ctr"/>
                      <a:r>
                        <a:rPr lang="fr-FR" sz="900" b="1" i="0" u="none" strike="noStrike">
                          <a:solidFill>
                            <a:srgbClr val="000000"/>
                          </a:solidFill>
                          <a:latin typeface="Bookman Old Style"/>
                        </a:rPr>
                        <a:t>64</a:t>
                      </a:r>
                    </a:p>
                  </a:txBody>
                  <a:tcPr marL="8965" marR="8965" marT="896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fr-FR" sz="900" b="1" i="0" u="none" strike="noStrike">
                          <a:solidFill>
                            <a:srgbClr val="000000"/>
                          </a:solidFill>
                          <a:latin typeface="Bookman Old Style"/>
                        </a:rPr>
                        <a:t>49</a:t>
                      </a:r>
                    </a:p>
                  </a:txBody>
                  <a:tcPr marL="8965" marR="8965" marT="896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fr-FR" sz="900" b="1" i="0" u="none" strike="noStrike">
                          <a:solidFill>
                            <a:srgbClr val="000000"/>
                          </a:solidFill>
                          <a:latin typeface="Bookman Old Style"/>
                        </a:rPr>
                        <a:t>0</a:t>
                      </a:r>
                    </a:p>
                  </a:txBody>
                  <a:tcPr marL="8965" marR="8965" marT="8965" marB="0" anchor="ctr">
                    <a:lnL>
                      <a:noFill/>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175959">
                <a:tc>
                  <a:txBody>
                    <a:bodyPr/>
                    <a:lstStyle/>
                    <a:p>
                      <a:pPr algn="ctr" fontAlgn="ctr"/>
                      <a:r>
                        <a:rPr lang="fr-FR" sz="900" b="1" i="0" u="none" strike="noStrike">
                          <a:solidFill>
                            <a:srgbClr val="000000"/>
                          </a:solidFill>
                          <a:latin typeface="Bookman Old Style"/>
                        </a:rPr>
                        <a:t>Environnement</a:t>
                      </a:r>
                    </a:p>
                  </a:txBody>
                  <a:tcPr marL="8965" marR="8965" marT="8965"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ctr"/>
                      <a:r>
                        <a:rPr lang="fr-FR" sz="900" b="1" i="0" u="none" strike="noStrike">
                          <a:solidFill>
                            <a:srgbClr val="000000"/>
                          </a:solidFill>
                          <a:latin typeface="Bookman Old Style"/>
                        </a:rPr>
                        <a:t>4</a:t>
                      </a:r>
                    </a:p>
                  </a:txBody>
                  <a:tcPr marL="8965" marR="8965" marT="896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fr-FR" sz="900" b="1" i="0" u="none" strike="noStrike">
                          <a:solidFill>
                            <a:srgbClr val="000000"/>
                          </a:solidFill>
                          <a:latin typeface="Bookman Old Style"/>
                        </a:rPr>
                        <a:t>4</a:t>
                      </a:r>
                    </a:p>
                  </a:txBody>
                  <a:tcPr marL="8965" marR="8965" marT="896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fr-FR" sz="900" b="1" i="0" u="none" strike="noStrike">
                          <a:solidFill>
                            <a:srgbClr val="000000"/>
                          </a:solidFill>
                          <a:latin typeface="Bookman Old Style"/>
                        </a:rPr>
                        <a:t>0</a:t>
                      </a:r>
                    </a:p>
                  </a:txBody>
                  <a:tcPr marL="8965" marR="8965" marT="8965" marB="0" anchor="ctr">
                    <a:lnL>
                      <a:noFill/>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175959">
                <a:tc>
                  <a:txBody>
                    <a:bodyPr/>
                    <a:lstStyle/>
                    <a:p>
                      <a:pPr algn="ctr" fontAlgn="ctr"/>
                      <a:r>
                        <a:rPr lang="fr-FR" sz="900" b="1" i="0" u="none" strike="noStrike">
                          <a:solidFill>
                            <a:srgbClr val="000000"/>
                          </a:solidFill>
                          <a:latin typeface="Bookman Old Style"/>
                        </a:rPr>
                        <a:t>Finances et gestion financière</a:t>
                      </a:r>
                    </a:p>
                  </a:txBody>
                  <a:tcPr marL="8965" marR="8965" marT="8965"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ctr"/>
                      <a:r>
                        <a:rPr lang="fr-FR" sz="900" b="1" i="0" u="none" strike="noStrike">
                          <a:solidFill>
                            <a:srgbClr val="000000"/>
                          </a:solidFill>
                          <a:latin typeface="Bookman Old Style"/>
                        </a:rPr>
                        <a:t>111</a:t>
                      </a:r>
                    </a:p>
                  </a:txBody>
                  <a:tcPr marL="8965" marR="8965" marT="896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fr-FR" sz="900" b="1" i="0" u="none" strike="noStrike">
                          <a:solidFill>
                            <a:srgbClr val="000000"/>
                          </a:solidFill>
                          <a:latin typeface="Bookman Old Style"/>
                        </a:rPr>
                        <a:t>22</a:t>
                      </a:r>
                    </a:p>
                  </a:txBody>
                  <a:tcPr marL="8965" marR="8965" marT="896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fr-FR" sz="900" b="1" i="0" u="none" strike="noStrike">
                          <a:solidFill>
                            <a:srgbClr val="000000"/>
                          </a:solidFill>
                          <a:latin typeface="Bookman Old Style"/>
                        </a:rPr>
                        <a:t>0</a:t>
                      </a:r>
                    </a:p>
                  </a:txBody>
                  <a:tcPr marL="8965" marR="8965" marT="8965" marB="0" anchor="ctr">
                    <a:lnL>
                      <a:noFill/>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175959">
                <a:tc>
                  <a:txBody>
                    <a:bodyPr/>
                    <a:lstStyle/>
                    <a:p>
                      <a:pPr algn="ctr" fontAlgn="ctr"/>
                      <a:r>
                        <a:rPr lang="fr-FR" sz="900" b="1" i="0" u="none" strike="noStrike">
                          <a:solidFill>
                            <a:srgbClr val="000000"/>
                          </a:solidFill>
                          <a:latin typeface="Bookman Old Style"/>
                        </a:rPr>
                        <a:t>Gestion des ressources humaines</a:t>
                      </a:r>
                    </a:p>
                  </a:txBody>
                  <a:tcPr marL="8965" marR="8965" marT="8965"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ctr"/>
                      <a:r>
                        <a:rPr lang="fr-FR" sz="900" b="1" i="0" u="none" strike="noStrike">
                          <a:solidFill>
                            <a:srgbClr val="000000"/>
                          </a:solidFill>
                          <a:latin typeface="Bookman Old Style"/>
                        </a:rPr>
                        <a:t>60</a:t>
                      </a:r>
                    </a:p>
                  </a:txBody>
                  <a:tcPr marL="8965" marR="8965" marT="896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fr-FR" sz="900" b="1" i="0" u="none" strike="noStrike">
                          <a:solidFill>
                            <a:srgbClr val="000000"/>
                          </a:solidFill>
                          <a:latin typeface="Bookman Old Style"/>
                        </a:rPr>
                        <a:t>18</a:t>
                      </a:r>
                    </a:p>
                  </a:txBody>
                  <a:tcPr marL="8965" marR="8965" marT="896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fr-FR" sz="900" b="1" i="0" u="none" strike="noStrike">
                          <a:solidFill>
                            <a:srgbClr val="000000"/>
                          </a:solidFill>
                          <a:latin typeface="Bookman Old Style"/>
                        </a:rPr>
                        <a:t>0</a:t>
                      </a:r>
                    </a:p>
                  </a:txBody>
                  <a:tcPr marL="8965" marR="8965" marT="8965" marB="0" anchor="ctr">
                    <a:lnL>
                      <a:noFill/>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175959">
                <a:tc>
                  <a:txBody>
                    <a:bodyPr/>
                    <a:lstStyle/>
                    <a:p>
                      <a:pPr algn="ctr" fontAlgn="ctr"/>
                      <a:r>
                        <a:rPr lang="fr-FR" sz="900" b="1" i="0" u="none" strike="noStrike">
                          <a:solidFill>
                            <a:srgbClr val="000000"/>
                          </a:solidFill>
                          <a:latin typeface="Bookman Old Style"/>
                        </a:rPr>
                        <a:t>Informatique et systèmes d'information</a:t>
                      </a:r>
                    </a:p>
                  </a:txBody>
                  <a:tcPr marL="8965" marR="8965" marT="8965"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ctr"/>
                      <a:r>
                        <a:rPr lang="fr-FR" sz="900" b="1" i="0" u="none" strike="noStrike">
                          <a:solidFill>
                            <a:srgbClr val="000000"/>
                          </a:solidFill>
                          <a:latin typeface="Bookman Old Style"/>
                        </a:rPr>
                        <a:t>96</a:t>
                      </a:r>
                    </a:p>
                  </a:txBody>
                  <a:tcPr marL="8965" marR="8965" marT="896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fr-FR" sz="900" b="1" i="0" u="none" strike="noStrike">
                          <a:solidFill>
                            <a:srgbClr val="000000"/>
                          </a:solidFill>
                          <a:latin typeface="Bookman Old Style"/>
                        </a:rPr>
                        <a:t>122</a:t>
                      </a:r>
                    </a:p>
                  </a:txBody>
                  <a:tcPr marL="8965" marR="8965" marT="896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fr-FR" sz="900" b="1" i="0" u="none" strike="noStrike">
                          <a:solidFill>
                            <a:srgbClr val="000000"/>
                          </a:solidFill>
                          <a:latin typeface="Bookman Old Style"/>
                        </a:rPr>
                        <a:t>8</a:t>
                      </a:r>
                    </a:p>
                  </a:txBody>
                  <a:tcPr marL="8965" marR="8965" marT="8965" marB="0" anchor="ctr">
                    <a:lnL>
                      <a:noFill/>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175959">
                <a:tc>
                  <a:txBody>
                    <a:bodyPr/>
                    <a:lstStyle/>
                    <a:p>
                      <a:pPr algn="ctr" fontAlgn="ctr"/>
                      <a:r>
                        <a:rPr lang="fr-FR" sz="900" b="1" i="0" u="none" strike="noStrike">
                          <a:solidFill>
                            <a:srgbClr val="000000"/>
                          </a:solidFill>
                          <a:latin typeface="Bookman Old Style"/>
                        </a:rPr>
                        <a:t>Langues</a:t>
                      </a:r>
                    </a:p>
                  </a:txBody>
                  <a:tcPr marL="8965" marR="8965" marT="8965"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ctr"/>
                      <a:r>
                        <a:rPr lang="fr-FR" sz="900" b="1" i="0" u="none" strike="noStrike">
                          <a:solidFill>
                            <a:srgbClr val="000000"/>
                          </a:solidFill>
                          <a:latin typeface="Bookman Old Style"/>
                        </a:rPr>
                        <a:t>45</a:t>
                      </a:r>
                    </a:p>
                  </a:txBody>
                  <a:tcPr marL="8965" marR="8965" marT="896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fr-FR" sz="900" b="1" i="0" u="none" strike="noStrike">
                          <a:solidFill>
                            <a:srgbClr val="000000"/>
                          </a:solidFill>
                          <a:latin typeface="Bookman Old Style"/>
                        </a:rPr>
                        <a:t>29</a:t>
                      </a:r>
                    </a:p>
                  </a:txBody>
                  <a:tcPr marL="8965" marR="8965" marT="896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fr-FR" sz="900" b="1" i="0" u="none" strike="noStrike">
                          <a:solidFill>
                            <a:srgbClr val="000000"/>
                          </a:solidFill>
                          <a:latin typeface="Bookman Old Style"/>
                        </a:rPr>
                        <a:t>15</a:t>
                      </a:r>
                    </a:p>
                  </a:txBody>
                  <a:tcPr marL="8965" marR="8965" marT="8965" marB="0" anchor="ctr">
                    <a:lnL>
                      <a:noFill/>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175959">
                <a:tc>
                  <a:txBody>
                    <a:bodyPr/>
                    <a:lstStyle/>
                    <a:p>
                      <a:pPr algn="ctr" fontAlgn="ctr"/>
                      <a:r>
                        <a:rPr lang="fr-FR" sz="900" b="1" i="0" u="none" strike="noStrike">
                          <a:solidFill>
                            <a:srgbClr val="000000"/>
                          </a:solidFill>
                          <a:latin typeface="Bookman Old Style"/>
                        </a:rPr>
                        <a:t>Logistique</a:t>
                      </a:r>
                    </a:p>
                  </a:txBody>
                  <a:tcPr marL="8965" marR="8965" marT="8965"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ctr"/>
                      <a:r>
                        <a:rPr lang="fr-FR" sz="900" b="1" i="0" u="none" strike="noStrike">
                          <a:solidFill>
                            <a:srgbClr val="000000"/>
                          </a:solidFill>
                          <a:latin typeface="Bookman Old Style"/>
                        </a:rPr>
                        <a:t>20</a:t>
                      </a:r>
                    </a:p>
                  </a:txBody>
                  <a:tcPr marL="8965" marR="8965" marT="896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fr-FR" sz="900" b="1" i="0" u="none" strike="noStrike">
                          <a:solidFill>
                            <a:srgbClr val="000000"/>
                          </a:solidFill>
                          <a:latin typeface="Bookman Old Style"/>
                        </a:rPr>
                        <a:t>31</a:t>
                      </a:r>
                    </a:p>
                  </a:txBody>
                  <a:tcPr marL="8965" marR="8965" marT="896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fr-FR" sz="900" b="1" i="0" u="none" strike="noStrike">
                          <a:solidFill>
                            <a:srgbClr val="000000"/>
                          </a:solidFill>
                          <a:latin typeface="Bookman Old Style"/>
                        </a:rPr>
                        <a:t>16</a:t>
                      </a:r>
                    </a:p>
                  </a:txBody>
                  <a:tcPr marL="8965" marR="8965" marT="8965" marB="0" anchor="ctr">
                    <a:lnL>
                      <a:noFill/>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175959">
                <a:tc>
                  <a:txBody>
                    <a:bodyPr/>
                    <a:lstStyle/>
                    <a:p>
                      <a:pPr algn="ctr" fontAlgn="ctr"/>
                      <a:r>
                        <a:rPr lang="fr-FR" sz="900" b="1" i="0" u="none" strike="noStrike">
                          <a:solidFill>
                            <a:srgbClr val="000000"/>
                          </a:solidFill>
                          <a:latin typeface="Bookman Old Style"/>
                        </a:rPr>
                        <a:t>Management</a:t>
                      </a:r>
                    </a:p>
                  </a:txBody>
                  <a:tcPr marL="8965" marR="8965" marT="8965"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ctr"/>
                      <a:r>
                        <a:rPr lang="fr-FR" sz="900" b="1" i="0" u="none" strike="noStrike">
                          <a:solidFill>
                            <a:srgbClr val="000000"/>
                          </a:solidFill>
                          <a:latin typeface="Bookman Old Style"/>
                        </a:rPr>
                        <a:t>281</a:t>
                      </a:r>
                    </a:p>
                  </a:txBody>
                  <a:tcPr marL="8965" marR="8965" marT="896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fr-FR" sz="900" b="1" i="0" u="none" strike="noStrike">
                          <a:solidFill>
                            <a:srgbClr val="000000"/>
                          </a:solidFill>
                          <a:latin typeface="Bookman Old Style"/>
                        </a:rPr>
                        <a:t>135</a:t>
                      </a:r>
                    </a:p>
                  </a:txBody>
                  <a:tcPr marL="8965" marR="8965" marT="896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fr-FR" sz="900" b="1" i="0" u="none" strike="noStrike">
                          <a:solidFill>
                            <a:srgbClr val="000000"/>
                          </a:solidFill>
                          <a:latin typeface="Bookman Old Style"/>
                        </a:rPr>
                        <a:t>1</a:t>
                      </a:r>
                    </a:p>
                  </a:txBody>
                  <a:tcPr marL="8965" marR="8965" marT="8965" marB="0" anchor="ctr">
                    <a:lnL>
                      <a:noFill/>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175959">
                <a:tc>
                  <a:txBody>
                    <a:bodyPr/>
                    <a:lstStyle/>
                    <a:p>
                      <a:pPr algn="ctr" fontAlgn="ctr"/>
                      <a:r>
                        <a:rPr lang="fr-FR" sz="900" b="1" i="0" u="none" strike="noStrike">
                          <a:solidFill>
                            <a:srgbClr val="000000"/>
                          </a:solidFill>
                          <a:latin typeface="Bookman Old Style"/>
                        </a:rPr>
                        <a:t>Qualité</a:t>
                      </a:r>
                    </a:p>
                  </a:txBody>
                  <a:tcPr marL="8965" marR="8965" marT="8965"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ctr"/>
                      <a:r>
                        <a:rPr lang="fr-FR" sz="900" b="1" i="0" u="none" strike="noStrike">
                          <a:solidFill>
                            <a:srgbClr val="000000"/>
                          </a:solidFill>
                          <a:latin typeface="Bookman Old Style"/>
                        </a:rPr>
                        <a:t>30</a:t>
                      </a:r>
                    </a:p>
                  </a:txBody>
                  <a:tcPr marL="8965" marR="8965" marT="896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fr-FR" sz="900" b="1" i="0" u="none" strike="noStrike">
                          <a:solidFill>
                            <a:srgbClr val="000000"/>
                          </a:solidFill>
                          <a:latin typeface="Bookman Old Style"/>
                        </a:rPr>
                        <a:t>35</a:t>
                      </a:r>
                    </a:p>
                  </a:txBody>
                  <a:tcPr marL="8965" marR="8965" marT="896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fr-FR" sz="900" b="1" i="0" u="none" strike="noStrike">
                          <a:solidFill>
                            <a:srgbClr val="000000"/>
                          </a:solidFill>
                          <a:latin typeface="Bookman Old Style"/>
                        </a:rPr>
                        <a:t>29</a:t>
                      </a:r>
                    </a:p>
                  </a:txBody>
                  <a:tcPr marL="8965" marR="8965" marT="8965" marB="0" anchor="ctr">
                    <a:lnL>
                      <a:noFill/>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175959">
                <a:tc>
                  <a:txBody>
                    <a:bodyPr/>
                    <a:lstStyle/>
                    <a:p>
                      <a:pPr algn="ctr" fontAlgn="ctr"/>
                      <a:r>
                        <a:rPr lang="fr-FR" sz="900" b="1" i="0" u="none" strike="noStrike">
                          <a:solidFill>
                            <a:srgbClr val="000000"/>
                          </a:solidFill>
                          <a:latin typeface="Bookman Old Style"/>
                        </a:rPr>
                        <a:t>Sécurité - hygiène</a:t>
                      </a:r>
                    </a:p>
                  </a:txBody>
                  <a:tcPr marL="8965" marR="8965" marT="8965"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ctr"/>
                      <a:r>
                        <a:rPr lang="fr-FR" sz="900" b="1" i="0" u="none" strike="noStrike">
                          <a:solidFill>
                            <a:srgbClr val="000000"/>
                          </a:solidFill>
                          <a:latin typeface="Bookman Old Style"/>
                        </a:rPr>
                        <a:t>88</a:t>
                      </a:r>
                    </a:p>
                  </a:txBody>
                  <a:tcPr marL="8965" marR="8965" marT="896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fr-FR" sz="900" b="1" i="0" u="none" strike="noStrike">
                          <a:solidFill>
                            <a:srgbClr val="000000"/>
                          </a:solidFill>
                          <a:latin typeface="Bookman Old Style"/>
                        </a:rPr>
                        <a:t>328</a:t>
                      </a:r>
                    </a:p>
                  </a:txBody>
                  <a:tcPr marL="8965" marR="8965" marT="896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fr-FR" sz="900" b="1" i="0" u="none" strike="noStrike">
                          <a:solidFill>
                            <a:srgbClr val="000000"/>
                          </a:solidFill>
                          <a:latin typeface="Bookman Old Style"/>
                        </a:rPr>
                        <a:t>421</a:t>
                      </a:r>
                    </a:p>
                  </a:txBody>
                  <a:tcPr marL="8965" marR="8965" marT="8965" marB="0" anchor="ctr">
                    <a:lnL>
                      <a:noFill/>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239943">
                <a:tc>
                  <a:txBody>
                    <a:bodyPr/>
                    <a:lstStyle/>
                    <a:p>
                      <a:pPr algn="ctr" fontAlgn="ctr"/>
                      <a:r>
                        <a:rPr lang="fr-FR" sz="900" b="1" i="0" u="none" strike="noStrike">
                          <a:solidFill>
                            <a:srgbClr val="000000"/>
                          </a:solidFill>
                          <a:latin typeface="Bookman Old Style"/>
                        </a:rPr>
                        <a:t>Technique</a:t>
                      </a:r>
                    </a:p>
                  </a:txBody>
                  <a:tcPr marL="8965" marR="8965" marT="8965"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ctr"/>
                      <a:r>
                        <a:rPr lang="fr-FR" sz="900" b="1" i="0" u="none" strike="noStrike">
                          <a:solidFill>
                            <a:srgbClr val="000000"/>
                          </a:solidFill>
                          <a:latin typeface="Bookman Old Style"/>
                        </a:rPr>
                        <a:t>72</a:t>
                      </a:r>
                    </a:p>
                  </a:txBody>
                  <a:tcPr marL="8965" marR="8965" marT="8965" marB="0" anchor="ctr">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1" i="0" u="none" strike="noStrike">
                          <a:solidFill>
                            <a:srgbClr val="000000"/>
                          </a:solidFill>
                          <a:latin typeface="Bookman Old Style"/>
                        </a:rPr>
                        <a:t>192</a:t>
                      </a:r>
                    </a:p>
                  </a:txBody>
                  <a:tcPr marL="8965" marR="8965" marT="8965" marB="0" anchor="ctr">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1" i="0" u="none" strike="noStrike">
                          <a:solidFill>
                            <a:srgbClr val="000000"/>
                          </a:solidFill>
                          <a:latin typeface="Bookman Old Style"/>
                        </a:rPr>
                        <a:t>124</a:t>
                      </a:r>
                    </a:p>
                  </a:txBody>
                  <a:tcPr marL="8965" marR="8965" marT="8965" marB="0" anchor="ctr">
                    <a:lnL>
                      <a:noFill/>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7949">
                <a:tc>
                  <a:txBody>
                    <a:bodyPr/>
                    <a:lstStyle/>
                    <a:p>
                      <a:pPr algn="ctr" fontAlgn="ctr"/>
                      <a:r>
                        <a:rPr lang="fr-FR" sz="900" b="1" i="0" u="none" strike="noStrike">
                          <a:solidFill>
                            <a:srgbClr val="000000"/>
                          </a:solidFill>
                          <a:latin typeface="Bookman Old Style"/>
                        </a:rPr>
                        <a:t>Total général</a:t>
                      </a:r>
                    </a:p>
                  </a:txBody>
                  <a:tcPr marL="8965" marR="8965" marT="8965"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00B0F0"/>
                    </a:solidFill>
                  </a:tcPr>
                </a:tc>
                <a:tc>
                  <a:txBody>
                    <a:bodyPr/>
                    <a:lstStyle/>
                    <a:p>
                      <a:pPr algn="ctr" fontAlgn="ctr"/>
                      <a:r>
                        <a:rPr lang="fr-FR" sz="900" b="1" i="0" u="none" strike="noStrike">
                          <a:solidFill>
                            <a:srgbClr val="000000"/>
                          </a:solidFill>
                          <a:latin typeface="Bookman Old Style"/>
                        </a:rPr>
                        <a:t>921</a:t>
                      </a:r>
                    </a:p>
                  </a:txBody>
                  <a:tcPr marL="8965" marR="8965" marT="896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a:txBody>
                    <a:bodyPr/>
                    <a:lstStyle/>
                    <a:p>
                      <a:pPr algn="ctr" fontAlgn="ctr"/>
                      <a:r>
                        <a:rPr lang="fr-FR" sz="900" b="1" i="0" u="none" strike="noStrike">
                          <a:solidFill>
                            <a:srgbClr val="000000"/>
                          </a:solidFill>
                          <a:latin typeface="Bookman Old Style"/>
                        </a:rPr>
                        <a:t>1012</a:t>
                      </a:r>
                    </a:p>
                  </a:txBody>
                  <a:tcPr marL="8965" marR="8965" marT="89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a:txBody>
                    <a:bodyPr/>
                    <a:lstStyle/>
                    <a:p>
                      <a:pPr algn="ctr" fontAlgn="ctr"/>
                      <a:r>
                        <a:rPr lang="fr-FR" sz="900" b="1" i="0" u="none" strike="noStrike" dirty="0">
                          <a:solidFill>
                            <a:srgbClr val="000000"/>
                          </a:solidFill>
                          <a:latin typeface="Bookman Old Style"/>
                        </a:rPr>
                        <a:t>614</a:t>
                      </a:r>
                    </a:p>
                  </a:txBody>
                  <a:tcPr marL="8965" marR="8965" marT="89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r>
            </a:tbl>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nvGraphicFramePr>
        <p:xfrm>
          <a:off x="1187624" y="1347613"/>
          <a:ext cx="6165676" cy="3312363"/>
        </p:xfrm>
        <a:graphic>
          <a:graphicData uri="http://schemas.openxmlformats.org/drawingml/2006/table">
            <a:tbl>
              <a:tblPr/>
              <a:tblGrid>
                <a:gridCol w="3631837"/>
                <a:gridCol w="844613"/>
                <a:gridCol w="844613"/>
                <a:gridCol w="844613"/>
              </a:tblGrid>
              <a:tr h="184020">
                <a:tc>
                  <a:txBody>
                    <a:bodyPr/>
                    <a:lstStyle/>
                    <a:p>
                      <a:pPr algn="l" fontAlgn="b"/>
                      <a:endParaRPr lang="fr-FR" sz="1000" b="0" i="0" u="none" strike="noStrike">
                        <a:solidFill>
                          <a:srgbClr val="000000"/>
                        </a:solidFill>
                        <a:latin typeface="Bookman Old Style"/>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gridSpan="3">
                  <a:txBody>
                    <a:bodyPr/>
                    <a:lstStyle/>
                    <a:p>
                      <a:pPr algn="ctr" fontAlgn="b"/>
                      <a:r>
                        <a:rPr lang="fr-FR" sz="1000" b="0" i="0" u="none" strike="noStrike">
                          <a:solidFill>
                            <a:srgbClr val="000000"/>
                          </a:solidFill>
                          <a:latin typeface="Bookman Old Style"/>
                        </a:rPr>
                        <a:t>Imprimerie, Bois et Emballage</a:t>
                      </a:r>
                    </a:p>
                  </a:txBody>
                  <a:tcPr marL="9525" marR="9525" marT="9525" marB="0" anchor="b">
                    <a:lnL>
                      <a:noFill/>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hMerge="1">
                  <a:txBody>
                    <a:bodyPr/>
                    <a:lstStyle/>
                    <a:p>
                      <a:endParaRPr lang="fr-FR"/>
                    </a:p>
                  </a:txBody>
                  <a:tcPr/>
                </a:tc>
                <a:tc hMerge="1">
                  <a:txBody>
                    <a:bodyPr/>
                    <a:lstStyle/>
                    <a:p>
                      <a:endParaRPr lang="fr-FR"/>
                    </a:p>
                  </a:txBody>
                  <a:tcPr/>
                </a:tc>
              </a:tr>
              <a:tr h="184020">
                <a:tc>
                  <a:txBody>
                    <a:bodyPr/>
                    <a:lstStyle/>
                    <a:p>
                      <a:pPr algn="ctr" fontAlgn="b"/>
                      <a:r>
                        <a:rPr lang="fr-FR" sz="1000" b="0" i="0" u="none" strike="noStrike">
                          <a:solidFill>
                            <a:srgbClr val="000000"/>
                          </a:solidFill>
                          <a:latin typeface="Bookman Old Style"/>
                        </a:rPr>
                        <a:t>Domaines</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fr-FR" sz="1000" b="0" i="0" u="none" strike="noStrike">
                          <a:solidFill>
                            <a:srgbClr val="000000"/>
                          </a:solidFill>
                          <a:latin typeface="Bookman Old Style"/>
                        </a:rPr>
                        <a:t>cadres</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2D69A"/>
                    </a:solidFill>
                  </a:tcPr>
                </a:tc>
                <a:tc>
                  <a:txBody>
                    <a:bodyPr/>
                    <a:lstStyle/>
                    <a:p>
                      <a:pPr algn="ctr" fontAlgn="b"/>
                      <a:r>
                        <a:rPr lang="fr-FR" sz="1000" b="0" i="0" u="none" strike="noStrike">
                          <a:solidFill>
                            <a:srgbClr val="000000"/>
                          </a:solidFill>
                          <a:latin typeface="Bookman Old Style"/>
                        </a:rPr>
                        <a:t>employes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2D69A"/>
                    </a:solidFill>
                  </a:tcPr>
                </a:tc>
                <a:tc>
                  <a:txBody>
                    <a:bodyPr/>
                    <a:lstStyle/>
                    <a:p>
                      <a:pPr algn="ctr" fontAlgn="b"/>
                      <a:r>
                        <a:rPr lang="fr-FR" sz="1000" b="0" i="0" u="none" strike="noStrike">
                          <a:solidFill>
                            <a:srgbClr val="000000"/>
                          </a:solidFill>
                          <a:latin typeface="Bookman Old Style"/>
                        </a:rPr>
                        <a:t>ouvriers</a:t>
                      </a:r>
                    </a:p>
                  </a:txBody>
                  <a:tcPr marL="9525" marR="9525" marT="9525"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2D69A"/>
                    </a:solidFill>
                  </a:tcPr>
                </a:tc>
              </a:tr>
              <a:tr h="192783">
                <a:tc>
                  <a:txBody>
                    <a:bodyPr/>
                    <a:lstStyle/>
                    <a:p>
                      <a:pPr algn="ctr" fontAlgn="ctr"/>
                      <a:r>
                        <a:rPr lang="fr-FR" sz="1000" b="1" i="0" u="none" strike="noStrike">
                          <a:solidFill>
                            <a:srgbClr val="000000"/>
                          </a:solidFill>
                          <a:latin typeface="Bookman Old Style"/>
                        </a:rPr>
                        <a:t>Affaires juridiques</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ctr"/>
                      <a:r>
                        <a:rPr lang="fr-FR" sz="1000" b="1" i="0" u="none" strike="noStrike">
                          <a:solidFill>
                            <a:srgbClr val="000000"/>
                          </a:solidFill>
                          <a:latin typeface="Bookman Old Style"/>
                        </a:rPr>
                        <a:t>5</a:t>
                      </a:r>
                    </a:p>
                  </a:txBody>
                  <a:tcPr marL="9525" marR="9525" marT="952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000000"/>
                          </a:solidFill>
                          <a:latin typeface="Bookman Old Style"/>
                        </a:rPr>
                        <a:t>0</a:t>
                      </a:r>
                    </a:p>
                  </a:txBody>
                  <a:tcPr marL="9525" marR="9525" marT="952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000000"/>
                          </a:solidFill>
                          <a:latin typeface="Bookman Old Style"/>
                        </a:rPr>
                        <a:t>1</a:t>
                      </a:r>
                    </a:p>
                  </a:txBody>
                  <a:tcPr marL="9525" marR="9525" marT="9525" marB="0" anchor="ctr">
                    <a:lnL>
                      <a:noFill/>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192783">
                <a:tc>
                  <a:txBody>
                    <a:bodyPr/>
                    <a:lstStyle/>
                    <a:p>
                      <a:pPr algn="ctr" fontAlgn="ctr"/>
                      <a:r>
                        <a:rPr lang="fr-FR" sz="1000" b="1" i="0" u="none" strike="noStrike">
                          <a:solidFill>
                            <a:srgbClr val="000000"/>
                          </a:solidFill>
                          <a:latin typeface="Bookman Old Style"/>
                        </a:rPr>
                        <a:t>Alphabétisation fonctionnelle</a:t>
                      </a:r>
                    </a:p>
                  </a:txBody>
                  <a:tcPr marL="9525" marR="9525" marT="9525"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ctr"/>
                      <a:r>
                        <a:rPr lang="fr-FR" sz="1000" b="1" i="0" u="none" strike="noStrike">
                          <a:solidFill>
                            <a:srgbClr val="000000"/>
                          </a:solidFill>
                          <a:latin typeface="Bookman Old Style"/>
                        </a:rPr>
                        <a:t>0</a:t>
                      </a:r>
                    </a:p>
                  </a:txBody>
                  <a:tcPr marL="9525" marR="9525" marT="952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000000"/>
                          </a:solidFill>
                          <a:latin typeface="Bookman Old Style"/>
                        </a:rPr>
                        <a:t>0</a:t>
                      </a:r>
                    </a:p>
                  </a:txBody>
                  <a:tcPr marL="9525" marR="9525" marT="952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000000"/>
                          </a:solidFill>
                          <a:latin typeface="Bookman Old Style"/>
                        </a:rPr>
                        <a:t>10</a:t>
                      </a:r>
                    </a:p>
                  </a:txBody>
                  <a:tcPr marL="9525" marR="9525" marT="9525" marB="0" anchor="ctr">
                    <a:lnL>
                      <a:noFill/>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192783">
                <a:tc>
                  <a:txBody>
                    <a:bodyPr/>
                    <a:lstStyle/>
                    <a:p>
                      <a:pPr algn="ctr" fontAlgn="ctr"/>
                      <a:r>
                        <a:rPr lang="fr-FR" sz="1000" b="1" i="0" u="none" strike="noStrike">
                          <a:solidFill>
                            <a:srgbClr val="000000"/>
                          </a:solidFill>
                          <a:latin typeface="Bookman Old Style"/>
                        </a:rPr>
                        <a:t>Commerce et marketing</a:t>
                      </a:r>
                    </a:p>
                  </a:txBody>
                  <a:tcPr marL="9525" marR="9525" marT="9525"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ctr"/>
                      <a:r>
                        <a:rPr lang="fr-FR" sz="1000" b="1" i="0" u="none" strike="noStrike">
                          <a:solidFill>
                            <a:srgbClr val="000000"/>
                          </a:solidFill>
                          <a:latin typeface="Bookman Old Style"/>
                        </a:rPr>
                        <a:t>32</a:t>
                      </a:r>
                    </a:p>
                  </a:txBody>
                  <a:tcPr marL="9525" marR="9525" marT="952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000000"/>
                          </a:solidFill>
                          <a:latin typeface="Bookman Old Style"/>
                        </a:rPr>
                        <a:t>38</a:t>
                      </a:r>
                    </a:p>
                  </a:txBody>
                  <a:tcPr marL="9525" marR="9525" marT="952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000000"/>
                          </a:solidFill>
                          <a:latin typeface="Bookman Old Style"/>
                        </a:rPr>
                        <a:t>0</a:t>
                      </a:r>
                    </a:p>
                  </a:txBody>
                  <a:tcPr marL="9525" marR="9525" marT="9525" marB="0" anchor="ctr">
                    <a:lnL>
                      <a:noFill/>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192783">
                <a:tc>
                  <a:txBody>
                    <a:bodyPr/>
                    <a:lstStyle/>
                    <a:p>
                      <a:pPr algn="ctr" fontAlgn="ctr"/>
                      <a:r>
                        <a:rPr lang="fr-FR" sz="1000" b="1" i="0" u="none" strike="noStrike">
                          <a:solidFill>
                            <a:srgbClr val="000000"/>
                          </a:solidFill>
                          <a:latin typeface="Bookman Old Style"/>
                        </a:rPr>
                        <a:t>Communication</a:t>
                      </a:r>
                    </a:p>
                  </a:txBody>
                  <a:tcPr marL="9525" marR="9525" marT="9525"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ctr"/>
                      <a:r>
                        <a:rPr lang="fr-FR" sz="1000" b="1" i="0" u="none" strike="noStrike">
                          <a:solidFill>
                            <a:srgbClr val="000000"/>
                          </a:solidFill>
                          <a:latin typeface="Bookman Old Style"/>
                        </a:rPr>
                        <a:t>19</a:t>
                      </a:r>
                    </a:p>
                  </a:txBody>
                  <a:tcPr marL="9525" marR="9525" marT="952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000000"/>
                          </a:solidFill>
                          <a:latin typeface="Bookman Old Style"/>
                        </a:rPr>
                        <a:t>24</a:t>
                      </a:r>
                    </a:p>
                  </a:txBody>
                  <a:tcPr marL="9525" marR="9525" marT="952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000000"/>
                          </a:solidFill>
                          <a:latin typeface="Bookman Old Style"/>
                        </a:rPr>
                        <a:t>4</a:t>
                      </a:r>
                    </a:p>
                  </a:txBody>
                  <a:tcPr marL="9525" marR="9525" marT="9525" marB="0" anchor="ctr">
                    <a:lnL>
                      <a:noFill/>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192783">
                <a:tc>
                  <a:txBody>
                    <a:bodyPr/>
                    <a:lstStyle/>
                    <a:p>
                      <a:pPr algn="ctr" fontAlgn="ctr"/>
                      <a:r>
                        <a:rPr lang="fr-FR" sz="1000" b="1" i="0" u="none" strike="noStrike">
                          <a:solidFill>
                            <a:srgbClr val="000000"/>
                          </a:solidFill>
                          <a:latin typeface="Bookman Old Style"/>
                        </a:rPr>
                        <a:t>Environnement</a:t>
                      </a:r>
                    </a:p>
                  </a:txBody>
                  <a:tcPr marL="9525" marR="9525" marT="9525"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ctr"/>
                      <a:r>
                        <a:rPr lang="fr-FR" sz="1000" b="1" i="0" u="none" strike="noStrike">
                          <a:solidFill>
                            <a:srgbClr val="000000"/>
                          </a:solidFill>
                          <a:latin typeface="Bookman Old Style"/>
                        </a:rPr>
                        <a:t>20</a:t>
                      </a:r>
                    </a:p>
                  </a:txBody>
                  <a:tcPr marL="9525" marR="9525" marT="952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000000"/>
                          </a:solidFill>
                          <a:latin typeface="Bookman Old Style"/>
                        </a:rPr>
                        <a:t>0</a:t>
                      </a:r>
                    </a:p>
                  </a:txBody>
                  <a:tcPr marL="9525" marR="9525" marT="952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000000"/>
                          </a:solidFill>
                          <a:latin typeface="Bookman Old Style"/>
                        </a:rPr>
                        <a:t>0</a:t>
                      </a:r>
                    </a:p>
                  </a:txBody>
                  <a:tcPr marL="9525" marR="9525" marT="9525" marB="0" anchor="ctr">
                    <a:lnL>
                      <a:noFill/>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192783">
                <a:tc>
                  <a:txBody>
                    <a:bodyPr/>
                    <a:lstStyle/>
                    <a:p>
                      <a:pPr algn="ctr" fontAlgn="ctr"/>
                      <a:r>
                        <a:rPr lang="fr-FR" sz="1000" b="1" i="0" u="none" strike="noStrike">
                          <a:solidFill>
                            <a:srgbClr val="000000"/>
                          </a:solidFill>
                          <a:latin typeface="Bookman Old Style"/>
                        </a:rPr>
                        <a:t>Finances et gestion financière</a:t>
                      </a:r>
                    </a:p>
                  </a:txBody>
                  <a:tcPr marL="9525" marR="9525" marT="9525"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ctr"/>
                      <a:r>
                        <a:rPr lang="fr-FR" sz="1000" b="1" i="0" u="none" strike="noStrike">
                          <a:solidFill>
                            <a:srgbClr val="000000"/>
                          </a:solidFill>
                          <a:latin typeface="Bookman Old Style"/>
                        </a:rPr>
                        <a:t>43</a:t>
                      </a:r>
                    </a:p>
                  </a:txBody>
                  <a:tcPr marL="9525" marR="9525" marT="952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000000"/>
                          </a:solidFill>
                          <a:latin typeface="Bookman Old Style"/>
                        </a:rPr>
                        <a:t>31</a:t>
                      </a:r>
                    </a:p>
                  </a:txBody>
                  <a:tcPr marL="9525" marR="9525" marT="952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000000"/>
                          </a:solidFill>
                          <a:latin typeface="Bookman Old Style"/>
                        </a:rPr>
                        <a:t>0</a:t>
                      </a:r>
                    </a:p>
                  </a:txBody>
                  <a:tcPr marL="9525" marR="9525" marT="9525" marB="0" anchor="ctr">
                    <a:lnL>
                      <a:noFill/>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192783">
                <a:tc>
                  <a:txBody>
                    <a:bodyPr/>
                    <a:lstStyle/>
                    <a:p>
                      <a:pPr algn="ctr" fontAlgn="ctr"/>
                      <a:r>
                        <a:rPr lang="fr-FR" sz="1000" b="1" i="0" u="none" strike="noStrike">
                          <a:solidFill>
                            <a:srgbClr val="000000"/>
                          </a:solidFill>
                          <a:latin typeface="Bookman Old Style"/>
                        </a:rPr>
                        <a:t>Gestion des ressources humaines</a:t>
                      </a:r>
                    </a:p>
                  </a:txBody>
                  <a:tcPr marL="9525" marR="9525" marT="9525"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ctr"/>
                      <a:r>
                        <a:rPr lang="fr-FR" sz="1000" b="1" i="0" u="none" strike="noStrike">
                          <a:solidFill>
                            <a:srgbClr val="000000"/>
                          </a:solidFill>
                          <a:latin typeface="Bookman Old Style"/>
                        </a:rPr>
                        <a:t>43</a:t>
                      </a:r>
                    </a:p>
                  </a:txBody>
                  <a:tcPr marL="9525" marR="9525" marT="952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000000"/>
                          </a:solidFill>
                          <a:latin typeface="Bookman Old Style"/>
                        </a:rPr>
                        <a:t>59</a:t>
                      </a:r>
                    </a:p>
                  </a:txBody>
                  <a:tcPr marL="9525" marR="9525" marT="952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000000"/>
                          </a:solidFill>
                          <a:latin typeface="Bookman Old Style"/>
                        </a:rPr>
                        <a:t>70</a:t>
                      </a:r>
                    </a:p>
                  </a:txBody>
                  <a:tcPr marL="9525" marR="9525" marT="9525" marB="0" anchor="ctr">
                    <a:lnL>
                      <a:noFill/>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192783">
                <a:tc>
                  <a:txBody>
                    <a:bodyPr/>
                    <a:lstStyle/>
                    <a:p>
                      <a:pPr algn="ctr" fontAlgn="ctr"/>
                      <a:r>
                        <a:rPr lang="fr-FR" sz="1000" b="1" i="0" u="none" strike="noStrike">
                          <a:solidFill>
                            <a:srgbClr val="000000"/>
                          </a:solidFill>
                          <a:latin typeface="Bookman Old Style"/>
                        </a:rPr>
                        <a:t>Informatique et systèmes d'information</a:t>
                      </a:r>
                    </a:p>
                  </a:txBody>
                  <a:tcPr marL="9525" marR="9525" marT="9525"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ctr"/>
                      <a:r>
                        <a:rPr lang="fr-FR" sz="1000" b="1" i="0" u="none" strike="noStrike">
                          <a:solidFill>
                            <a:srgbClr val="000000"/>
                          </a:solidFill>
                          <a:latin typeface="Bookman Old Style"/>
                        </a:rPr>
                        <a:t>39</a:t>
                      </a:r>
                    </a:p>
                  </a:txBody>
                  <a:tcPr marL="9525" marR="9525" marT="952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000000"/>
                          </a:solidFill>
                          <a:latin typeface="Bookman Old Style"/>
                        </a:rPr>
                        <a:t>136</a:t>
                      </a:r>
                    </a:p>
                  </a:txBody>
                  <a:tcPr marL="9525" marR="9525" marT="952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000000"/>
                          </a:solidFill>
                          <a:latin typeface="Bookman Old Style"/>
                        </a:rPr>
                        <a:t>13</a:t>
                      </a:r>
                    </a:p>
                  </a:txBody>
                  <a:tcPr marL="9525" marR="9525" marT="9525" marB="0" anchor="ctr">
                    <a:lnL>
                      <a:noFill/>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192783">
                <a:tc>
                  <a:txBody>
                    <a:bodyPr/>
                    <a:lstStyle/>
                    <a:p>
                      <a:pPr algn="ctr" fontAlgn="ctr"/>
                      <a:r>
                        <a:rPr lang="fr-FR" sz="1000" b="1" i="0" u="none" strike="noStrike">
                          <a:solidFill>
                            <a:srgbClr val="000000"/>
                          </a:solidFill>
                          <a:latin typeface="Bookman Old Style"/>
                        </a:rPr>
                        <a:t>Langues</a:t>
                      </a:r>
                    </a:p>
                  </a:txBody>
                  <a:tcPr marL="9525" marR="9525" marT="9525"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ctr"/>
                      <a:r>
                        <a:rPr lang="fr-FR" sz="1000" b="1" i="0" u="none" strike="noStrike">
                          <a:solidFill>
                            <a:srgbClr val="000000"/>
                          </a:solidFill>
                          <a:latin typeface="Bookman Old Style"/>
                        </a:rPr>
                        <a:t>16</a:t>
                      </a:r>
                    </a:p>
                  </a:txBody>
                  <a:tcPr marL="9525" marR="9525" marT="952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000000"/>
                          </a:solidFill>
                          <a:latin typeface="Bookman Old Style"/>
                        </a:rPr>
                        <a:t>23</a:t>
                      </a:r>
                    </a:p>
                  </a:txBody>
                  <a:tcPr marL="9525" marR="9525" marT="952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000000"/>
                          </a:solidFill>
                          <a:latin typeface="Bookman Old Style"/>
                        </a:rPr>
                        <a:t>3</a:t>
                      </a:r>
                    </a:p>
                  </a:txBody>
                  <a:tcPr marL="9525" marR="9525" marT="9525" marB="0" anchor="ctr">
                    <a:lnL>
                      <a:noFill/>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192783">
                <a:tc>
                  <a:txBody>
                    <a:bodyPr/>
                    <a:lstStyle/>
                    <a:p>
                      <a:pPr algn="ctr" fontAlgn="ctr"/>
                      <a:r>
                        <a:rPr lang="fr-FR" sz="1000" b="1" i="0" u="none" strike="noStrike">
                          <a:solidFill>
                            <a:srgbClr val="000000"/>
                          </a:solidFill>
                          <a:latin typeface="Bookman Old Style"/>
                        </a:rPr>
                        <a:t>Logistique</a:t>
                      </a:r>
                    </a:p>
                  </a:txBody>
                  <a:tcPr marL="9525" marR="9525" marT="9525"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ctr"/>
                      <a:r>
                        <a:rPr lang="fr-FR" sz="1000" b="1" i="0" u="none" strike="noStrike">
                          <a:solidFill>
                            <a:srgbClr val="000000"/>
                          </a:solidFill>
                          <a:latin typeface="Bookman Old Style"/>
                        </a:rPr>
                        <a:t>19</a:t>
                      </a:r>
                    </a:p>
                  </a:txBody>
                  <a:tcPr marL="9525" marR="9525" marT="952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000000"/>
                          </a:solidFill>
                          <a:latin typeface="Bookman Old Style"/>
                        </a:rPr>
                        <a:t>54</a:t>
                      </a:r>
                    </a:p>
                  </a:txBody>
                  <a:tcPr marL="9525" marR="9525" marT="952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000000"/>
                          </a:solidFill>
                          <a:latin typeface="Bookman Old Style"/>
                        </a:rPr>
                        <a:t>51</a:t>
                      </a:r>
                    </a:p>
                  </a:txBody>
                  <a:tcPr marL="9525" marR="9525" marT="9525" marB="0" anchor="ctr">
                    <a:lnL>
                      <a:noFill/>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192783">
                <a:tc>
                  <a:txBody>
                    <a:bodyPr/>
                    <a:lstStyle/>
                    <a:p>
                      <a:pPr algn="ctr" fontAlgn="ctr"/>
                      <a:r>
                        <a:rPr lang="fr-FR" sz="1000" b="1" i="0" u="none" strike="noStrike">
                          <a:solidFill>
                            <a:srgbClr val="000000"/>
                          </a:solidFill>
                          <a:latin typeface="Bookman Old Style"/>
                        </a:rPr>
                        <a:t>Management</a:t>
                      </a:r>
                    </a:p>
                  </a:txBody>
                  <a:tcPr marL="9525" marR="9525" marT="9525"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ctr"/>
                      <a:r>
                        <a:rPr lang="fr-FR" sz="1000" b="1" i="0" u="none" strike="noStrike">
                          <a:solidFill>
                            <a:srgbClr val="000000"/>
                          </a:solidFill>
                          <a:latin typeface="Bookman Old Style"/>
                        </a:rPr>
                        <a:t>224</a:t>
                      </a:r>
                    </a:p>
                  </a:txBody>
                  <a:tcPr marL="9525" marR="9525" marT="952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000000"/>
                          </a:solidFill>
                          <a:latin typeface="Bookman Old Style"/>
                        </a:rPr>
                        <a:t>380</a:t>
                      </a:r>
                    </a:p>
                  </a:txBody>
                  <a:tcPr marL="9525" marR="9525" marT="952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000000"/>
                          </a:solidFill>
                          <a:latin typeface="Bookman Old Style"/>
                        </a:rPr>
                        <a:t>0</a:t>
                      </a:r>
                    </a:p>
                  </a:txBody>
                  <a:tcPr marL="9525" marR="9525" marT="9525" marB="0" anchor="ctr">
                    <a:lnL>
                      <a:noFill/>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192783">
                <a:tc>
                  <a:txBody>
                    <a:bodyPr/>
                    <a:lstStyle/>
                    <a:p>
                      <a:pPr algn="ctr" fontAlgn="ctr"/>
                      <a:r>
                        <a:rPr lang="fr-FR" sz="1000" b="1" i="0" u="none" strike="noStrike">
                          <a:solidFill>
                            <a:srgbClr val="000000"/>
                          </a:solidFill>
                          <a:latin typeface="Bookman Old Style"/>
                        </a:rPr>
                        <a:t>Qualité</a:t>
                      </a:r>
                    </a:p>
                  </a:txBody>
                  <a:tcPr marL="9525" marR="9525" marT="9525"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ctr"/>
                      <a:r>
                        <a:rPr lang="fr-FR" sz="1000" b="1" i="0" u="none" strike="noStrike">
                          <a:solidFill>
                            <a:srgbClr val="000000"/>
                          </a:solidFill>
                          <a:latin typeface="Bookman Old Style"/>
                        </a:rPr>
                        <a:t>149</a:t>
                      </a:r>
                    </a:p>
                  </a:txBody>
                  <a:tcPr marL="9525" marR="9525" marT="952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000000"/>
                          </a:solidFill>
                          <a:latin typeface="Bookman Old Style"/>
                        </a:rPr>
                        <a:t>164</a:t>
                      </a:r>
                    </a:p>
                  </a:txBody>
                  <a:tcPr marL="9525" marR="9525" marT="952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000000"/>
                          </a:solidFill>
                          <a:latin typeface="Bookman Old Style"/>
                        </a:rPr>
                        <a:t>72</a:t>
                      </a:r>
                    </a:p>
                  </a:txBody>
                  <a:tcPr marL="9525" marR="9525" marT="9525" marB="0" anchor="ctr">
                    <a:lnL>
                      <a:noFill/>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192783">
                <a:tc>
                  <a:txBody>
                    <a:bodyPr/>
                    <a:lstStyle/>
                    <a:p>
                      <a:pPr algn="ctr" fontAlgn="ctr"/>
                      <a:r>
                        <a:rPr lang="fr-FR" sz="1000" b="1" i="0" u="none" strike="noStrike">
                          <a:solidFill>
                            <a:srgbClr val="000000"/>
                          </a:solidFill>
                          <a:latin typeface="Bookman Old Style"/>
                        </a:rPr>
                        <a:t>Sécurité - hygiène</a:t>
                      </a:r>
                    </a:p>
                  </a:txBody>
                  <a:tcPr marL="9525" marR="9525" marT="9525"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ctr"/>
                      <a:r>
                        <a:rPr lang="fr-FR" sz="1000" b="1" i="0" u="none" strike="noStrike">
                          <a:solidFill>
                            <a:srgbClr val="000000"/>
                          </a:solidFill>
                          <a:latin typeface="Bookman Old Style"/>
                        </a:rPr>
                        <a:t>73</a:t>
                      </a:r>
                    </a:p>
                  </a:txBody>
                  <a:tcPr marL="9525" marR="9525" marT="952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000000"/>
                          </a:solidFill>
                          <a:latin typeface="Bookman Old Style"/>
                        </a:rPr>
                        <a:t>88</a:t>
                      </a:r>
                    </a:p>
                  </a:txBody>
                  <a:tcPr marL="9525" marR="9525" marT="952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000000"/>
                          </a:solidFill>
                          <a:latin typeface="Bookman Old Style"/>
                        </a:rPr>
                        <a:t>222</a:t>
                      </a:r>
                    </a:p>
                  </a:txBody>
                  <a:tcPr marL="9525" marR="9525" marT="9525" marB="0" anchor="ctr">
                    <a:lnL>
                      <a:noFill/>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262887">
                <a:tc>
                  <a:txBody>
                    <a:bodyPr/>
                    <a:lstStyle/>
                    <a:p>
                      <a:pPr algn="ctr" fontAlgn="ctr"/>
                      <a:r>
                        <a:rPr lang="fr-FR" sz="1000" b="1" i="0" u="none" strike="noStrike">
                          <a:solidFill>
                            <a:srgbClr val="000000"/>
                          </a:solidFill>
                          <a:latin typeface="Bookman Old Style"/>
                        </a:rPr>
                        <a:t>Technique</a:t>
                      </a:r>
                    </a:p>
                  </a:txBody>
                  <a:tcPr marL="9525" marR="9525" marT="9525"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ctr"/>
                      <a:r>
                        <a:rPr lang="fr-FR" sz="1000" b="1" i="0" u="none" strike="noStrike">
                          <a:solidFill>
                            <a:srgbClr val="000000"/>
                          </a:solidFill>
                          <a:latin typeface="Bookman Old Style"/>
                        </a:rPr>
                        <a:t>80</a:t>
                      </a:r>
                    </a:p>
                  </a:txBody>
                  <a:tcPr marL="9525" marR="9525" marT="9525" marB="0" anchor="ctr">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000000"/>
                          </a:solidFill>
                          <a:latin typeface="Bookman Old Style"/>
                        </a:rPr>
                        <a:t>209</a:t>
                      </a:r>
                    </a:p>
                  </a:txBody>
                  <a:tcPr marL="9525" marR="9525" marT="9525" marB="0" anchor="ctr">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000000"/>
                          </a:solidFill>
                          <a:latin typeface="Bookman Old Style"/>
                        </a:rPr>
                        <a:t>191</a:t>
                      </a:r>
                    </a:p>
                  </a:txBody>
                  <a:tcPr marL="9525" marR="9525" marT="9525" marB="0" anchor="ctr">
                    <a:lnL>
                      <a:noFill/>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5257">
                <a:tc>
                  <a:txBody>
                    <a:bodyPr/>
                    <a:lstStyle/>
                    <a:p>
                      <a:pPr algn="ctr" fontAlgn="ctr"/>
                      <a:r>
                        <a:rPr lang="fr-FR" sz="1000" b="1" i="0" u="none" strike="noStrike">
                          <a:solidFill>
                            <a:srgbClr val="000000"/>
                          </a:solidFill>
                          <a:latin typeface="Bookman Old Style"/>
                        </a:rPr>
                        <a:t>Total général</a:t>
                      </a:r>
                    </a:p>
                  </a:txBody>
                  <a:tcPr marL="9525" marR="9525" marT="9525"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00B0F0"/>
                    </a:solidFill>
                  </a:tcPr>
                </a:tc>
                <a:tc>
                  <a:txBody>
                    <a:bodyPr/>
                    <a:lstStyle/>
                    <a:p>
                      <a:pPr algn="ctr" fontAlgn="ctr"/>
                      <a:r>
                        <a:rPr lang="fr-FR" sz="1000" b="1" i="0" u="none" strike="noStrike">
                          <a:solidFill>
                            <a:srgbClr val="000000"/>
                          </a:solidFill>
                          <a:latin typeface="Bookman Old Style"/>
                        </a:rPr>
                        <a:t>762</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a:txBody>
                    <a:bodyPr/>
                    <a:lstStyle/>
                    <a:p>
                      <a:pPr algn="ctr" fontAlgn="ctr"/>
                      <a:r>
                        <a:rPr lang="fr-FR" sz="1000" b="1" i="0" u="none" strike="noStrike">
                          <a:solidFill>
                            <a:srgbClr val="000000"/>
                          </a:solidFill>
                          <a:latin typeface="Bookman Old Style"/>
                        </a:rPr>
                        <a:t>1206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a:txBody>
                    <a:bodyPr/>
                    <a:lstStyle/>
                    <a:p>
                      <a:pPr algn="ctr" fontAlgn="ctr"/>
                      <a:r>
                        <a:rPr lang="fr-FR" sz="1000" b="1" i="0" u="none" strike="noStrike" dirty="0">
                          <a:solidFill>
                            <a:srgbClr val="000000"/>
                          </a:solidFill>
                          <a:latin typeface="Bookman Old Style"/>
                        </a:rPr>
                        <a:t>637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r>
            </a:tbl>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nvGraphicFramePr>
        <p:xfrm>
          <a:off x="1403648" y="1563638"/>
          <a:ext cx="6264697" cy="3312360"/>
        </p:xfrm>
        <a:graphic>
          <a:graphicData uri="http://schemas.openxmlformats.org/drawingml/2006/table">
            <a:tbl>
              <a:tblPr/>
              <a:tblGrid>
                <a:gridCol w="3690163"/>
                <a:gridCol w="858178"/>
                <a:gridCol w="858178"/>
                <a:gridCol w="858178"/>
              </a:tblGrid>
              <a:tr h="183535">
                <a:tc>
                  <a:txBody>
                    <a:bodyPr/>
                    <a:lstStyle/>
                    <a:p>
                      <a:pPr algn="l" fontAlgn="b"/>
                      <a:endParaRPr lang="fr-FR" sz="1000" b="0" i="0" u="none" strike="noStrike">
                        <a:solidFill>
                          <a:srgbClr val="000000"/>
                        </a:solidFill>
                        <a:latin typeface="Bookman Old Style"/>
                      </a:endParaRPr>
                    </a:p>
                  </a:txBody>
                  <a:tcPr marL="9525" marR="9525" marT="9525" marB="0" anchor="b">
                    <a:lnL>
                      <a:noFill/>
                    </a:lnL>
                    <a:lnR>
                      <a:noFill/>
                    </a:lnR>
                    <a:lnT>
                      <a:noFill/>
                    </a:lnT>
                    <a:lnB>
                      <a:noFill/>
                    </a:lnB>
                  </a:tcPr>
                </a:tc>
                <a:tc>
                  <a:txBody>
                    <a:bodyPr/>
                    <a:lstStyle/>
                    <a:p>
                      <a:pPr algn="l" fontAlgn="b"/>
                      <a:endParaRPr lang="fr-FR" sz="1000" b="0" i="0" u="none" strike="noStrike">
                        <a:solidFill>
                          <a:srgbClr val="000000"/>
                        </a:solidFill>
                        <a:latin typeface="Bookman Old Style"/>
                      </a:endParaRPr>
                    </a:p>
                  </a:txBody>
                  <a:tcPr marL="9525" marR="9525" marT="9525"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b"/>
                      <a:endParaRPr lang="fr-FR" sz="1000" b="0" i="0" u="none" strike="noStrike">
                        <a:solidFill>
                          <a:srgbClr val="000000"/>
                        </a:solidFill>
                        <a:latin typeface="Bookman Old Style"/>
                      </a:endParaRPr>
                    </a:p>
                  </a:txBody>
                  <a:tcPr marL="9525" marR="9525" marT="9525"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b"/>
                      <a:endParaRPr lang="fr-FR" sz="1000" b="0" i="0" u="none" strike="noStrike">
                        <a:solidFill>
                          <a:srgbClr val="000000"/>
                        </a:solidFill>
                        <a:latin typeface="Bookman Old Style"/>
                      </a:endParaRPr>
                    </a:p>
                  </a:txBody>
                  <a:tcPr marL="9525" marR="9525" marT="9525" marB="0" anchor="b">
                    <a:lnL>
                      <a:noFill/>
                    </a:lnL>
                    <a:lnR>
                      <a:noFill/>
                    </a:lnR>
                    <a:lnT>
                      <a:noFill/>
                    </a:lnT>
                    <a:lnB w="25400" cap="flat" cmpd="dbl" algn="ctr">
                      <a:solidFill>
                        <a:srgbClr val="000000"/>
                      </a:solidFill>
                      <a:prstDash val="solid"/>
                      <a:round/>
                      <a:headEnd type="none" w="med" len="med"/>
                      <a:tailEnd type="none" w="med" len="med"/>
                    </a:lnB>
                  </a:tcPr>
                </a:tc>
              </a:tr>
              <a:tr h="183535">
                <a:tc>
                  <a:txBody>
                    <a:bodyPr/>
                    <a:lstStyle/>
                    <a:p>
                      <a:pPr algn="l" fontAlgn="b"/>
                      <a:endParaRPr lang="fr-FR" sz="1000" b="0" i="0" u="none" strike="noStrike">
                        <a:solidFill>
                          <a:srgbClr val="000000"/>
                        </a:solidFill>
                        <a:latin typeface="Bookman Old Style"/>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gridSpan="3">
                  <a:txBody>
                    <a:bodyPr/>
                    <a:lstStyle/>
                    <a:p>
                      <a:pPr algn="ctr" fontAlgn="b"/>
                      <a:r>
                        <a:rPr lang="fr-FR" sz="1000" b="0" i="0" u="none" strike="noStrike">
                          <a:solidFill>
                            <a:srgbClr val="000000"/>
                          </a:solidFill>
                          <a:latin typeface="Bookman Old Style"/>
                        </a:rPr>
                        <a:t>Industrie et Commerce Automobile</a:t>
                      </a:r>
                    </a:p>
                  </a:txBody>
                  <a:tcPr marL="9525" marR="9525" marT="9525" marB="0" anchor="b">
                    <a:lnL>
                      <a:noFill/>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hMerge="1">
                  <a:txBody>
                    <a:bodyPr/>
                    <a:lstStyle/>
                    <a:p>
                      <a:endParaRPr lang="fr-FR"/>
                    </a:p>
                  </a:txBody>
                  <a:tcPr/>
                </a:tc>
                <a:tc hMerge="1">
                  <a:txBody>
                    <a:bodyPr/>
                    <a:lstStyle/>
                    <a:p>
                      <a:endParaRPr lang="fr-FR"/>
                    </a:p>
                  </a:txBody>
                  <a:tcPr/>
                </a:tc>
              </a:tr>
              <a:tr h="183535">
                <a:tc>
                  <a:txBody>
                    <a:bodyPr/>
                    <a:lstStyle/>
                    <a:p>
                      <a:pPr algn="ctr" fontAlgn="b"/>
                      <a:r>
                        <a:rPr lang="fr-FR" sz="1000" b="0" i="0" u="none" strike="noStrike">
                          <a:solidFill>
                            <a:srgbClr val="000000"/>
                          </a:solidFill>
                          <a:latin typeface="Bookman Old Style"/>
                        </a:rPr>
                        <a:t>Domaines</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fr-FR" sz="1000" b="0" i="0" u="none" strike="noStrike">
                          <a:solidFill>
                            <a:srgbClr val="000000"/>
                          </a:solidFill>
                          <a:latin typeface="Bookman Old Style"/>
                        </a:rPr>
                        <a:t>cadres</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2D69A"/>
                    </a:solidFill>
                  </a:tcPr>
                </a:tc>
                <a:tc>
                  <a:txBody>
                    <a:bodyPr/>
                    <a:lstStyle/>
                    <a:p>
                      <a:pPr algn="ctr" fontAlgn="b"/>
                      <a:r>
                        <a:rPr lang="fr-FR" sz="1000" b="0" i="0" u="none" strike="noStrike">
                          <a:solidFill>
                            <a:srgbClr val="000000"/>
                          </a:solidFill>
                          <a:latin typeface="Bookman Old Style"/>
                        </a:rPr>
                        <a:t>employes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2D69A"/>
                    </a:solidFill>
                  </a:tcPr>
                </a:tc>
                <a:tc>
                  <a:txBody>
                    <a:bodyPr/>
                    <a:lstStyle/>
                    <a:p>
                      <a:pPr algn="ctr" fontAlgn="b"/>
                      <a:r>
                        <a:rPr lang="fr-FR" sz="1000" b="0" i="0" u="none" strike="noStrike">
                          <a:solidFill>
                            <a:srgbClr val="000000"/>
                          </a:solidFill>
                          <a:latin typeface="Bookman Old Style"/>
                        </a:rPr>
                        <a:t>ouvriers</a:t>
                      </a:r>
                    </a:p>
                  </a:txBody>
                  <a:tcPr marL="9525" marR="9525" marT="9525"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2D69A"/>
                    </a:solidFill>
                  </a:tcPr>
                </a:tc>
              </a:tr>
              <a:tr h="192274">
                <a:tc>
                  <a:txBody>
                    <a:bodyPr/>
                    <a:lstStyle/>
                    <a:p>
                      <a:pPr algn="ctr" fontAlgn="ctr"/>
                      <a:r>
                        <a:rPr lang="fr-FR" sz="1000" b="1" i="0" u="none" strike="noStrike">
                          <a:solidFill>
                            <a:srgbClr val="000000"/>
                          </a:solidFill>
                          <a:latin typeface="Bookman Old Style"/>
                        </a:rPr>
                        <a:t>Affaires juridiques</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ctr"/>
                      <a:r>
                        <a:rPr lang="fr-FR" sz="1000" b="1" i="0" u="none" strike="noStrike">
                          <a:solidFill>
                            <a:srgbClr val="000000"/>
                          </a:solidFill>
                          <a:latin typeface="Bookman Old Style"/>
                        </a:rPr>
                        <a:t>22</a:t>
                      </a:r>
                    </a:p>
                  </a:txBody>
                  <a:tcPr marL="9525" marR="9525" marT="952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000000"/>
                          </a:solidFill>
                          <a:latin typeface="Bookman Old Style"/>
                        </a:rPr>
                        <a:t>5</a:t>
                      </a:r>
                    </a:p>
                  </a:txBody>
                  <a:tcPr marL="9525" marR="9525" marT="952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000000"/>
                          </a:solidFill>
                          <a:latin typeface="Bookman Old Style"/>
                        </a:rPr>
                        <a:t>0</a:t>
                      </a:r>
                    </a:p>
                  </a:txBody>
                  <a:tcPr marL="9525" marR="9525" marT="9525" marB="0" anchor="ctr">
                    <a:lnL>
                      <a:noFill/>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192274">
                <a:tc>
                  <a:txBody>
                    <a:bodyPr/>
                    <a:lstStyle/>
                    <a:p>
                      <a:pPr algn="ctr" fontAlgn="ctr"/>
                      <a:r>
                        <a:rPr lang="fr-FR" sz="1000" b="1" i="0" u="none" strike="noStrike">
                          <a:solidFill>
                            <a:srgbClr val="000000"/>
                          </a:solidFill>
                          <a:latin typeface="Bookman Old Style"/>
                        </a:rPr>
                        <a:t>Alphabétisation fonctionnelle</a:t>
                      </a:r>
                    </a:p>
                  </a:txBody>
                  <a:tcPr marL="9525" marR="9525" marT="9525"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ctr"/>
                      <a:r>
                        <a:rPr lang="fr-FR" sz="1000" b="1" i="0" u="none" strike="noStrike">
                          <a:solidFill>
                            <a:srgbClr val="000000"/>
                          </a:solidFill>
                          <a:latin typeface="Bookman Old Style"/>
                        </a:rPr>
                        <a:t>0</a:t>
                      </a:r>
                    </a:p>
                  </a:txBody>
                  <a:tcPr marL="9525" marR="9525" marT="952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000000"/>
                          </a:solidFill>
                          <a:latin typeface="Bookman Old Style"/>
                        </a:rPr>
                        <a:t>0</a:t>
                      </a:r>
                    </a:p>
                  </a:txBody>
                  <a:tcPr marL="9525" marR="9525" marT="952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000000"/>
                          </a:solidFill>
                          <a:latin typeface="Bookman Old Style"/>
                        </a:rPr>
                        <a:t>25</a:t>
                      </a:r>
                    </a:p>
                  </a:txBody>
                  <a:tcPr marL="9525" marR="9525" marT="9525" marB="0" anchor="ctr">
                    <a:lnL>
                      <a:noFill/>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192274">
                <a:tc>
                  <a:txBody>
                    <a:bodyPr/>
                    <a:lstStyle/>
                    <a:p>
                      <a:pPr algn="ctr" fontAlgn="ctr"/>
                      <a:r>
                        <a:rPr lang="fr-FR" sz="1000" b="1" i="0" u="none" strike="noStrike">
                          <a:solidFill>
                            <a:srgbClr val="000000"/>
                          </a:solidFill>
                          <a:latin typeface="Bookman Old Style"/>
                        </a:rPr>
                        <a:t>Commerce et marketing</a:t>
                      </a:r>
                    </a:p>
                  </a:txBody>
                  <a:tcPr marL="9525" marR="9525" marT="9525"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ctr"/>
                      <a:r>
                        <a:rPr lang="fr-FR" sz="1000" b="1" i="0" u="none" strike="noStrike">
                          <a:solidFill>
                            <a:srgbClr val="000000"/>
                          </a:solidFill>
                          <a:latin typeface="Bookman Old Style"/>
                        </a:rPr>
                        <a:t>246</a:t>
                      </a:r>
                    </a:p>
                  </a:txBody>
                  <a:tcPr marL="9525" marR="9525" marT="952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000000"/>
                          </a:solidFill>
                          <a:latin typeface="Bookman Old Style"/>
                        </a:rPr>
                        <a:t>1169</a:t>
                      </a:r>
                    </a:p>
                  </a:txBody>
                  <a:tcPr marL="9525" marR="9525" marT="952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000000"/>
                          </a:solidFill>
                          <a:latin typeface="Bookman Old Style"/>
                        </a:rPr>
                        <a:t>16</a:t>
                      </a:r>
                    </a:p>
                  </a:txBody>
                  <a:tcPr marL="9525" marR="9525" marT="9525" marB="0" anchor="ctr">
                    <a:lnL>
                      <a:noFill/>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192274">
                <a:tc>
                  <a:txBody>
                    <a:bodyPr/>
                    <a:lstStyle/>
                    <a:p>
                      <a:pPr algn="ctr" fontAlgn="ctr"/>
                      <a:r>
                        <a:rPr lang="fr-FR" sz="1000" b="1" i="0" u="none" strike="noStrike">
                          <a:solidFill>
                            <a:srgbClr val="000000"/>
                          </a:solidFill>
                          <a:latin typeface="Bookman Old Style"/>
                        </a:rPr>
                        <a:t>Communication</a:t>
                      </a:r>
                    </a:p>
                  </a:txBody>
                  <a:tcPr marL="9525" marR="9525" marT="9525"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ctr"/>
                      <a:r>
                        <a:rPr lang="fr-FR" sz="1000" b="1" i="0" u="none" strike="noStrike">
                          <a:solidFill>
                            <a:srgbClr val="000000"/>
                          </a:solidFill>
                          <a:latin typeface="Bookman Old Style"/>
                        </a:rPr>
                        <a:t>182</a:t>
                      </a:r>
                    </a:p>
                  </a:txBody>
                  <a:tcPr marL="9525" marR="9525" marT="952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000000"/>
                          </a:solidFill>
                          <a:latin typeface="Bookman Old Style"/>
                        </a:rPr>
                        <a:t>376</a:t>
                      </a:r>
                    </a:p>
                  </a:txBody>
                  <a:tcPr marL="9525" marR="9525" marT="952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000000"/>
                          </a:solidFill>
                          <a:latin typeface="Bookman Old Style"/>
                        </a:rPr>
                        <a:t>79</a:t>
                      </a:r>
                    </a:p>
                  </a:txBody>
                  <a:tcPr marL="9525" marR="9525" marT="9525" marB="0" anchor="ctr">
                    <a:lnL>
                      <a:noFill/>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192274">
                <a:tc>
                  <a:txBody>
                    <a:bodyPr/>
                    <a:lstStyle/>
                    <a:p>
                      <a:pPr algn="ctr" fontAlgn="ctr"/>
                      <a:r>
                        <a:rPr lang="fr-FR" sz="1000" b="1" i="0" u="none" strike="noStrike">
                          <a:solidFill>
                            <a:srgbClr val="000000"/>
                          </a:solidFill>
                          <a:latin typeface="Bookman Old Style"/>
                        </a:rPr>
                        <a:t>Environnement</a:t>
                      </a:r>
                    </a:p>
                  </a:txBody>
                  <a:tcPr marL="9525" marR="9525" marT="9525"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ctr"/>
                      <a:r>
                        <a:rPr lang="fr-FR" sz="1000" b="1" i="0" u="none" strike="noStrike">
                          <a:solidFill>
                            <a:srgbClr val="000000"/>
                          </a:solidFill>
                          <a:latin typeface="Bookman Old Style"/>
                        </a:rPr>
                        <a:t>31</a:t>
                      </a:r>
                    </a:p>
                  </a:txBody>
                  <a:tcPr marL="9525" marR="9525" marT="952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000000"/>
                          </a:solidFill>
                          <a:latin typeface="Bookman Old Style"/>
                        </a:rPr>
                        <a:t>34</a:t>
                      </a:r>
                    </a:p>
                  </a:txBody>
                  <a:tcPr marL="9525" marR="9525" marT="952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000000"/>
                          </a:solidFill>
                          <a:latin typeface="Bookman Old Style"/>
                        </a:rPr>
                        <a:t>0</a:t>
                      </a:r>
                    </a:p>
                  </a:txBody>
                  <a:tcPr marL="9525" marR="9525" marT="9525" marB="0" anchor="ctr">
                    <a:lnL>
                      <a:noFill/>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192274">
                <a:tc>
                  <a:txBody>
                    <a:bodyPr/>
                    <a:lstStyle/>
                    <a:p>
                      <a:pPr algn="ctr" fontAlgn="ctr"/>
                      <a:r>
                        <a:rPr lang="fr-FR" sz="1000" b="1" i="0" u="none" strike="noStrike">
                          <a:solidFill>
                            <a:srgbClr val="000000"/>
                          </a:solidFill>
                          <a:latin typeface="Bookman Old Style"/>
                        </a:rPr>
                        <a:t>Finances et gestion financière</a:t>
                      </a:r>
                    </a:p>
                  </a:txBody>
                  <a:tcPr marL="9525" marR="9525" marT="9525"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ctr"/>
                      <a:r>
                        <a:rPr lang="fr-FR" sz="1000" b="1" i="0" u="none" strike="noStrike">
                          <a:solidFill>
                            <a:srgbClr val="000000"/>
                          </a:solidFill>
                          <a:latin typeface="Bookman Old Style"/>
                        </a:rPr>
                        <a:t>151</a:t>
                      </a:r>
                    </a:p>
                  </a:txBody>
                  <a:tcPr marL="9525" marR="9525" marT="952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000000"/>
                          </a:solidFill>
                          <a:latin typeface="Bookman Old Style"/>
                        </a:rPr>
                        <a:t>103</a:t>
                      </a:r>
                    </a:p>
                  </a:txBody>
                  <a:tcPr marL="9525" marR="9525" marT="952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000000"/>
                          </a:solidFill>
                          <a:latin typeface="Bookman Old Style"/>
                        </a:rPr>
                        <a:t>6</a:t>
                      </a:r>
                    </a:p>
                  </a:txBody>
                  <a:tcPr marL="9525" marR="9525" marT="9525" marB="0" anchor="ctr">
                    <a:lnL>
                      <a:noFill/>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192274">
                <a:tc>
                  <a:txBody>
                    <a:bodyPr/>
                    <a:lstStyle/>
                    <a:p>
                      <a:pPr algn="ctr" fontAlgn="ctr"/>
                      <a:r>
                        <a:rPr lang="fr-FR" sz="1000" b="1" i="0" u="none" strike="noStrike">
                          <a:solidFill>
                            <a:srgbClr val="000000"/>
                          </a:solidFill>
                          <a:latin typeface="Bookman Old Style"/>
                        </a:rPr>
                        <a:t>Gestion des ressources humaines</a:t>
                      </a:r>
                    </a:p>
                  </a:txBody>
                  <a:tcPr marL="9525" marR="9525" marT="9525"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ctr"/>
                      <a:r>
                        <a:rPr lang="fr-FR" sz="1000" b="1" i="0" u="none" strike="noStrike">
                          <a:solidFill>
                            <a:srgbClr val="000000"/>
                          </a:solidFill>
                          <a:latin typeface="Bookman Old Style"/>
                        </a:rPr>
                        <a:t>265</a:t>
                      </a:r>
                    </a:p>
                  </a:txBody>
                  <a:tcPr marL="9525" marR="9525" marT="952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000000"/>
                          </a:solidFill>
                          <a:latin typeface="Bookman Old Style"/>
                        </a:rPr>
                        <a:t>142</a:t>
                      </a:r>
                    </a:p>
                  </a:txBody>
                  <a:tcPr marL="9525" marR="9525" marT="952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000000"/>
                          </a:solidFill>
                          <a:latin typeface="Bookman Old Style"/>
                        </a:rPr>
                        <a:t>19</a:t>
                      </a:r>
                    </a:p>
                  </a:txBody>
                  <a:tcPr marL="9525" marR="9525" marT="9525" marB="0" anchor="ctr">
                    <a:lnL>
                      <a:noFill/>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192274">
                <a:tc>
                  <a:txBody>
                    <a:bodyPr/>
                    <a:lstStyle/>
                    <a:p>
                      <a:pPr algn="ctr" fontAlgn="ctr"/>
                      <a:r>
                        <a:rPr lang="fr-FR" sz="1000" b="1" i="0" u="none" strike="noStrike">
                          <a:solidFill>
                            <a:srgbClr val="000000"/>
                          </a:solidFill>
                          <a:latin typeface="Bookman Old Style"/>
                        </a:rPr>
                        <a:t>Informatique et systèmes d'information</a:t>
                      </a:r>
                    </a:p>
                  </a:txBody>
                  <a:tcPr marL="9525" marR="9525" marT="9525"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ctr"/>
                      <a:r>
                        <a:rPr lang="fr-FR" sz="1000" b="1" i="0" u="none" strike="noStrike">
                          <a:solidFill>
                            <a:srgbClr val="000000"/>
                          </a:solidFill>
                          <a:latin typeface="Bookman Old Style"/>
                        </a:rPr>
                        <a:t>286</a:t>
                      </a:r>
                    </a:p>
                  </a:txBody>
                  <a:tcPr marL="9525" marR="9525" marT="952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000000"/>
                          </a:solidFill>
                          <a:latin typeface="Bookman Old Style"/>
                        </a:rPr>
                        <a:t>517</a:t>
                      </a:r>
                    </a:p>
                  </a:txBody>
                  <a:tcPr marL="9525" marR="9525" marT="952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000000"/>
                          </a:solidFill>
                          <a:latin typeface="Bookman Old Style"/>
                        </a:rPr>
                        <a:t>39</a:t>
                      </a:r>
                    </a:p>
                  </a:txBody>
                  <a:tcPr marL="9525" marR="9525" marT="9525" marB="0" anchor="ctr">
                    <a:lnL>
                      <a:noFill/>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192274">
                <a:tc>
                  <a:txBody>
                    <a:bodyPr/>
                    <a:lstStyle/>
                    <a:p>
                      <a:pPr algn="ctr" fontAlgn="ctr"/>
                      <a:r>
                        <a:rPr lang="fr-FR" sz="1000" b="1" i="0" u="none" strike="noStrike">
                          <a:solidFill>
                            <a:srgbClr val="000000"/>
                          </a:solidFill>
                          <a:latin typeface="Bookman Old Style"/>
                        </a:rPr>
                        <a:t>Langues</a:t>
                      </a:r>
                    </a:p>
                  </a:txBody>
                  <a:tcPr marL="9525" marR="9525" marT="9525"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ctr"/>
                      <a:r>
                        <a:rPr lang="fr-FR" sz="1000" b="1" i="0" u="none" strike="noStrike">
                          <a:solidFill>
                            <a:srgbClr val="000000"/>
                          </a:solidFill>
                          <a:latin typeface="Bookman Old Style"/>
                        </a:rPr>
                        <a:t>129</a:t>
                      </a:r>
                    </a:p>
                  </a:txBody>
                  <a:tcPr marL="9525" marR="9525" marT="952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000000"/>
                          </a:solidFill>
                          <a:latin typeface="Bookman Old Style"/>
                        </a:rPr>
                        <a:t>215</a:t>
                      </a:r>
                    </a:p>
                  </a:txBody>
                  <a:tcPr marL="9525" marR="9525" marT="952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000000"/>
                          </a:solidFill>
                          <a:latin typeface="Bookman Old Style"/>
                        </a:rPr>
                        <a:t>30</a:t>
                      </a:r>
                    </a:p>
                  </a:txBody>
                  <a:tcPr marL="9525" marR="9525" marT="9525" marB="0" anchor="ctr">
                    <a:lnL>
                      <a:noFill/>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192274">
                <a:tc>
                  <a:txBody>
                    <a:bodyPr/>
                    <a:lstStyle/>
                    <a:p>
                      <a:pPr algn="ctr" fontAlgn="ctr"/>
                      <a:r>
                        <a:rPr lang="fr-FR" sz="1000" b="1" i="0" u="none" strike="noStrike">
                          <a:solidFill>
                            <a:srgbClr val="000000"/>
                          </a:solidFill>
                          <a:latin typeface="Bookman Old Style"/>
                        </a:rPr>
                        <a:t>Logistique</a:t>
                      </a:r>
                    </a:p>
                  </a:txBody>
                  <a:tcPr marL="9525" marR="9525" marT="9525"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ctr"/>
                      <a:r>
                        <a:rPr lang="fr-FR" sz="1000" b="1" i="0" u="none" strike="noStrike">
                          <a:solidFill>
                            <a:srgbClr val="000000"/>
                          </a:solidFill>
                          <a:latin typeface="Bookman Old Style"/>
                        </a:rPr>
                        <a:t>141</a:t>
                      </a:r>
                    </a:p>
                  </a:txBody>
                  <a:tcPr marL="9525" marR="9525" marT="952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000000"/>
                          </a:solidFill>
                          <a:latin typeface="Bookman Old Style"/>
                        </a:rPr>
                        <a:t>178</a:t>
                      </a:r>
                    </a:p>
                  </a:txBody>
                  <a:tcPr marL="9525" marR="9525" marT="952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000000"/>
                          </a:solidFill>
                          <a:latin typeface="Bookman Old Style"/>
                        </a:rPr>
                        <a:t>32</a:t>
                      </a:r>
                    </a:p>
                  </a:txBody>
                  <a:tcPr marL="9525" marR="9525" marT="9525" marB="0" anchor="ctr">
                    <a:lnL>
                      <a:noFill/>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192274">
                <a:tc>
                  <a:txBody>
                    <a:bodyPr/>
                    <a:lstStyle/>
                    <a:p>
                      <a:pPr algn="ctr" fontAlgn="ctr"/>
                      <a:r>
                        <a:rPr lang="fr-FR" sz="1000" b="1" i="0" u="none" strike="noStrike">
                          <a:solidFill>
                            <a:srgbClr val="000000"/>
                          </a:solidFill>
                          <a:latin typeface="Bookman Old Style"/>
                        </a:rPr>
                        <a:t>Management</a:t>
                      </a:r>
                    </a:p>
                  </a:txBody>
                  <a:tcPr marL="9525" marR="9525" marT="9525"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ctr"/>
                      <a:r>
                        <a:rPr lang="fr-FR" sz="1000" b="1" i="0" u="none" strike="noStrike">
                          <a:solidFill>
                            <a:srgbClr val="000000"/>
                          </a:solidFill>
                          <a:latin typeface="Bookman Old Style"/>
                        </a:rPr>
                        <a:t>1241</a:t>
                      </a:r>
                    </a:p>
                  </a:txBody>
                  <a:tcPr marL="9525" marR="9525" marT="952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000000"/>
                          </a:solidFill>
                          <a:latin typeface="Bookman Old Style"/>
                        </a:rPr>
                        <a:t>1171</a:t>
                      </a:r>
                    </a:p>
                  </a:txBody>
                  <a:tcPr marL="9525" marR="9525" marT="952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000000"/>
                          </a:solidFill>
                          <a:latin typeface="Bookman Old Style"/>
                        </a:rPr>
                        <a:t>114</a:t>
                      </a:r>
                    </a:p>
                  </a:txBody>
                  <a:tcPr marL="9525" marR="9525" marT="9525" marB="0" anchor="ctr">
                    <a:lnL>
                      <a:noFill/>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192274">
                <a:tc>
                  <a:txBody>
                    <a:bodyPr/>
                    <a:lstStyle/>
                    <a:p>
                      <a:pPr algn="ctr" fontAlgn="ctr"/>
                      <a:r>
                        <a:rPr lang="fr-FR" sz="1000" b="1" i="0" u="none" strike="noStrike">
                          <a:solidFill>
                            <a:srgbClr val="000000"/>
                          </a:solidFill>
                          <a:latin typeface="Bookman Old Style"/>
                        </a:rPr>
                        <a:t>Qualité</a:t>
                      </a:r>
                    </a:p>
                  </a:txBody>
                  <a:tcPr marL="9525" marR="9525" marT="9525"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ctr"/>
                      <a:r>
                        <a:rPr lang="fr-FR" sz="1000" b="1" i="0" u="none" strike="noStrike">
                          <a:solidFill>
                            <a:srgbClr val="000000"/>
                          </a:solidFill>
                          <a:latin typeface="Bookman Old Style"/>
                        </a:rPr>
                        <a:t>577</a:t>
                      </a:r>
                    </a:p>
                  </a:txBody>
                  <a:tcPr marL="9525" marR="9525" marT="952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000000"/>
                          </a:solidFill>
                          <a:latin typeface="Bookman Old Style"/>
                        </a:rPr>
                        <a:t>495</a:t>
                      </a:r>
                    </a:p>
                  </a:txBody>
                  <a:tcPr marL="9525" marR="9525" marT="952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000000"/>
                          </a:solidFill>
                          <a:latin typeface="Bookman Old Style"/>
                        </a:rPr>
                        <a:t>18</a:t>
                      </a:r>
                    </a:p>
                  </a:txBody>
                  <a:tcPr marL="9525" marR="9525" marT="9525" marB="0" anchor="ctr">
                    <a:lnL>
                      <a:noFill/>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192274">
                <a:tc>
                  <a:txBody>
                    <a:bodyPr/>
                    <a:lstStyle/>
                    <a:p>
                      <a:pPr algn="ctr" fontAlgn="ctr"/>
                      <a:r>
                        <a:rPr lang="fr-FR" sz="1000" b="1" i="0" u="none" strike="noStrike">
                          <a:solidFill>
                            <a:srgbClr val="000000"/>
                          </a:solidFill>
                          <a:latin typeface="Bookman Old Style"/>
                        </a:rPr>
                        <a:t>Sécurité - hygiène</a:t>
                      </a:r>
                    </a:p>
                  </a:txBody>
                  <a:tcPr marL="9525" marR="9525" marT="9525"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ctr"/>
                      <a:r>
                        <a:rPr lang="fr-FR" sz="1000" b="1" i="0" u="none" strike="noStrike">
                          <a:solidFill>
                            <a:srgbClr val="000000"/>
                          </a:solidFill>
                          <a:latin typeface="Bookman Old Style"/>
                        </a:rPr>
                        <a:t>234</a:t>
                      </a:r>
                    </a:p>
                  </a:txBody>
                  <a:tcPr marL="9525" marR="9525" marT="952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000000"/>
                          </a:solidFill>
                          <a:latin typeface="Bookman Old Style"/>
                        </a:rPr>
                        <a:t>486</a:t>
                      </a:r>
                    </a:p>
                  </a:txBody>
                  <a:tcPr marL="9525" marR="9525" marT="952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000000"/>
                          </a:solidFill>
                          <a:latin typeface="Bookman Old Style"/>
                        </a:rPr>
                        <a:t>1909</a:t>
                      </a:r>
                    </a:p>
                  </a:txBody>
                  <a:tcPr marL="9525" marR="9525" marT="9525" marB="0" anchor="ctr">
                    <a:lnL>
                      <a:noFill/>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262193">
                <a:tc>
                  <a:txBody>
                    <a:bodyPr/>
                    <a:lstStyle/>
                    <a:p>
                      <a:pPr algn="ctr" fontAlgn="ctr"/>
                      <a:r>
                        <a:rPr lang="fr-FR" sz="1000" b="1" i="0" u="none" strike="noStrike">
                          <a:solidFill>
                            <a:srgbClr val="000000"/>
                          </a:solidFill>
                          <a:latin typeface="Bookman Old Style"/>
                        </a:rPr>
                        <a:t>Technique</a:t>
                      </a:r>
                    </a:p>
                  </a:txBody>
                  <a:tcPr marL="9525" marR="9525" marT="9525"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ctr"/>
                      <a:r>
                        <a:rPr lang="fr-FR" sz="1000" b="1" i="0" u="none" strike="noStrike">
                          <a:solidFill>
                            <a:srgbClr val="000000"/>
                          </a:solidFill>
                          <a:latin typeface="Bookman Old Style"/>
                        </a:rPr>
                        <a:t>327</a:t>
                      </a:r>
                    </a:p>
                  </a:txBody>
                  <a:tcPr marL="9525" marR="9525" marT="9525" marB="0" anchor="ctr">
                    <a:lnL>
                      <a:noFill/>
                    </a:lnL>
                    <a:lnR>
                      <a:noFill/>
                    </a:lnR>
                    <a:lnT w="25400" cap="flat" cmpd="dbl" algn="ctr">
                      <a:solidFill>
                        <a:srgbClr val="000000"/>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ctr"/>
                      <a:r>
                        <a:rPr lang="fr-FR" sz="1000" b="1" i="0" u="none" strike="noStrike">
                          <a:solidFill>
                            <a:srgbClr val="000000"/>
                          </a:solidFill>
                          <a:latin typeface="Bookman Old Style"/>
                        </a:rPr>
                        <a:t>977</a:t>
                      </a:r>
                    </a:p>
                  </a:txBody>
                  <a:tcPr marL="9525" marR="9525" marT="9525" marB="0" anchor="ctr">
                    <a:lnL>
                      <a:noFill/>
                    </a:lnL>
                    <a:lnR>
                      <a:noFill/>
                    </a:lnR>
                    <a:lnT w="25400" cap="flat" cmpd="dbl" algn="ctr">
                      <a:solidFill>
                        <a:srgbClr val="000000"/>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ctr"/>
                      <a:r>
                        <a:rPr lang="fr-FR" sz="1000" b="1" i="0" u="none" strike="noStrike" dirty="0">
                          <a:solidFill>
                            <a:srgbClr val="000000"/>
                          </a:solidFill>
                          <a:latin typeface="Bookman Old Style"/>
                        </a:rPr>
                        <a:t>459</a:t>
                      </a:r>
                    </a:p>
                  </a:txBody>
                  <a:tcPr marL="9525" marR="9525" marT="9525" marB="0" anchor="ctr">
                    <a:lnL>
                      <a:noFill/>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nvGraphicFramePr>
        <p:xfrm>
          <a:off x="1331640" y="1511415"/>
          <a:ext cx="6021660" cy="3292582"/>
        </p:xfrm>
        <a:graphic>
          <a:graphicData uri="http://schemas.openxmlformats.org/drawingml/2006/table">
            <a:tbl>
              <a:tblPr/>
              <a:tblGrid>
                <a:gridCol w="3547005"/>
                <a:gridCol w="824885"/>
                <a:gridCol w="824885"/>
                <a:gridCol w="824885"/>
              </a:tblGrid>
              <a:tr h="180084">
                <a:tc>
                  <a:txBody>
                    <a:bodyPr/>
                    <a:lstStyle/>
                    <a:p>
                      <a:pPr algn="l" fontAlgn="b"/>
                      <a:endParaRPr lang="fr-FR" sz="1000" b="0" i="0" u="none" strike="noStrike">
                        <a:solidFill>
                          <a:srgbClr val="000000"/>
                        </a:solidFill>
                        <a:latin typeface="Bookman Old Style"/>
                      </a:endParaRPr>
                    </a:p>
                  </a:txBody>
                  <a:tcPr marL="9525" marR="9525" marT="9525" marB="0" anchor="b">
                    <a:lnL>
                      <a:noFill/>
                    </a:lnL>
                    <a:lnR>
                      <a:noFill/>
                    </a:lnR>
                    <a:lnT>
                      <a:noFill/>
                    </a:lnT>
                    <a:lnB>
                      <a:noFill/>
                    </a:lnB>
                  </a:tcPr>
                </a:tc>
                <a:tc>
                  <a:txBody>
                    <a:bodyPr/>
                    <a:lstStyle/>
                    <a:p>
                      <a:pPr algn="l" fontAlgn="b"/>
                      <a:endParaRPr lang="fr-FR" sz="1000" b="0" i="0" u="none" strike="noStrike">
                        <a:solidFill>
                          <a:srgbClr val="000000"/>
                        </a:solidFill>
                        <a:latin typeface="Bookman Old Style"/>
                      </a:endParaRPr>
                    </a:p>
                  </a:txBody>
                  <a:tcPr marL="9525" marR="9525" marT="9525"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b"/>
                      <a:endParaRPr lang="fr-FR" sz="1000" b="0" i="0" u="none" strike="noStrike">
                        <a:solidFill>
                          <a:srgbClr val="000000"/>
                        </a:solidFill>
                        <a:latin typeface="Bookman Old Style"/>
                      </a:endParaRPr>
                    </a:p>
                  </a:txBody>
                  <a:tcPr marL="9525" marR="9525" marT="9525"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b"/>
                      <a:endParaRPr lang="fr-FR" sz="1000" b="0" i="0" u="none" strike="noStrike">
                        <a:solidFill>
                          <a:srgbClr val="000000"/>
                        </a:solidFill>
                        <a:latin typeface="Bookman Old Style"/>
                      </a:endParaRPr>
                    </a:p>
                  </a:txBody>
                  <a:tcPr marL="9525" marR="9525" marT="9525" marB="0" anchor="b">
                    <a:lnL>
                      <a:noFill/>
                    </a:lnL>
                    <a:lnR>
                      <a:noFill/>
                    </a:lnR>
                    <a:lnT>
                      <a:noFill/>
                    </a:lnT>
                    <a:lnB w="25400" cap="flat" cmpd="dbl" algn="ctr">
                      <a:solidFill>
                        <a:srgbClr val="000000"/>
                      </a:solidFill>
                      <a:prstDash val="solid"/>
                      <a:round/>
                      <a:headEnd type="none" w="med" len="med"/>
                      <a:tailEnd type="none" w="med" len="med"/>
                    </a:lnB>
                  </a:tcPr>
                </a:tc>
              </a:tr>
              <a:tr h="180084">
                <a:tc>
                  <a:txBody>
                    <a:bodyPr/>
                    <a:lstStyle/>
                    <a:p>
                      <a:pPr algn="l" fontAlgn="b"/>
                      <a:endParaRPr lang="fr-FR" sz="1000" b="0" i="0" u="none" strike="noStrike">
                        <a:solidFill>
                          <a:srgbClr val="000000"/>
                        </a:solidFill>
                        <a:latin typeface="Bookman Old Style"/>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gridSpan="3">
                  <a:txBody>
                    <a:bodyPr/>
                    <a:lstStyle/>
                    <a:p>
                      <a:pPr algn="ctr" fontAlgn="b"/>
                      <a:r>
                        <a:rPr lang="fr-FR" sz="1000" b="0" i="0" u="none" strike="noStrike">
                          <a:solidFill>
                            <a:srgbClr val="000000"/>
                          </a:solidFill>
                          <a:latin typeface="Bookman Old Style"/>
                        </a:rPr>
                        <a:t>Industries Pharmaceutiques</a:t>
                      </a:r>
                    </a:p>
                  </a:txBody>
                  <a:tcPr marL="9525" marR="9525" marT="9525" marB="0" anchor="b">
                    <a:lnL>
                      <a:noFill/>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hMerge="1">
                  <a:txBody>
                    <a:bodyPr/>
                    <a:lstStyle/>
                    <a:p>
                      <a:endParaRPr lang="fr-FR"/>
                    </a:p>
                  </a:txBody>
                  <a:tcPr/>
                </a:tc>
                <a:tc hMerge="1">
                  <a:txBody>
                    <a:bodyPr/>
                    <a:lstStyle/>
                    <a:p>
                      <a:endParaRPr lang="fr-FR"/>
                    </a:p>
                  </a:txBody>
                  <a:tcPr/>
                </a:tc>
              </a:tr>
              <a:tr h="180084">
                <a:tc>
                  <a:txBody>
                    <a:bodyPr/>
                    <a:lstStyle/>
                    <a:p>
                      <a:pPr algn="ctr" fontAlgn="b"/>
                      <a:r>
                        <a:rPr lang="fr-FR" sz="1000" b="0" i="0" u="none" strike="noStrike">
                          <a:solidFill>
                            <a:srgbClr val="000000"/>
                          </a:solidFill>
                          <a:latin typeface="Bookman Old Style"/>
                        </a:rPr>
                        <a:t>Domaines</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fr-FR" sz="1000" b="0" i="0" u="none" strike="noStrike">
                          <a:solidFill>
                            <a:srgbClr val="000000"/>
                          </a:solidFill>
                          <a:latin typeface="Bookman Old Style"/>
                        </a:rPr>
                        <a:t>cadres</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2D69A"/>
                    </a:solidFill>
                  </a:tcPr>
                </a:tc>
                <a:tc>
                  <a:txBody>
                    <a:bodyPr/>
                    <a:lstStyle/>
                    <a:p>
                      <a:pPr algn="ctr" fontAlgn="b"/>
                      <a:r>
                        <a:rPr lang="fr-FR" sz="1000" b="0" i="0" u="none" strike="noStrike">
                          <a:solidFill>
                            <a:srgbClr val="000000"/>
                          </a:solidFill>
                          <a:latin typeface="Bookman Old Style"/>
                        </a:rPr>
                        <a:t>employes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2D69A"/>
                    </a:solidFill>
                  </a:tcPr>
                </a:tc>
                <a:tc>
                  <a:txBody>
                    <a:bodyPr/>
                    <a:lstStyle/>
                    <a:p>
                      <a:pPr algn="ctr" fontAlgn="b"/>
                      <a:r>
                        <a:rPr lang="fr-FR" sz="1000" b="0" i="0" u="none" strike="noStrike">
                          <a:solidFill>
                            <a:srgbClr val="000000"/>
                          </a:solidFill>
                          <a:latin typeface="Bookman Old Style"/>
                        </a:rPr>
                        <a:t>ouvriers</a:t>
                      </a:r>
                    </a:p>
                  </a:txBody>
                  <a:tcPr marL="9525" marR="9525" marT="9525"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2D69A"/>
                    </a:solidFill>
                  </a:tcPr>
                </a:tc>
              </a:tr>
              <a:tr h="180084">
                <a:tc>
                  <a:txBody>
                    <a:bodyPr/>
                    <a:lstStyle/>
                    <a:p>
                      <a:pPr algn="ctr" fontAlgn="ctr"/>
                      <a:r>
                        <a:rPr lang="fr-FR" sz="1000" b="1" i="0" u="none" strike="noStrike">
                          <a:solidFill>
                            <a:srgbClr val="000000"/>
                          </a:solidFill>
                          <a:latin typeface="Bookman Old Style"/>
                        </a:rPr>
                        <a:t>Affaires juridiques</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ctr"/>
                      <a:r>
                        <a:rPr lang="fr-FR" sz="1000" b="1" i="0" u="none" strike="noStrike">
                          <a:solidFill>
                            <a:srgbClr val="000000"/>
                          </a:solidFill>
                          <a:latin typeface="Bookman Old Style"/>
                        </a:rPr>
                        <a:t>3</a:t>
                      </a:r>
                    </a:p>
                  </a:txBody>
                  <a:tcPr marL="9525" marR="9525" marT="952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000000"/>
                          </a:solidFill>
                          <a:latin typeface="Bookman Old Style"/>
                        </a:rPr>
                        <a:t>0</a:t>
                      </a:r>
                    </a:p>
                  </a:txBody>
                  <a:tcPr marL="9525" marR="9525" marT="952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000000"/>
                          </a:solidFill>
                          <a:latin typeface="Bookman Old Style"/>
                        </a:rPr>
                        <a:t>0</a:t>
                      </a:r>
                    </a:p>
                  </a:txBody>
                  <a:tcPr marL="9525" marR="9525" marT="9525" marB="0" anchor="ctr">
                    <a:lnL>
                      <a:noFill/>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180084">
                <a:tc>
                  <a:txBody>
                    <a:bodyPr/>
                    <a:lstStyle/>
                    <a:p>
                      <a:pPr algn="ctr" fontAlgn="ctr"/>
                      <a:r>
                        <a:rPr lang="fr-FR" sz="1000" b="1" i="0" u="none" strike="noStrike">
                          <a:solidFill>
                            <a:srgbClr val="000000"/>
                          </a:solidFill>
                          <a:latin typeface="Bookman Old Style"/>
                        </a:rPr>
                        <a:t>Alphabétisation fonctionnelle</a:t>
                      </a:r>
                    </a:p>
                  </a:txBody>
                  <a:tcPr marL="9525" marR="9525" marT="9525"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ctr"/>
                      <a:r>
                        <a:rPr lang="fr-FR" sz="1000" b="1" i="0" u="none" strike="noStrike">
                          <a:solidFill>
                            <a:srgbClr val="000000"/>
                          </a:solidFill>
                          <a:latin typeface="Bookman Old Style"/>
                        </a:rPr>
                        <a:t> </a:t>
                      </a:r>
                    </a:p>
                  </a:txBody>
                  <a:tcPr marL="9525" marR="9525" marT="952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000000"/>
                          </a:solidFill>
                          <a:latin typeface="Bookman Old Style"/>
                        </a:rPr>
                        <a:t> </a:t>
                      </a:r>
                    </a:p>
                  </a:txBody>
                  <a:tcPr marL="9525" marR="9525" marT="952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000000"/>
                          </a:solidFill>
                          <a:latin typeface="Bookman Old Style"/>
                        </a:rPr>
                        <a:t> </a:t>
                      </a:r>
                    </a:p>
                  </a:txBody>
                  <a:tcPr marL="9525" marR="9525" marT="9525" marB="0" anchor="ctr">
                    <a:lnL>
                      <a:noFill/>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180084">
                <a:tc>
                  <a:txBody>
                    <a:bodyPr/>
                    <a:lstStyle/>
                    <a:p>
                      <a:pPr algn="ctr" fontAlgn="ctr"/>
                      <a:r>
                        <a:rPr lang="fr-FR" sz="1000" b="1" i="0" u="none" strike="noStrike">
                          <a:solidFill>
                            <a:srgbClr val="000000"/>
                          </a:solidFill>
                          <a:latin typeface="Bookman Old Style"/>
                        </a:rPr>
                        <a:t>Commerce et marketing</a:t>
                      </a:r>
                    </a:p>
                  </a:txBody>
                  <a:tcPr marL="9525" marR="9525" marT="9525"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ctr"/>
                      <a:r>
                        <a:rPr lang="fr-FR" sz="1000" b="1" i="0" u="none" strike="noStrike">
                          <a:solidFill>
                            <a:srgbClr val="000000"/>
                          </a:solidFill>
                          <a:latin typeface="Bookman Old Style"/>
                        </a:rPr>
                        <a:t>19</a:t>
                      </a:r>
                    </a:p>
                  </a:txBody>
                  <a:tcPr marL="9525" marR="9525" marT="952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000000"/>
                          </a:solidFill>
                          <a:latin typeface="Bookman Old Style"/>
                        </a:rPr>
                        <a:t>256</a:t>
                      </a:r>
                    </a:p>
                  </a:txBody>
                  <a:tcPr marL="9525" marR="9525" marT="952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000000"/>
                          </a:solidFill>
                          <a:latin typeface="Bookman Old Style"/>
                        </a:rPr>
                        <a:t>0</a:t>
                      </a:r>
                    </a:p>
                  </a:txBody>
                  <a:tcPr marL="9525" marR="9525" marT="9525" marB="0" anchor="ctr">
                    <a:lnL>
                      <a:noFill/>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180084">
                <a:tc>
                  <a:txBody>
                    <a:bodyPr/>
                    <a:lstStyle/>
                    <a:p>
                      <a:pPr algn="ctr" fontAlgn="ctr"/>
                      <a:r>
                        <a:rPr lang="fr-FR" sz="1000" b="1" i="0" u="none" strike="noStrike">
                          <a:solidFill>
                            <a:srgbClr val="000000"/>
                          </a:solidFill>
                          <a:latin typeface="Bookman Old Style"/>
                        </a:rPr>
                        <a:t>Communication</a:t>
                      </a:r>
                    </a:p>
                  </a:txBody>
                  <a:tcPr marL="9525" marR="9525" marT="9525"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ctr"/>
                      <a:r>
                        <a:rPr lang="fr-FR" sz="1000" b="1" i="0" u="none" strike="noStrike">
                          <a:solidFill>
                            <a:srgbClr val="000000"/>
                          </a:solidFill>
                          <a:latin typeface="Bookman Old Style"/>
                        </a:rPr>
                        <a:t>36</a:t>
                      </a:r>
                    </a:p>
                  </a:txBody>
                  <a:tcPr marL="9525" marR="9525" marT="952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000000"/>
                          </a:solidFill>
                          <a:latin typeface="Bookman Old Style"/>
                        </a:rPr>
                        <a:t>144</a:t>
                      </a:r>
                    </a:p>
                  </a:txBody>
                  <a:tcPr marL="9525" marR="9525" marT="952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000000"/>
                          </a:solidFill>
                          <a:latin typeface="Bookman Old Style"/>
                        </a:rPr>
                        <a:t>0</a:t>
                      </a:r>
                    </a:p>
                  </a:txBody>
                  <a:tcPr marL="9525" marR="9525" marT="9525" marB="0" anchor="ctr">
                    <a:lnL>
                      <a:noFill/>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180084">
                <a:tc>
                  <a:txBody>
                    <a:bodyPr/>
                    <a:lstStyle/>
                    <a:p>
                      <a:pPr algn="ctr" fontAlgn="ctr"/>
                      <a:r>
                        <a:rPr lang="fr-FR" sz="1000" b="1" i="0" u="none" strike="noStrike">
                          <a:solidFill>
                            <a:srgbClr val="000000"/>
                          </a:solidFill>
                          <a:latin typeface="Bookman Old Style"/>
                        </a:rPr>
                        <a:t>Environnement</a:t>
                      </a:r>
                    </a:p>
                  </a:txBody>
                  <a:tcPr marL="9525" marR="9525" marT="9525"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ctr"/>
                      <a:r>
                        <a:rPr lang="fr-FR" sz="1000" b="1" i="0" u="none" strike="noStrike">
                          <a:solidFill>
                            <a:srgbClr val="000000"/>
                          </a:solidFill>
                          <a:latin typeface="Bookman Old Style"/>
                        </a:rPr>
                        <a:t> </a:t>
                      </a:r>
                    </a:p>
                  </a:txBody>
                  <a:tcPr marL="9525" marR="9525" marT="952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000000"/>
                          </a:solidFill>
                          <a:latin typeface="Bookman Old Style"/>
                        </a:rPr>
                        <a:t> </a:t>
                      </a:r>
                    </a:p>
                  </a:txBody>
                  <a:tcPr marL="9525" marR="9525" marT="952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000000"/>
                          </a:solidFill>
                          <a:latin typeface="Bookman Old Style"/>
                        </a:rPr>
                        <a:t> </a:t>
                      </a:r>
                    </a:p>
                  </a:txBody>
                  <a:tcPr marL="9525" marR="9525" marT="9525" marB="0" anchor="ctr">
                    <a:lnL>
                      <a:noFill/>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180084">
                <a:tc>
                  <a:txBody>
                    <a:bodyPr/>
                    <a:lstStyle/>
                    <a:p>
                      <a:pPr algn="ctr" fontAlgn="ctr"/>
                      <a:r>
                        <a:rPr lang="fr-FR" sz="1000" b="1" i="0" u="none" strike="noStrike">
                          <a:solidFill>
                            <a:srgbClr val="000000"/>
                          </a:solidFill>
                          <a:latin typeface="Bookman Old Style"/>
                        </a:rPr>
                        <a:t>Finances et gestion financière</a:t>
                      </a:r>
                    </a:p>
                  </a:txBody>
                  <a:tcPr marL="9525" marR="9525" marT="9525"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ctr"/>
                      <a:r>
                        <a:rPr lang="fr-FR" sz="1000" b="1" i="0" u="none" strike="noStrike">
                          <a:solidFill>
                            <a:srgbClr val="000000"/>
                          </a:solidFill>
                          <a:latin typeface="Bookman Old Style"/>
                        </a:rPr>
                        <a:t>22</a:t>
                      </a:r>
                    </a:p>
                  </a:txBody>
                  <a:tcPr marL="9525" marR="9525" marT="952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000000"/>
                          </a:solidFill>
                          <a:latin typeface="Bookman Old Style"/>
                        </a:rPr>
                        <a:t>65</a:t>
                      </a:r>
                    </a:p>
                  </a:txBody>
                  <a:tcPr marL="9525" marR="9525" marT="952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000000"/>
                          </a:solidFill>
                          <a:latin typeface="Bookman Old Style"/>
                        </a:rPr>
                        <a:t>1</a:t>
                      </a:r>
                    </a:p>
                  </a:txBody>
                  <a:tcPr marL="9525" marR="9525" marT="9525" marB="0" anchor="ctr">
                    <a:lnL>
                      <a:noFill/>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180084">
                <a:tc>
                  <a:txBody>
                    <a:bodyPr/>
                    <a:lstStyle/>
                    <a:p>
                      <a:pPr algn="ctr" fontAlgn="ctr"/>
                      <a:r>
                        <a:rPr lang="fr-FR" sz="1000" b="1" i="0" u="none" strike="noStrike">
                          <a:solidFill>
                            <a:srgbClr val="000000"/>
                          </a:solidFill>
                          <a:latin typeface="Bookman Old Style"/>
                        </a:rPr>
                        <a:t>Gestion des ressources humaines</a:t>
                      </a:r>
                    </a:p>
                  </a:txBody>
                  <a:tcPr marL="9525" marR="9525" marT="9525"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ctr"/>
                      <a:r>
                        <a:rPr lang="fr-FR" sz="1000" b="1" i="0" u="none" strike="noStrike">
                          <a:solidFill>
                            <a:srgbClr val="000000"/>
                          </a:solidFill>
                          <a:latin typeface="Bookman Old Style"/>
                        </a:rPr>
                        <a:t>22</a:t>
                      </a:r>
                    </a:p>
                  </a:txBody>
                  <a:tcPr marL="9525" marR="9525" marT="952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000000"/>
                          </a:solidFill>
                          <a:latin typeface="Bookman Old Style"/>
                        </a:rPr>
                        <a:t>123</a:t>
                      </a:r>
                    </a:p>
                  </a:txBody>
                  <a:tcPr marL="9525" marR="9525" marT="952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000000"/>
                          </a:solidFill>
                          <a:latin typeface="Bookman Old Style"/>
                        </a:rPr>
                        <a:t>0</a:t>
                      </a:r>
                    </a:p>
                  </a:txBody>
                  <a:tcPr marL="9525" marR="9525" marT="9525" marB="0" anchor="ctr">
                    <a:lnL>
                      <a:noFill/>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180084">
                <a:tc>
                  <a:txBody>
                    <a:bodyPr/>
                    <a:lstStyle/>
                    <a:p>
                      <a:pPr algn="ctr" fontAlgn="ctr"/>
                      <a:r>
                        <a:rPr lang="fr-FR" sz="1000" b="1" i="0" u="none" strike="noStrike">
                          <a:solidFill>
                            <a:srgbClr val="000000"/>
                          </a:solidFill>
                          <a:latin typeface="Bookman Old Style"/>
                        </a:rPr>
                        <a:t>Informatique et systèmes d'information</a:t>
                      </a:r>
                    </a:p>
                  </a:txBody>
                  <a:tcPr marL="9525" marR="9525" marT="9525"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ctr"/>
                      <a:r>
                        <a:rPr lang="fr-FR" sz="1000" b="1" i="0" u="none" strike="noStrike">
                          <a:solidFill>
                            <a:srgbClr val="000000"/>
                          </a:solidFill>
                          <a:latin typeface="Bookman Old Style"/>
                        </a:rPr>
                        <a:t>33</a:t>
                      </a:r>
                    </a:p>
                  </a:txBody>
                  <a:tcPr marL="9525" marR="9525" marT="952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000000"/>
                          </a:solidFill>
                          <a:latin typeface="Bookman Old Style"/>
                        </a:rPr>
                        <a:t>122</a:t>
                      </a:r>
                    </a:p>
                  </a:txBody>
                  <a:tcPr marL="9525" marR="9525" marT="952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000000"/>
                          </a:solidFill>
                          <a:latin typeface="Bookman Old Style"/>
                        </a:rPr>
                        <a:t>0</a:t>
                      </a:r>
                    </a:p>
                  </a:txBody>
                  <a:tcPr marL="9525" marR="9525" marT="9525" marB="0" anchor="ctr">
                    <a:lnL>
                      <a:noFill/>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180084">
                <a:tc>
                  <a:txBody>
                    <a:bodyPr/>
                    <a:lstStyle/>
                    <a:p>
                      <a:pPr algn="ctr" fontAlgn="ctr"/>
                      <a:r>
                        <a:rPr lang="fr-FR" sz="1000" b="1" i="0" u="none" strike="noStrike">
                          <a:solidFill>
                            <a:srgbClr val="000000"/>
                          </a:solidFill>
                          <a:latin typeface="Bookman Old Style"/>
                        </a:rPr>
                        <a:t>Langues</a:t>
                      </a:r>
                    </a:p>
                  </a:txBody>
                  <a:tcPr marL="9525" marR="9525" marT="9525"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ctr"/>
                      <a:r>
                        <a:rPr lang="fr-FR" sz="1000" b="1" i="0" u="none" strike="noStrike">
                          <a:solidFill>
                            <a:srgbClr val="000000"/>
                          </a:solidFill>
                          <a:latin typeface="Bookman Old Style"/>
                        </a:rPr>
                        <a:t>45</a:t>
                      </a:r>
                    </a:p>
                  </a:txBody>
                  <a:tcPr marL="9525" marR="9525" marT="952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000000"/>
                          </a:solidFill>
                          <a:latin typeface="Bookman Old Style"/>
                        </a:rPr>
                        <a:t>145</a:t>
                      </a:r>
                    </a:p>
                  </a:txBody>
                  <a:tcPr marL="9525" marR="9525" marT="952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000000"/>
                          </a:solidFill>
                          <a:latin typeface="Bookman Old Style"/>
                        </a:rPr>
                        <a:t>0</a:t>
                      </a:r>
                    </a:p>
                  </a:txBody>
                  <a:tcPr marL="9525" marR="9525" marT="9525" marB="0" anchor="ctr">
                    <a:lnL>
                      <a:noFill/>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180084">
                <a:tc>
                  <a:txBody>
                    <a:bodyPr/>
                    <a:lstStyle/>
                    <a:p>
                      <a:pPr algn="ctr" fontAlgn="ctr"/>
                      <a:r>
                        <a:rPr lang="fr-FR" sz="1000" b="1" i="0" u="none" strike="noStrike">
                          <a:solidFill>
                            <a:srgbClr val="000000"/>
                          </a:solidFill>
                          <a:latin typeface="Bookman Old Style"/>
                        </a:rPr>
                        <a:t>Logistique</a:t>
                      </a:r>
                    </a:p>
                  </a:txBody>
                  <a:tcPr marL="9525" marR="9525" marT="9525"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ctr"/>
                      <a:r>
                        <a:rPr lang="fr-FR" sz="1000" b="1" i="0" u="none" strike="noStrike">
                          <a:solidFill>
                            <a:srgbClr val="000000"/>
                          </a:solidFill>
                          <a:latin typeface="Bookman Old Style"/>
                        </a:rPr>
                        <a:t>12</a:t>
                      </a:r>
                    </a:p>
                  </a:txBody>
                  <a:tcPr marL="9525" marR="9525" marT="952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000000"/>
                          </a:solidFill>
                          <a:latin typeface="Bookman Old Style"/>
                        </a:rPr>
                        <a:t>26</a:t>
                      </a:r>
                    </a:p>
                  </a:txBody>
                  <a:tcPr marL="9525" marR="9525" marT="952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000000"/>
                          </a:solidFill>
                          <a:latin typeface="Bookman Old Style"/>
                        </a:rPr>
                        <a:t>39</a:t>
                      </a:r>
                    </a:p>
                  </a:txBody>
                  <a:tcPr marL="9525" marR="9525" marT="9525" marB="0" anchor="ctr">
                    <a:lnL>
                      <a:noFill/>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180084">
                <a:tc>
                  <a:txBody>
                    <a:bodyPr/>
                    <a:lstStyle/>
                    <a:p>
                      <a:pPr algn="ctr" fontAlgn="ctr"/>
                      <a:r>
                        <a:rPr lang="fr-FR" sz="1000" b="1" i="0" u="none" strike="noStrike">
                          <a:solidFill>
                            <a:srgbClr val="000000"/>
                          </a:solidFill>
                          <a:latin typeface="Bookman Old Style"/>
                        </a:rPr>
                        <a:t>Management</a:t>
                      </a:r>
                    </a:p>
                  </a:txBody>
                  <a:tcPr marL="9525" marR="9525" marT="9525"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ctr"/>
                      <a:r>
                        <a:rPr lang="fr-FR" sz="1000" b="1" i="0" u="none" strike="noStrike">
                          <a:solidFill>
                            <a:srgbClr val="000000"/>
                          </a:solidFill>
                          <a:latin typeface="Bookman Old Style"/>
                        </a:rPr>
                        <a:t>90</a:t>
                      </a:r>
                    </a:p>
                  </a:txBody>
                  <a:tcPr marL="9525" marR="9525" marT="952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000000"/>
                          </a:solidFill>
                          <a:latin typeface="Bookman Old Style"/>
                        </a:rPr>
                        <a:t>205</a:t>
                      </a:r>
                    </a:p>
                  </a:txBody>
                  <a:tcPr marL="9525" marR="9525" marT="952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000000"/>
                          </a:solidFill>
                          <a:latin typeface="Bookman Old Style"/>
                        </a:rPr>
                        <a:t>0</a:t>
                      </a:r>
                    </a:p>
                  </a:txBody>
                  <a:tcPr marL="9525" marR="9525" marT="9525" marB="0" anchor="ctr">
                    <a:lnL>
                      <a:noFill/>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180084">
                <a:tc>
                  <a:txBody>
                    <a:bodyPr/>
                    <a:lstStyle/>
                    <a:p>
                      <a:pPr algn="ctr" fontAlgn="ctr"/>
                      <a:r>
                        <a:rPr lang="fr-FR" sz="1000" b="1" i="0" u="none" strike="noStrike">
                          <a:solidFill>
                            <a:srgbClr val="000000"/>
                          </a:solidFill>
                          <a:latin typeface="Bookman Old Style"/>
                        </a:rPr>
                        <a:t>Qualité</a:t>
                      </a:r>
                    </a:p>
                  </a:txBody>
                  <a:tcPr marL="9525" marR="9525" marT="9525"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ctr"/>
                      <a:r>
                        <a:rPr lang="fr-FR" sz="1000" b="1" i="0" u="none" strike="noStrike">
                          <a:solidFill>
                            <a:srgbClr val="000000"/>
                          </a:solidFill>
                          <a:latin typeface="Bookman Old Style"/>
                        </a:rPr>
                        <a:t>184</a:t>
                      </a:r>
                    </a:p>
                  </a:txBody>
                  <a:tcPr marL="9525" marR="9525" marT="952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000000"/>
                          </a:solidFill>
                          <a:latin typeface="Bookman Old Style"/>
                        </a:rPr>
                        <a:t>262</a:t>
                      </a:r>
                    </a:p>
                  </a:txBody>
                  <a:tcPr marL="9525" marR="9525" marT="952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000000"/>
                          </a:solidFill>
                          <a:latin typeface="Bookman Old Style"/>
                        </a:rPr>
                        <a:t>117</a:t>
                      </a:r>
                    </a:p>
                  </a:txBody>
                  <a:tcPr marL="9525" marR="9525" marT="9525" marB="0" anchor="ctr">
                    <a:lnL>
                      <a:noFill/>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180084">
                <a:tc>
                  <a:txBody>
                    <a:bodyPr/>
                    <a:lstStyle/>
                    <a:p>
                      <a:pPr algn="ctr" fontAlgn="ctr"/>
                      <a:r>
                        <a:rPr lang="fr-FR" sz="1000" b="1" i="0" u="none" strike="noStrike">
                          <a:solidFill>
                            <a:srgbClr val="000000"/>
                          </a:solidFill>
                          <a:latin typeface="Bookman Old Style"/>
                        </a:rPr>
                        <a:t>Sécurité - hygiène</a:t>
                      </a:r>
                    </a:p>
                  </a:txBody>
                  <a:tcPr marL="9525" marR="9525" marT="9525"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ctr"/>
                      <a:r>
                        <a:rPr lang="fr-FR" sz="1000" b="1" i="0" u="none" strike="noStrike">
                          <a:solidFill>
                            <a:srgbClr val="000000"/>
                          </a:solidFill>
                          <a:latin typeface="Bookman Old Style"/>
                        </a:rPr>
                        <a:t>67</a:t>
                      </a:r>
                    </a:p>
                  </a:txBody>
                  <a:tcPr marL="9525" marR="9525" marT="952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000000"/>
                          </a:solidFill>
                          <a:latin typeface="Bookman Old Style"/>
                        </a:rPr>
                        <a:t>406</a:t>
                      </a:r>
                    </a:p>
                  </a:txBody>
                  <a:tcPr marL="9525" marR="9525" marT="952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000000"/>
                          </a:solidFill>
                          <a:latin typeface="Bookman Old Style"/>
                        </a:rPr>
                        <a:t>113</a:t>
                      </a:r>
                    </a:p>
                  </a:txBody>
                  <a:tcPr marL="9525" marR="9525" marT="9525" marB="0" anchor="ctr">
                    <a:lnL>
                      <a:noFill/>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231154">
                <a:tc>
                  <a:txBody>
                    <a:bodyPr/>
                    <a:lstStyle/>
                    <a:p>
                      <a:pPr algn="ctr" fontAlgn="ctr"/>
                      <a:r>
                        <a:rPr lang="fr-FR" sz="1000" b="1" i="0" u="none" strike="noStrike">
                          <a:solidFill>
                            <a:srgbClr val="000000"/>
                          </a:solidFill>
                          <a:latin typeface="Bookman Old Style"/>
                        </a:rPr>
                        <a:t>Technique</a:t>
                      </a:r>
                    </a:p>
                  </a:txBody>
                  <a:tcPr marL="9525" marR="9525" marT="9525"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ctr"/>
                      <a:r>
                        <a:rPr lang="fr-FR" sz="1000" b="1" i="0" u="none" strike="noStrike">
                          <a:solidFill>
                            <a:srgbClr val="000000"/>
                          </a:solidFill>
                          <a:latin typeface="Bookman Old Style"/>
                        </a:rPr>
                        <a:t>131</a:t>
                      </a:r>
                    </a:p>
                  </a:txBody>
                  <a:tcPr marL="9525" marR="9525" marT="9525" marB="0" anchor="ctr">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000000"/>
                          </a:solidFill>
                          <a:latin typeface="Bookman Old Style"/>
                        </a:rPr>
                        <a:t>490</a:t>
                      </a:r>
                    </a:p>
                  </a:txBody>
                  <a:tcPr marL="9525" marR="9525" marT="9525" marB="0" anchor="ctr">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000000"/>
                          </a:solidFill>
                          <a:latin typeface="Bookman Old Style"/>
                        </a:rPr>
                        <a:t>20</a:t>
                      </a:r>
                    </a:p>
                  </a:txBody>
                  <a:tcPr marL="9525" marR="9525" marT="9525" marB="0" anchor="ctr">
                    <a:lnL>
                      <a:noFill/>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0084">
                <a:tc>
                  <a:txBody>
                    <a:bodyPr/>
                    <a:lstStyle/>
                    <a:p>
                      <a:pPr algn="ctr" fontAlgn="ctr"/>
                      <a:r>
                        <a:rPr lang="fr-FR" sz="1000" b="1" i="0" u="none" strike="noStrike">
                          <a:solidFill>
                            <a:srgbClr val="000000"/>
                          </a:solidFill>
                          <a:latin typeface="Bookman Old Style"/>
                        </a:rPr>
                        <a:t>Total général</a:t>
                      </a:r>
                    </a:p>
                  </a:txBody>
                  <a:tcPr marL="9525" marR="9525" marT="9525"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00B0F0"/>
                    </a:solidFill>
                  </a:tcPr>
                </a:tc>
                <a:tc>
                  <a:txBody>
                    <a:bodyPr/>
                    <a:lstStyle/>
                    <a:p>
                      <a:pPr algn="ctr" fontAlgn="ctr"/>
                      <a:r>
                        <a:rPr lang="fr-FR" sz="1000" b="1" i="0" u="none" strike="noStrike">
                          <a:solidFill>
                            <a:srgbClr val="000000"/>
                          </a:solidFill>
                          <a:latin typeface="Bookman Old Style"/>
                        </a:rPr>
                        <a:t>664</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a:txBody>
                    <a:bodyPr/>
                    <a:lstStyle/>
                    <a:p>
                      <a:pPr algn="ctr" fontAlgn="ctr"/>
                      <a:r>
                        <a:rPr lang="fr-FR" sz="1000" b="1" i="0" u="none" strike="noStrike">
                          <a:solidFill>
                            <a:srgbClr val="000000"/>
                          </a:solidFill>
                          <a:latin typeface="Bookman Old Style"/>
                        </a:rPr>
                        <a:t>2244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a:txBody>
                    <a:bodyPr/>
                    <a:lstStyle/>
                    <a:p>
                      <a:pPr algn="ctr" fontAlgn="ctr"/>
                      <a:r>
                        <a:rPr lang="fr-FR" sz="1000" b="1" i="0" u="none" strike="noStrike" dirty="0">
                          <a:solidFill>
                            <a:srgbClr val="000000"/>
                          </a:solidFill>
                          <a:latin typeface="Bookman Old Style"/>
                        </a:rPr>
                        <a:t>290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r>
            </a:tbl>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nvGraphicFramePr>
        <p:xfrm>
          <a:off x="1115617" y="1563639"/>
          <a:ext cx="6912766" cy="3312370"/>
        </p:xfrm>
        <a:graphic>
          <a:graphicData uri="http://schemas.openxmlformats.org/drawingml/2006/table">
            <a:tbl>
              <a:tblPr/>
              <a:tblGrid>
                <a:gridCol w="4071904"/>
                <a:gridCol w="946954"/>
                <a:gridCol w="946954"/>
                <a:gridCol w="946954"/>
              </a:tblGrid>
              <a:tr h="174335">
                <a:tc>
                  <a:txBody>
                    <a:bodyPr/>
                    <a:lstStyle/>
                    <a:p>
                      <a:pPr algn="l" fontAlgn="b"/>
                      <a:endParaRPr lang="fr-FR" sz="1000" b="0" i="0" u="none" strike="noStrike">
                        <a:solidFill>
                          <a:srgbClr val="000000"/>
                        </a:solidFill>
                        <a:latin typeface="Bookman Old Style"/>
                      </a:endParaRPr>
                    </a:p>
                  </a:txBody>
                  <a:tcPr marL="9525" marR="9525" marT="9525" marB="0" anchor="b">
                    <a:lnL>
                      <a:noFill/>
                    </a:lnL>
                    <a:lnR>
                      <a:noFill/>
                    </a:lnR>
                    <a:lnT>
                      <a:noFill/>
                    </a:lnT>
                    <a:lnB>
                      <a:noFill/>
                    </a:lnB>
                  </a:tcPr>
                </a:tc>
                <a:tc>
                  <a:txBody>
                    <a:bodyPr/>
                    <a:lstStyle/>
                    <a:p>
                      <a:pPr algn="l" fontAlgn="b"/>
                      <a:endParaRPr lang="fr-FR" sz="1000" b="0" i="0" u="none" strike="noStrike">
                        <a:solidFill>
                          <a:srgbClr val="000000"/>
                        </a:solidFill>
                        <a:latin typeface="Bookman Old Style"/>
                      </a:endParaRPr>
                    </a:p>
                  </a:txBody>
                  <a:tcPr marL="9525" marR="9525" marT="9525"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b"/>
                      <a:endParaRPr lang="fr-FR" sz="1000" b="0" i="0" u="none" strike="noStrike">
                        <a:solidFill>
                          <a:srgbClr val="000000"/>
                        </a:solidFill>
                        <a:latin typeface="Bookman Old Style"/>
                      </a:endParaRPr>
                    </a:p>
                  </a:txBody>
                  <a:tcPr marL="9525" marR="9525" marT="9525"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b"/>
                      <a:endParaRPr lang="fr-FR" sz="1000" b="0" i="0" u="none" strike="noStrike">
                        <a:solidFill>
                          <a:srgbClr val="000000"/>
                        </a:solidFill>
                        <a:latin typeface="Bookman Old Style"/>
                      </a:endParaRPr>
                    </a:p>
                  </a:txBody>
                  <a:tcPr marL="9525" marR="9525" marT="9525" marB="0" anchor="b">
                    <a:lnL>
                      <a:noFill/>
                    </a:lnL>
                    <a:lnR>
                      <a:noFill/>
                    </a:lnR>
                    <a:lnT>
                      <a:noFill/>
                    </a:lnT>
                    <a:lnB w="25400" cap="flat" cmpd="dbl" algn="ctr">
                      <a:solidFill>
                        <a:srgbClr val="000000"/>
                      </a:solidFill>
                      <a:prstDash val="solid"/>
                      <a:round/>
                      <a:headEnd type="none" w="med" len="med"/>
                      <a:tailEnd type="none" w="med" len="med"/>
                    </a:lnB>
                  </a:tcPr>
                </a:tc>
              </a:tr>
              <a:tr h="174335">
                <a:tc>
                  <a:txBody>
                    <a:bodyPr/>
                    <a:lstStyle/>
                    <a:p>
                      <a:pPr algn="l" fontAlgn="b"/>
                      <a:endParaRPr lang="fr-FR" sz="1000" b="0" i="0" u="none" strike="noStrike">
                        <a:solidFill>
                          <a:srgbClr val="000000"/>
                        </a:solidFill>
                        <a:latin typeface="Bookman Old Style"/>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gridSpan="3">
                  <a:txBody>
                    <a:bodyPr/>
                    <a:lstStyle/>
                    <a:p>
                      <a:pPr algn="ctr" fontAlgn="b"/>
                      <a:r>
                        <a:rPr lang="fr-FR" sz="1000" b="0" i="0" u="none" strike="noStrike">
                          <a:solidFill>
                            <a:srgbClr val="000000"/>
                          </a:solidFill>
                          <a:latin typeface="Bookman Old Style"/>
                        </a:rPr>
                        <a:t>Plasturgie</a:t>
                      </a:r>
                    </a:p>
                  </a:txBody>
                  <a:tcPr marL="9525" marR="9525" marT="9525" marB="0" anchor="b">
                    <a:lnL>
                      <a:noFill/>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hMerge="1">
                  <a:txBody>
                    <a:bodyPr/>
                    <a:lstStyle/>
                    <a:p>
                      <a:endParaRPr lang="fr-FR"/>
                    </a:p>
                  </a:txBody>
                  <a:tcPr/>
                </a:tc>
                <a:tc hMerge="1">
                  <a:txBody>
                    <a:bodyPr/>
                    <a:lstStyle/>
                    <a:p>
                      <a:endParaRPr lang="fr-FR"/>
                    </a:p>
                  </a:txBody>
                  <a:tcPr/>
                </a:tc>
              </a:tr>
              <a:tr h="174335">
                <a:tc>
                  <a:txBody>
                    <a:bodyPr/>
                    <a:lstStyle/>
                    <a:p>
                      <a:pPr algn="ctr" fontAlgn="b"/>
                      <a:r>
                        <a:rPr lang="fr-FR" sz="1000" b="0" i="0" u="none" strike="noStrike">
                          <a:solidFill>
                            <a:srgbClr val="000000"/>
                          </a:solidFill>
                          <a:latin typeface="Bookman Old Style"/>
                        </a:rPr>
                        <a:t>Domaines</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fr-FR" sz="1000" b="0" i="0" u="none" strike="noStrike">
                          <a:solidFill>
                            <a:srgbClr val="000000"/>
                          </a:solidFill>
                          <a:latin typeface="Bookman Old Style"/>
                        </a:rPr>
                        <a:t>cadres</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2D69A"/>
                    </a:solidFill>
                  </a:tcPr>
                </a:tc>
                <a:tc>
                  <a:txBody>
                    <a:bodyPr/>
                    <a:lstStyle/>
                    <a:p>
                      <a:pPr algn="ctr" fontAlgn="b"/>
                      <a:r>
                        <a:rPr lang="fr-FR" sz="1000" b="0" i="0" u="none" strike="noStrike">
                          <a:solidFill>
                            <a:srgbClr val="000000"/>
                          </a:solidFill>
                          <a:latin typeface="Bookman Old Style"/>
                        </a:rPr>
                        <a:t>employes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2D69A"/>
                    </a:solidFill>
                  </a:tcPr>
                </a:tc>
                <a:tc>
                  <a:txBody>
                    <a:bodyPr/>
                    <a:lstStyle/>
                    <a:p>
                      <a:pPr algn="ctr" fontAlgn="b"/>
                      <a:r>
                        <a:rPr lang="fr-FR" sz="1000" b="0" i="0" u="none" strike="noStrike">
                          <a:solidFill>
                            <a:srgbClr val="000000"/>
                          </a:solidFill>
                          <a:latin typeface="Bookman Old Style"/>
                        </a:rPr>
                        <a:t>ouvriers</a:t>
                      </a:r>
                    </a:p>
                  </a:txBody>
                  <a:tcPr marL="9525" marR="9525" marT="9525"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2D69A"/>
                    </a:solidFill>
                  </a:tcPr>
                </a:tc>
              </a:tr>
              <a:tr h="182637">
                <a:tc>
                  <a:txBody>
                    <a:bodyPr/>
                    <a:lstStyle/>
                    <a:p>
                      <a:pPr algn="ctr" fontAlgn="ctr"/>
                      <a:r>
                        <a:rPr lang="fr-FR" sz="1000" b="1" i="0" u="none" strike="noStrike">
                          <a:solidFill>
                            <a:srgbClr val="000000"/>
                          </a:solidFill>
                          <a:latin typeface="Bookman Old Style"/>
                        </a:rPr>
                        <a:t>Affaires juridiques</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ctr"/>
                      <a:r>
                        <a:rPr lang="fr-FR" sz="1000" b="1" i="0" u="none" strike="noStrike">
                          <a:solidFill>
                            <a:srgbClr val="000000"/>
                          </a:solidFill>
                          <a:latin typeface="Bookman Old Style"/>
                        </a:rPr>
                        <a:t> </a:t>
                      </a:r>
                    </a:p>
                  </a:txBody>
                  <a:tcPr marL="9525" marR="9525" marT="952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000000"/>
                          </a:solidFill>
                          <a:latin typeface="Bookman Old Style"/>
                        </a:rPr>
                        <a:t> </a:t>
                      </a:r>
                    </a:p>
                  </a:txBody>
                  <a:tcPr marL="9525" marR="9525" marT="952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000000"/>
                          </a:solidFill>
                          <a:latin typeface="Bookman Old Style"/>
                        </a:rPr>
                        <a:t> </a:t>
                      </a:r>
                    </a:p>
                  </a:txBody>
                  <a:tcPr marL="9525" marR="9525" marT="9525" marB="0" anchor="ctr">
                    <a:lnL>
                      <a:noFill/>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182637">
                <a:tc>
                  <a:txBody>
                    <a:bodyPr/>
                    <a:lstStyle/>
                    <a:p>
                      <a:pPr algn="ctr" fontAlgn="ctr"/>
                      <a:r>
                        <a:rPr lang="fr-FR" sz="1000" b="1" i="0" u="none" strike="noStrike">
                          <a:solidFill>
                            <a:srgbClr val="000000"/>
                          </a:solidFill>
                          <a:latin typeface="Bookman Old Style"/>
                        </a:rPr>
                        <a:t>Alphabétisation fonctionnelle</a:t>
                      </a:r>
                    </a:p>
                  </a:txBody>
                  <a:tcPr marL="9525" marR="9525" marT="9525"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ctr"/>
                      <a:r>
                        <a:rPr lang="fr-FR" sz="1000" b="1" i="0" u="none" strike="noStrike">
                          <a:solidFill>
                            <a:srgbClr val="000000"/>
                          </a:solidFill>
                          <a:latin typeface="Bookman Old Style"/>
                        </a:rPr>
                        <a:t> </a:t>
                      </a:r>
                    </a:p>
                  </a:txBody>
                  <a:tcPr marL="9525" marR="9525" marT="952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000000"/>
                          </a:solidFill>
                          <a:latin typeface="Bookman Old Style"/>
                        </a:rPr>
                        <a:t> </a:t>
                      </a:r>
                    </a:p>
                  </a:txBody>
                  <a:tcPr marL="9525" marR="9525" marT="952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000000"/>
                          </a:solidFill>
                          <a:latin typeface="Bookman Old Style"/>
                        </a:rPr>
                        <a:t> </a:t>
                      </a:r>
                    </a:p>
                  </a:txBody>
                  <a:tcPr marL="9525" marR="9525" marT="9525" marB="0" anchor="ctr">
                    <a:lnL>
                      <a:noFill/>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182637">
                <a:tc>
                  <a:txBody>
                    <a:bodyPr/>
                    <a:lstStyle/>
                    <a:p>
                      <a:pPr algn="ctr" fontAlgn="ctr"/>
                      <a:r>
                        <a:rPr lang="fr-FR" sz="1000" b="1" i="0" u="none" strike="noStrike">
                          <a:solidFill>
                            <a:srgbClr val="000000"/>
                          </a:solidFill>
                          <a:latin typeface="Bookman Old Style"/>
                        </a:rPr>
                        <a:t>Commerce et marketing</a:t>
                      </a:r>
                    </a:p>
                  </a:txBody>
                  <a:tcPr marL="9525" marR="9525" marT="9525"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ctr"/>
                      <a:r>
                        <a:rPr lang="fr-FR" sz="1000" b="1" i="0" u="none" strike="noStrike">
                          <a:solidFill>
                            <a:srgbClr val="000000"/>
                          </a:solidFill>
                          <a:latin typeface="Bookman Old Style"/>
                        </a:rPr>
                        <a:t>58</a:t>
                      </a:r>
                    </a:p>
                  </a:txBody>
                  <a:tcPr marL="9525" marR="9525" marT="952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000000"/>
                          </a:solidFill>
                          <a:latin typeface="Bookman Old Style"/>
                        </a:rPr>
                        <a:t>29</a:t>
                      </a:r>
                    </a:p>
                  </a:txBody>
                  <a:tcPr marL="9525" marR="9525" marT="952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000000"/>
                          </a:solidFill>
                          <a:latin typeface="Bookman Old Style"/>
                        </a:rPr>
                        <a:t>0</a:t>
                      </a:r>
                    </a:p>
                  </a:txBody>
                  <a:tcPr marL="9525" marR="9525" marT="9525" marB="0" anchor="ctr">
                    <a:lnL>
                      <a:noFill/>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182637">
                <a:tc>
                  <a:txBody>
                    <a:bodyPr/>
                    <a:lstStyle/>
                    <a:p>
                      <a:pPr algn="ctr" fontAlgn="ctr"/>
                      <a:r>
                        <a:rPr lang="fr-FR" sz="1000" b="1" i="0" u="none" strike="noStrike">
                          <a:solidFill>
                            <a:srgbClr val="000000"/>
                          </a:solidFill>
                          <a:latin typeface="Bookman Old Style"/>
                        </a:rPr>
                        <a:t>Communication</a:t>
                      </a:r>
                    </a:p>
                  </a:txBody>
                  <a:tcPr marL="9525" marR="9525" marT="9525"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ctr"/>
                      <a:r>
                        <a:rPr lang="fr-FR" sz="1000" b="1" i="0" u="none" strike="noStrike">
                          <a:solidFill>
                            <a:srgbClr val="000000"/>
                          </a:solidFill>
                          <a:latin typeface="Bookman Old Style"/>
                        </a:rPr>
                        <a:t>12</a:t>
                      </a:r>
                    </a:p>
                  </a:txBody>
                  <a:tcPr marL="9525" marR="9525" marT="952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000000"/>
                          </a:solidFill>
                          <a:latin typeface="Bookman Old Style"/>
                        </a:rPr>
                        <a:t>30</a:t>
                      </a:r>
                    </a:p>
                  </a:txBody>
                  <a:tcPr marL="9525" marR="9525" marT="952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000000"/>
                          </a:solidFill>
                          <a:latin typeface="Bookman Old Style"/>
                        </a:rPr>
                        <a:t>14</a:t>
                      </a:r>
                    </a:p>
                  </a:txBody>
                  <a:tcPr marL="9525" marR="9525" marT="9525" marB="0" anchor="ctr">
                    <a:lnL>
                      <a:noFill/>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182637">
                <a:tc>
                  <a:txBody>
                    <a:bodyPr/>
                    <a:lstStyle/>
                    <a:p>
                      <a:pPr algn="ctr" fontAlgn="ctr"/>
                      <a:r>
                        <a:rPr lang="fr-FR" sz="1000" b="1" i="0" u="none" strike="noStrike">
                          <a:solidFill>
                            <a:srgbClr val="000000"/>
                          </a:solidFill>
                          <a:latin typeface="Bookman Old Style"/>
                        </a:rPr>
                        <a:t>Environnement</a:t>
                      </a:r>
                    </a:p>
                  </a:txBody>
                  <a:tcPr marL="9525" marR="9525" marT="9525"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ctr"/>
                      <a:r>
                        <a:rPr lang="fr-FR" sz="1000" b="1" i="0" u="none" strike="noStrike">
                          <a:solidFill>
                            <a:srgbClr val="000000"/>
                          </a:solidFill>
                          <a:latin typeface="Bookman Old Style"/>
                        </a:rPr>
                        <a:t> </a:t>
                      </a:r>
                    </a:p>
                  </a:txBody>
                  <a:tcPr marL="9525" marR="9525" marT="952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000000"/>
                          </a:solidFill>
                          <a:latin typeface="Bookman Old Style"/>
                        </a:rPr>
                        <a:t> </a:t>
                      </a:r>
                    </a:p>
                  </a:txBody>
                  <a:tcPr marL="9525" marR="9525" marT="952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000000"/>
                          </a:solidFill>
                          <a:latin typeface="Bookman Old Style"/>
                        </a:rPr>
                        <a:t> </a:t>
                      </a:r>
                    </a:p>
                  </a:txBody>
                  <a:tcPr marL="9525" marR="9525" marT="9525" marB="0" anchor="ctr">
                    <a:lnL>
                      <a:noFill/>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182637">
                <a:tc>
                  <a:txBody>
                    <a:bodyPr/>
                    <a:lstStyle/>
                    <a:p>
                      <a:pPr algn="ctr" fontAlgn="ctr"/>
                      <a:r>
                        <a:rPr lang="fr-FR" sz="1000" b="1" i="0" u="none" strike="noStrike">
                          <a:solidFill>
                            <a:srgbClr val="000000"/>
                          </a:solidFill>
                          <a:latin typeface="Bookman Old Style"/>
                        </a:rPr>
                        <a:t>Finances et gestion financière</a:t>
                      </a:r>
                    </a:p>
                  </a:txBody>
                  <a:tcPr marL="9525" marR="9525" marT="9525"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ctr"/>
                      <a:r>
                        <a:rPr lang="fr-FR" sz="1000" b="1" i="0" u="none" strike="noStrike">
                          <a:solidFill>
                            <a:srgbClr val="000000"/>
                          </a:solidFill>
                          <a:latin typeface="Bookman Old Style"/>
                        </a:rPr>
                        <a:t>40</a:t>
                      </a:r>
                    </a:p>
                  </a:txBody>
                  <a:tcPr marL="9525" marR="9525" marT="952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000000"/>
                          </a:solidFill>
                          <a:latin typeface="Bookman Old Style"/>
                        </a:rPr>
                        <a:t>8</a:t>
                      </a:r>
                    </a:p>
                  </a:txBody>
                  <a:tcPr marL="9525" marR="9525" marT="952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000000"/>
                          </a:solidFill>
                          <a:latin typeface="Bookman Old Style"/>
                        </a:rPr>
                        <a:t>0</a:t>
                      </a:r>
                    </a:p>
                  </a:txBody>
                  <a:tcPr marL="9525" marR="9525" marT="9525" marB="0" anchor="ctr">
                    <a:lnL>
                      <a:noFill/>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182637">
                <a:tc>
                  <a:txBody>
                    <a:bodyPr/>
                    <a:lstStyle/>
                    <a:p>
                      <a:pPr algn="ctr" fontAlgn="ctr"/>
                      <a:r>
                        <a:rPr lang="fr-FR" sz="1000" b="1" i="0" u="none" strike="noStrike">
                          <a:solidFill>
                            <a:srgbClr val="000000"/>
                          </a:solidFill>
                          <a:latin typeface="Bookman Old Style"/>
                        </a:rPr>
                        <a:t>Gestion des ressources humaines</a:t>
                      </a:r>
                    </a:p>
                  </a:txBody>
                  <a:tcPr marL="9525" marR="9525" marT="9525"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ctr"/>
                      <a:r>
                        <a:rPr lang="fr-FR" sz="1000" b="1" i="0" u="none" strike="noStrike">
                          <a:solidFill>
                            <a:srgbClr val="000000"/>
                          </a:solidFill>
                          <a:latin typeface="Bookman Old Style"/>
                        </a:rPr>
                        <a:t>32</a:t>
                      </a:r>
                    </a:p>
                  </a:txBody>
                  <a:tcPr marL="9525" marR="9525" marT="952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000000"/>
                          </a:solidFill>
                          <a:latin typeface="Bookman Old Style"/>
                        </a:rPr>
                        <a:t>29</a:t>
                      </a:r>
                    </a:p>
                  </a:txBody>
                  <a:tcPr marL="9525" marR="9525" marT="952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000000"/>
                          </a:solidFill>
                          <a:latin typeface="Bookman Old Style"/>
                        </a:rPr>
                        <a:t>5</a:t>
                      </a:r>
                    </a:p>
                  </a:txBody>
                  <a:tcPr marL="9525" marR="9525" marT="9525" marB="0" anchor="ctr">
                    <a:lnL>
                      <a:noFill/>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182637">
                <a:tc>
                  <a:txBody>
                    <a:bodyPr/>
                    <a:lstStyle/>
                    <a:p>
                      <a:pPr algn="ctr" fontAlgn="ctr"/>
                      <a:r>
                        <a:rPr lang="fr-FR" sz="1000" b="1" i="0" u="none" strike="noStrike">
                          <a:solidFill>
                            <a:srgbClr val="000000"/>
                          </a:solidFill>
                          <a:latin typeface="Bookman Old Style"/>
                        </a:rPr>
                        <a:t>Informatique et systèmes d'information</a:t>
                      </a:r>
                    </a:p>
                  </a:txBody>
                  <a:tcPr marL="9525" marR="9525" marT="9525"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ctr"/>
                      <a:r>
                        <a:rPr lang="fr-FR" sz="1000" b="1" i="0" u="none" strike="noStrike">
                          <a:solidFill>
                            <a:srgbClr val="000000"/>
                          </a:solidFill>
                          <a:latin typeface="Bookman Old Style"/>
                        </a:rPr>
                        <a:t>21</a:t>
                      </a:r>
                    </a:p>
                  </a:txBody>
                  <a:tcPr marL="9525" marR="9525" marT="952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000000"/>
                          </a:solidFill>
                          <a:latin typeface="Bookman Old Style"/>
                        </a:rPr>
                        <a:t>36</a:t>
                      </a:r>
                    </a:p>
                  </a:txBody>
                  <a:tcPr marL="9525" marR="9525" marT="952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000000"/>
                          </a:solidFill>
                          <a:latin typeface="Bookman Old Style"/>
                        </a:rPr>
                        <a:t>6</a:t>
                      </a:r>
                    </a:p>
                  </a:txBody>
                  <a:tcPr marL="9525" marR="9525" marT="9525" marB="0" anchor="ctr">
                    <a:lnL>
                      <a:noFill/>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182637">
                <a:tc>
                  <a:txBody>
                    <a:bodyPr/>
                    <a:lstStyle/>
                    <a:p>
                      <a:pPr algn="ctr" fontAlgn="ctr"/>
                      <a:r>
                        <a:rPr lang="fr-FR" sz="1000" b="1" i="0" u="none" strike="noStrike">
                          <a:solidFill>
                            <a:srgbClr val="000000"/>
                          </a:solidFill>
                          <a:latin typeface="Bookman Old Style"/>
                        </a:rPr>
                        <a:t>Langues</a:t>
                      </a:r>
                    </a:p>
                  </a:txBody>
                  <a:tcPr marL="9525" marR="9525" marT="9525"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ctr"/>
                      <a:r>
                        <a:rPr lang="fr-FR" sz="1000" b="1" i="0" u="none" strike="noStrike">
                          <a:solidFill>
                            <a:srgbClr val="000000"/>
                          </a:solidFill>
                          <a:latin typeface="Bookman Old Style"/>
                        </a:rPr>
                        <a:t>23</a:t>
                      </a:r>
                    </a:p>
                  </a:txBody>
                  <a:tcPr marL="9525" marR="9525" marT="952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000000"/>
                          </a:solidFill>
                          <a:latin typeface="Bookman Old Style"/>
                        </a:rPr>
                        <a:t>12</a:t>
                      </a:r>
                    </a:p>
                  </a:txBody>
                  <a:tcPr marL="9525" marR="9525" marT="952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000000"/>
                          </a:solidFill>
                          <a:latin typeface="Bookman Old Style"/>
                        </a:rPr>
                        <a:t>4</a:t>
                      </a:r>
                    </a:p>
                  </a:txBody>
                  <a:tcPr marL="9525" marR="9525" marT="9525" marB="0" anchor="ctr">
                    <a:lnL>
                      <a:noFill/>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182637">
                <a:tc>
                  <a:txBody>
                    <a:bodyPr/>
                    <a:lstStyle/>
                    <a:p>
                      <a:pPr algn="ctr" fontAlgn="ctr"/>
                      <a:r>
                        <a:rPr lang="fr-FR" sz="1000" b="1" i="0" u="none" strike="noStrike">
                          <a:solidFill>
                            <a:srgbClr val="000000"/>
                          </a:solidFill>
                          <a:latin typeface="Bookman Old Style"/>
                        </a:rPr>
                        <a:t>Logistique</a:t>
                      </a:r>
                    </a:p>
                  </a:txBody>
                  <a:tcPr marL="9525" marR="9525" marT="9525"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ctr"/>
                      <a:r>
                        <a:rPr lang="fr-FR" sz="1000" b="1" i="0" u="none" strike="noStrike">
                          <a:solidFill>
                            <a:srgbClr val="000000"/>
                          </a:solidFill>
                          <a:latin typeface="Bookman Old Style"/>
                        </a:rPr>
                        <a:t>28</a:t>
                      </a:r>
                    </a:p>
                  </a:txBody>
                  <a:tcPr marL="9525" marR="9525" marT="952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000000"/>
                          </a:solidFill>
                          <a:latin typeface="Bookman Old Style"/>
                        </a:rPr>
                        <a:t>38</a:t>
                      </a:r>
                    </a:p>
                  </a:txBody>
                  <a:tcPr marL="9525" marR="9525" marT="952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000000"/>
                          </a:solidFill>
                          <a:latin typeface="Bookman Old Style"/>
                        </a:rPr>
                        <a:t>0</a:t>
                      </a:r>
                    </a:p>
                  </a:txBody>
                  <a:tcPr marL="9525" marR="9525" marT="9525" marB="0" anchor="ctr">
                    <a:lnL>
                      <a:noFill/>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182637">
                <a:tc>
                  <a:txBody>
                    <a:bodyPr/>
                    <a:lstStyle/>
                    <a:p>
                      <a:pPr algn="ctr" fontAlgn="ctr"/>
                      <a:r>
                        <a:rPr lang="fr-FR" sz="1000" b="1" i="0" u="none" strike="noStrike">
                          <a:solidFill>
                            <a:srgbClr val="000000"/>
                          </a:solidFill>
                          <a:latin typeface="Bookman Old Style"/>
                        </a:rPr>
                        <a:t>Management</a:t>
                      </a:r>
                    </a:p>
                  </a:txBody>
                  <a:tcPr marL="9525" marR="9525" marT="9525"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ctr"/>
                      <a:r>
                        <a:rPr lang="fr-FR" sz="1000" b="1" i="0" u="none" strike="noStrike">
                          <a:solidFill>
                            <a:srgbClr val="000000"/>
                          </a:solidFill>
                          <a:latin typeface="Bookman Old Style"/>
                        </a:rPr>
                        <a:t>107</a:t>
                      </a:r>
                    </a:p>
                  </a:txBody>
                  <a:tcPr marL="9525" marR="9525" marT="952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000000"/>
                          </a:solidFill>
                          <a:latin typeface="Bookman Old Style"/>
                        </a:rPr>
                        <a:t>102</a:t>
                      </a:r>
                    </a:p>
                  </a:txBody>
                  <a:tcPr marL="9525" marR="9525" marT="952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000000"/>
                          </a:solidFill>
                          <a:latin typeface="Bookman Old Style"/>
                        </a:rPr>
                        <a:t>13</a:t>
                      </a:r>
                    </a:p>
                  </a:txBody>
                  <a:tcPr marL="9525" marR="9525" marT="9525" marB="0" anchor="ctr">
                    <a:lnL>
                      <a:noFill/>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182637">
                <a:tc>
                  <a:txBody>
                    <a:bodyPr/>
                    <a:lstStyle/>
                    <a:p>
                      <a:pPr algn="ctr" fontAlgn="ctr"/>
                      <a:r>
                        <a:rPr lang="fr-FR" sz="1000" b="1" i="0" u="none" strike="noStrike">
                          <a:solidFill>
                            <a:srgbClr val="000000"/>
                          </a:solidFill>
                          <a:latin typeface="Bookman Old Style"/>
                        </a:rPr>
                        <a:t>Qualité</a:t>
                      </a:r>
                    </a:p>
                  </a:txBody>
                  <a:tcPr marL="9525" marR="9525" marT="9525"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ctr"/>
                      <a:r>
                        <a:rPr lang="fr-FR" sz="1000" b="1" i="0" u="none" strike="noStrike">
                          <a:solidFill>
                            <a:srgbClr val="000000"/>
                          </a:solidFill>
                          <a:latin typeface="Bookman Old Style"/>
                        </a:rPr>
                        <a:t>158</a:t>
                      </a:r>
                    </a:p>
                  </a:txBody>
                  <a:tcPr marL="9525" marR="9525" marT="952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000000"/>
                          </a:solidFill>
                          <a:latin typeface="Bookman Old Style"/>
                        </a:rPr>
                        <a:t>253</a:t>
                      </a:r>
                    </a:p>
                  </a:txBody>
                  <a:tcPr marL="9525" marR="9525" marT="952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000000"/>
                          </a:solidFill>
                          <a:latin typeface="Bookman Old Style"/>
                        </a:rPr>
                        <a:t>33</a:t>
                      </a:r>
                    </a:p>
                  </a:txBody>
                  <a:tcPr marL="9525" marR="9525" marT="9525" marB="0" anchor="ctr">
                    <a:lnL>
                      <a:noFill/>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182637">
                <a:tc>
                  <a:txBody>
                    <a:bodyPr/>
                    <a:lstStyle/>
                    <a:p>
                      <a:pPr algn="ctr" fontAlgn="ctr"/>
                      <a:r>
                        <a:rPr lang="fr-FR" sz="1000" b="1" i="0" u="none" strike="noStrike">
                          <a:solidFill>
                            <a:srgbClr val="000000"/>
                          </a:solidFill>
                          <a:latin typeface="Bookman Old Style"/>
                        </a:rPr>
                        <a:t>Sécurité - hygiène</a:t>
                      </a:r>
                    </a:p>
                  </a:txBody>
                  <a:tcPr marL="9525" marR="9525" marT="9525"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ctr"/>
                      <a:r>
                        <a:rPr lang="fr-FR" sz="1000" b="1" i="0" u="none" strike="noStrike">
                          <a:solidFill>
                            <a:srgbClr val="000000"/>
                          </a:solidFill>
                          <a:latin typeface="Bookman Old Style"/>
                        </a:rPr>
                        <a:t>54</a:t>
                      </a:r>
                    </a:p>
                  </a:txBody>
                  <a:tcPr marL="9525" marR="9525" marT="952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000000"/>
                          </a:solidFill>
                          <a:latin typeface="Bookman Old Style"/>
                        </a:rPr>
                        <a:t>109</a:t>
                      </a:r>
                    </a:p>
                  </a:txBody>
                  <a:tcPr marL="9525" marR="9525" marT="952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000000"/>
                          </a:solidFill>
                          <a:latin typeface="Bookman Old Style"/>
                        </a:rPr>
                        <a:t>149</a:t>
                      </a:r>
                    </a:p>
                  </a:txBody>
                  <a:tcPr marL="9525" marR="9525" marT="9525" marB="0" anchor="ctr">
                    <a:lnL>
                      <a:noFill/>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249050">
                <a:tc>
                  <a:txBody>
                    <a:bodyPr/>
                    <a:lstStyle/>
                    <a:p>
                      <a:pPr algn="ctr" fontAlgn="ctr"/>
                      <a:r>
                        <a:rPr lang="fr-FR" sz="1000" b="1" i="0" u="none" strike="noStrike">
                          <a:solidFill>
                            <a:srgbClr val="000000"/>
                          </a:solidFill>
                          <a:latin typeface="Bookman Old Style"/>
                        </a:rPr>
                        <a:t>Technique</a:t>
                      </a:r>
                    </a:p>
                  </a:txBody>
                  <a:tcPr marL="9525" marR="9525" marT="9525"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ctr"/>
                      <a:r>
                        <a:rPr lang="fr-FR" sz="1000" b="1" i="0" u="none" strike="noStrike">
                          <a:solidFill>
                            <a:srgbClr val="000000"/>
                          </a:solidFill>
                          <a:latin typeface="Bookman Old Style"/>
                        </a:rPr>
                        <a:t>127</a:t>
                      </a:r>
                    </a:p>
                  </a:txBody>
                  <a:tcPr marL="9525" marR="9525" marT="9525" marB="0" anchor="ctr">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000000"/>
                          </a:solidFill>
                          <a:latin typeface="Bookman Old Style"/>
                        </a:rPr>
                        <a:t>350</a:t>
                      </a:r>
                    </a:p>
                  </a:txBody>
                  <a:tcPr marL="9525" marR="9525" marT="9525" marB="0" anchor="ctr">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000000"/>
                          </a:solidFill>
                          <a:latin typeface="Bookman Old Style"/>
                        </a:rPr>
                        <a:t>89</a:t>
                      </a:r>
                    </a:p>
                  </a:txBody>
                  <a:tcPr marL="9525" marR="9525" marT="9525" marB="0" anchor="ctr">
                    <a:lnL>
                      <a:noFill/>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6034">
                <a:tc>
                  <a:txBody>
                    <a:bodyPr/>
                    <a:lstStyle/>
                    <a:p>
                      <a:pPr algn="ctr" fontAlgn="ctr"/>
                      <a:r>
                        <a:rPr lang="fr-FR" sz="1000" b="1" i="0" u="none" strike="noStrike">
                          <a:solidFill>
                            <a:srgbClr val="000000"/>
                          </a:solidFill>
                          <a:latin typeface="Bookman Old Style"/>
                        </a:rPr>
                        <a:t>Total général</a:t>
                      </a:r>
                    </a:p>
                  </a:txBody>
                  <a:tcPr marL="9525" marR="9525" marT="9525"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00B0F0"/>
                    </a:solidFill>
                  </a:tcPr>
                </a:tc>
                <a:tc>
                  <a:txBody>
                    <a:bodyPr/>
                    <a:lstStyle/>
                    <a:p>
                      <a:pPr algn="ctr" fontAlgn="ctr"/>
                      <a:r>
                        <a:rPr lang="fr-FR" sz="1000" b="1" i="0" u="none" strike="noStrike">
                          <a:solidFill>
                            <a:srgbClr val="000000"/>
                          </a:solidFill>
                          <a:latin typeface="Bookman Old Style"/>
                        </a:rPr>
                        <a:t>660</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a:txBody>
                    <a:bodyPr/>
                    <a:lstStyle/>
                    <a:p>
                      <a:pPr algn="ctr" fontAlgn="ctr"/>
                      <a:r>
                        <a:rPr lang="fr-FR" sz="1000" b="1" i="0" u="none" strike="noStrike">
                          <a:solidFill>
                            <a:srgbClr val="000000"/>
                          </a:solidFill>
                          <a:latin typeface="Bookman Old Style"/>
                        </a:rPr>
                        <a:t>996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a:txBody>
                    <a:bodyPr/>
                    <a:lstStyle/>
                    <a:p>
                      <a:pPr algn="ctr" fontAlgn="ctr"/>
                      <a:r>
                        <a:rPr lang="fr-FR" sz="1000" b="1" i="0" u="none" strike="noStrike" dirty="0">
                          <a:solidFill>
                            <a:srgbClr val="000000"/>
                          </a:solidFill>
                          <a:latin typeface="Bookman Old Style"/>
                        </a:rPr>
                        <a:t>313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r>
            </a:tbl>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331640" y="2499742"/>
            <a:ext cx="7056784" cy="707886"/>
          </a:xfrm>
          <a:prstGeom prst="rect">
            <a:avLst/>
          </a:prstGeom>
          <a:noFill/>
        </p:spPr>
        <p:txBody>
          <a:bodyPr wrap="square" rtlCol="0">
            <a:spAutoFit/>
          </a:bodyPr>
          <a:lstStyle/>
          <a:p>
            <a:r>
              <a:rPr lang="fr-FR" sz="4000" dirty="0" smtClean="0"/>
              <a:t>RAPPORT FINANCIER</a:t>
            </a:r>
            <a:endParaRPr lang="fr-FR" sz="40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4294967295"/>
          </p:nvPr>
        </p:nvGraphicFramePr>
        <p:xfrm>
          <a:off x="449263" y="1196975"/>
          <a:ext cx="8245476" cy="3810000"/>
        </p:xfrm>
        <a:graphic>
          <a:graphicData uri="http://schemas.openxmlformats.org/drawingml/2006/table">
            <a:tbl>
              <a:tblPr firstRow="1" bandRow="1">
                <a:tableStyleId>{5C22544A-7EE6-4342-B048-85BDC9FD1C3A}</a:tableStyleId>
              </a:tblPr>
              <a:tblGrid>
                <a:gridCol w="522337"/>
                <a:gridCol w="2226155"/>
                <a:gridCol w="1374246"/>
                <a:gridCol w="1374246"/>
                <a:gridCol w="1374246"/>
                <a:gridCol w="1374246"/>
              </a:tblGrid>
              <a:tr h="247470">
                <a:tc gridSpan="2">
                  <a:txBody>
                    <a:bodyPr/>
                    <a:lstStyle/>
                    <a:p>
                      <a:pPr algn="l" fontAlgn="b"/>
                      <a:r>
                        <a:rPr lang="fr-FR" sz="1000" b="1" i="0" u="none" strike="noStrike" dirty="0">
                          <a:latin typeface="Arial"/>
                        </a:rPr>
                        <a:t>Raison sociale : GIAC1</a:t>
                      </a:r>
                    </a:p>
                  </a:txBody>
                  <a:tcPr marL="0" marR="0" marT="0" marB="0" anchor="b"/>
                </a:tc>
                <a:tc hMerge="1">
                  <a:txBody>
                    <a:bodyPr/>
                    <a:lstStyle/>
                    <a:p>
                      <a:endParaRPr lang="fr-FR"/>
                    </a:p>
                  </a:txBody>
                  <a:tcPr/>
                </a:tc>
                <a:tc>
                  <a:txBody>
                    <a:bodyPr/>
                    <a:lstStyle/>
                    <a:p>
                      <a:pPr algn="l" fontAlgn="b"/>
                      <a:endParaRPr lang="fr-FR" sz="1000" b="0" i="0" u="none" strike="noStrike">
                        <a:latin typeface="Arial"/>
                      </a:endParaRPr>
                    </a:p>
                  </a:txBody>
                  <a:tcPr marL="0" marR="0" marT="0" marB="0" anchor="b"/>
                </a:tc>
                <a:tc>
                  <a:txBody>
                    <a:bodyPr/>
                    <a:lstStyle/>
                    <a:p>
                      <a:pPr algn="l" fontAlgn="b"/>
                      <a:endParaRPr lang="fr-FR" sz="1000" b="0" i="0" u="none" strike="noStrike">
                        <a:latin typeface="Arial"/>
                      </a:endParaRPr>
                    </a:p>
                  </a:txBody>
                  <a:tcPr marL="0" marR="0" marT="0" marB="0" anchor="b"/>
                </a:tc>
                <a:tc>
                  <a:txBody>
                    <a:bodyPr/>
                    <a:lstStyle/>
                    <a:p>
                      <a:pPr algn="l" fontAlgn="b"/>
                      <a:endParaRPr lang="fr-FR" sz="1000" b="0" i="0" u="none" strike="noStrike">
                        <a:latin typeface="Arial"/>
                      </a:endParaRPr>
                    </a:p>
                  </a:txBody>
                  <a:tcPr marL="0" marR="0" marT="0" marB="0" anchor="b"/>
                </a:tc>
                <a:tc>
                  <a:txBody>
                    <a:bodyPr/>
                    <a:lstStyle/>
                    <a:p>
                      <a:pPr algn="r" fontAlgn="b"/>
                      <a:r>
                        <a:rPr lang="fr-FR" sz="1000" b="1" i="0" u="none" strike="noStrike">
                          <a:latin typeface="Arial"/>
                        </a:rPr>
                        <a:t>Exercice : 01/01/2018-31/12/2018</a:t>
                      </a:r>
                    </a:p>
                  </a:txBody>
                  <a:tcPr marL="0" marR="0" marT="0" marB="0" anchor="b"/>
                </a:tc>
              </a:tr>
              <a:tr h="123735">
                <a:tc gridSpan="2">
                  <a:txBody>
                    <a:bodyPr/>
                    <a:lstStyle/>
                    <a:p>
                      <a:pPr algn="l" fontAlgn="b"/>
                      <a:r>
                        <a:rPr lang="fr-FR" sz="1000" b="1" i="0" u="none" strike="noStrike">
                          <a:latin typeface="Arial"/>
                        </a:rPr>
                        <a:t>Tableau n° 1</a:t>
                      </a:r>
                    </a:p>
                  </a:txBody>
                  <a:tcPr marL="0" marR="0" marT="0" marB="0" anchor="b"/>
                </a:tc>
                <a:tc hMerge="1">
                  <a:txBody>
                    <a:bodyPr/>
                    <a:lstStyle/>
                    <a:p>
                      <a:endParaRPr lang="fr-FR"/>
                    </a:p>
                  </a:txBody>
                  <a:tcPr/>
                </a:tc>
                <a:tc>
                  <a:txBody>
                    <a:bodyPr/>
                    <a:lstStyle/>
                    <a:p>
                      <a:pPr algn="ctr" fontAlgn="b"/>
                      <a:endParaRPr lang="fr-FR" sz="1000" b="0" i="0" u="none" strike="noStrike">
                        <a:latin typeface="Arial"/>
                      </a:endParaRPr>
                    </a:p>
                  </a:txBody>
                  <a:tcPr marL="0" marR="0" marT="0" marB="0" anchor="b"/>
                </a:tc>
                <a:tc>
                  <a:txBody>
                    <a:bodyPr/>
                    <a:lstStyle/>
                    <a:p>
                      <a:pPr algn="ctr" fontAlgn="b"/>
                      <a:endParaRPr lang="fr-FR" sz="1000" b="0" i="0" u="none" strike="noStrike">
                        <a:latin typeface="Arial"/>
                      </a:endParaRPr>
                    </a:p>
                  </a:txBody>
                  <a:tcPr marL="0" marR="0" marT="0" marB="0" anchor="b"/>
                </a:tc>
                <a:tc>
                  <a:txBody>
                    <a:bodyPr/>
                    <a:lstStyle/>
                    <a:p>
                      <a:pPr algn="ctr" fontAlgn="b"/>
                      <a:endParaRPr lang="fr-FR" sz="1000" b="0" i="0" u="none" strike="noStrike">
                        <a:latin typeface="Arial"/>
                      </a:endParaRPr>
                    </a:p>
                  </a:txBody>
                  <a:tcPr marL="0" marR="0" marT="0" marB="0" anchor="b"/>
                </a:tc>
                <a:tc>
                  <a:txBody>
                    <a:bodyPr/>
                    <a:lstStyle/>
                    <a:p>
                      <a:pPr algn="ctr" fontAlgn="b"/>
                      <a:endParaRPr lang="fr-FR" sz="1000" b="0" i="0" u="none" strike="noStrike">
                        <a:latin typeface="Arial"/>
                      </a:endParaRPr>
                    </a:p>
                  </a:txBody>
                  <a:tcPr marL="0" marR="0" marT="0" marB="0" anchor="b"/>
                </a:tc>
              </a:tr>
              <a:tr h="123735">
                <a:tc gridSpan="6">
                  <a:txBody>
                    <a:bodyPr/>
                    <a:lstStyle/>
                    <a:p>
                      <a:pPr algn="ctr" fontAlgn="b"/>
                      <a:r>
                        <a:rPr lang="fr-FR" sz="1000" b="1" i="0" u="none" strike="noStrike">
                          <a:latin typeface="Arial"/>
                        </a:rPr>
                        <a:t>BILAN (Actif)     </a:t>
                      </a:r>
                    </a:p>
                  </a:txBody>
                  <a:tcPr marL="0" marR="0" marT="0" marB="0" anchor="b"/>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r h="123735">
                <a:tc gridSpan="6">
                  <a:txBody>
                    <a:bodyPr/>
                    <a:lstStyle/>
                    <a:p>
                      <a:pPr algn="ctr" fontAlgn="b"/>
                      <a:r>
                        <a:rPr lang="fr-FR" sz="1000" b="0" i="0" u="none" strike="noStrike">
                          <a:latin typeface="Arial"/>
                        </a:rPr>
                        <a:t>(Modèle normal)     </a:t>
                      </a:r>
                    </a:p>
                  </a:txBody>
                  <a:tcPr marL="0" marR="0" marT="0" marB="0" anchor="b"/>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r h="123735">
                <a:tc>
                  <a:txBody>
                    <a:bodyPr/>
                    <a:lstStyle/>
                    <a:p>
                      <a:pPr algn="l" fontAlgn="ctr"/>
                      <a:r>
                        <a:rPr lang="fr-FR" sz="800" b="0" i="0" u="none" strike="noStrike">
                          <a:latin typeface="Arial"/>
                        </a:rPr>
                        <a:t> </a:t>
                      </a:r>
                    </a:p>
                  </a:txBody>
                  <a:tcPr marL="0" marR="0" marT="0" marB="0" anchor="ctr"/>
                </a:tc>
                <a:tc>
                  <a:txBody>
                    <a:bodyPr/>
                    <a:lstStyle/>
                    <a:p>
                      <a:pPr algn="ctr" fontAlgn="ctr"/>
                      <a:r>
                        <a:rPr lang="fr-FR" sz="1000" b="1" i="0" u="none" strike="noStrike">
                          <a:latin typeface="Arial"/>
                        </a:rPr>
                        <a:t>ACTIF</a:t>
                      </a:r>
                    </a:p>
                  </a:txBody>
                  <a:tcPr marL="0" marR="0" marT="0" marB="0" anchor="ctr"/>
                </a:tc>
                <a:tc gridSpan="3">
                  <a:txBody>
                    <a:bodyPr/>
                    <a:lstStyle/>
                    <a:p>
                      <a:pPr algn="ctr" fontAlgn="ctr"/>
                      <a:r>
                        <a:rPr lang="fr-FR" sz="1000" b="1" i="0" u="none" strike="noStrike">
                          <a:latin typeface="Arial"/>
                        </a:rPr>
                        <a:t>EXERCICE</a:t>
                      </a:r>
                    </a:p>
                  </a:txBody>
                  <a:tcPr marL="0" marR="0" marT="0" marB="0" anchor="ctr"/>
                </a:tc>
                <a:tc hMerge="1">
                  <a:txBody>
                    <a:bodyPr/>
                    <a:lstStyle/>
                    <a:p>
                      <a:endParaRPr lang="fr-FR"/>
                    </a:p>
                  </a:txBody>
                  <a:tcPr/>
                </a:tc>
                <a:tc hMerge="1">
                  <a:txBody>
                    <a:bodyPr/>
                    <a:lstStyle/>
                    <a:p>
                      <a:endParaRPr lang="fr-FR"/>
                    </a:p>
                  </a:txBody>
                  <a:tcPr/>
                </a:tc>
                <a:tc>
                  <a:txBody>
                    <a:bodyPr/>
                    <a:lstStyle/>
                    <a:p>
                      <a:pPr algn="ctr" fontAlgn="ctr"/>
                      <a:r>
                        <a:rPr lang="fr-FR" sz="900" b="1" i="0" u="none" strike="noStrike">
                          <a:latin typeface="Arial"/>
                        </a:rPr>
                        <a:t>EXERCICE PRECEDENT</a:t>
                      </a:r>
                    </a:p>
                  </a:txBody>
                  <a:tcPr marL="0" marR="0" marT="0" marB="0" anchor="ctr"/>
                </a:tc>
              </a:tr>
              <a:tr h="222723">
                <a:tc>
                  <a:txBody>
                    <a:bodyPr/>
                    <a:lstStyle/>
                    <a:p>
                      <a:pPr algn="l" fontAlgn="b"/>
                      <a:r>
                        <a:rPr lang="fr-FR" sz="800" b="0" i="0" u="none" strike="noStrike">
                          <a:latin typeface="Arial"/>
                        </a:rPr>
                        <a:t> </a:t>
                      </a:r>
                    </a:p>
                  </a:txBody>
                  <a:tcPr marL="0" marR="0" marT="0" marB="0" anchor="b"/>
                </a:tc>
                <a:tc>
                  <a:txBody>
                    <a:bodyPr/>
                    <a:lstStyle/>
                    <a:p>
                      <a:pPr algn="ctr" fontAlgn="b"/>
                      <a:r>
                        <a:rPr lang="fr-FR" sz="1000" b="1" i="0" u="none" strike="noStrike">
                          <a:latin typeface="Arial"/>
                        </a:rPr>
                        <a:t> </a:t>
                      </a:r>
                    </a:p>
                  </a:txBody>
                  <a:tcPr marL="0" marR="0" marT="0" marB="0" anchor="b"/>
                </a:tc>
                <a:tc>
                  <a:txBody>
                    <a:bodyPr/>
                    <a:lstStyle/>
                    <a:p>
                      <a:pPr algn="ctr" fontAlgn="ctr"/>
                      <a:r>
                        <a:rPr lang="fr-FR" sz="1000" b="1" i="0" u="none" strike="noStrike">
                          <a:latin typeface="Arial"/>
                        </a:rPr>
                        <a:t>BRUT</a:t>
                      </a:r>
                    </a:p>
                  </a:txBody>
                  <a:tcPr marL="0" marR="0" marT="0" marB="0" anchor="ctr"/>
                </a:tc>
                <a:tc>
                  <a:txBody>
                    <a:bodyPr/>
                    <a:lstStyle/>
                    <a:p>
                      <a:pPr algn="ctr" fontAlgn="ctr"/>
                      <a:r>
                        <a:rPr lang="fr-FR" sz="900" b="1" i="0" u="none" strike="noStrike">
                          <a:latin typeface="Arial"/>
                        </a:rPr>
                        <a:t>AMORTISSEMENT ET PROVISIONS</a:t>
                      </a:r>
                    </a:p>
                  </a:txBody>
                  <a:tcPr marL="0" marR="0" marT="0" marB="0" anchor="ctr"/>
                </a:tc>
                <a:tc>
                  <a:txBody>
                    <a:bodyPr/>
                    <a:lstStyle/>
                    <a:p>
                      <a:pPr algn="ctr" fontAlgn="ctr"/>
                      <a:r>
                        <a:rPr lang="fr-FR" sz="1000" b="1" i="0" u="none" strike="noStrike">
                          <a:latin typeface="Arial"/>
                        </a:rPr>
                        <a:t>NET</a:t>
                      </a:r>
                    </a:p>
                  </a:txBody>
                  <a:tcPr marL="0" marR="0" marT="0" marB="0" anchor="ctr"/>
                </a:tc>
                <a:tc>
                  <a:txBody>
                    <a:bodyPr/>
                    <a:lstStyle/>
                    <a:p>
                      <a:pPr algn="ctr" fontAlgn="ctr"/>
                      <a:r>
                        <a:rPr lang="fr-FR" sz="1000" b="1" i="0" u="none" strike="noStrike">
                          <a:latin typeface="Arial"/>
                        </a:rPr>
                        <a:t>NET</a:t>
                      </a:r>
                    </a:p>
                  </a:txBody>
                  <a:tcPr marL="0" marR="0" marT="0" marB="0" anchor="ctr"/>
                </a:tc>
              </a:tr>
              <a:tr h="98988">
                <a:tc>
                  <a:txBody>
                    <a:bodyPr/>
                    <a:lstStyle/>
                    <a:p>
                      <a:pPr algn="ctr" fontAlgn="b"/>
                      <a:r>
                        <a:rPr lang="fr-FR" sz="800" b="1" i="0" u="none" strike="noStrike">
                          <a:latin typeface="Arial"/>
                        </a:rPr>
                        <a:t> </a:t>
                      </a:r>
                    </a:p>
                  </a:txBody>
                  <a:tcPr marL="0" marR="0" marT="0" marB="0" anchor="b"/>
                </a:tc>
                <a:tc>
                  <a:txBody>
                    <a:bodyPr/>
                    <a:lstStyle/>
                    <a:p>
                      <a:pPr algn="l" fontAlgn="b"/>
                      <a:r>
                        <a:rPr lang="fr-FR" sz="800" b="1" i="0" u="none" strike="noStrike">
                          <a:latin typeface="Arial"/>
                        </a:rPr>
                        <a:t>IMMOBILISATIONS EN NON VALEURS  (A)     </a:t>
                      </a:r>
                    </a:p>
                  </a:txBody>
                  <a:tcPr marL="0" marR="0" marT="0" marB="0" anchor="b"/>
                </a:tc>
                <a:tc>
                  <a:txBody>
                    <a:bodyPr/>
                    <a:lstStyle/>
                    <a:p>
                      <a:pPr algn="r" fontAlgn="b"/>
                      <a:r>
                        <a:rPr lang="fr-FR" sz="800" b="1" i="0" u="none" strike="noStrike">
                          <a:solidFill>
                            <a:srgbClr val="000000"/>
                          </a:solidFill>
                          <a:latin typeface="Arial"/>
                        </a:rPr>
                        <a:t>55 680,00</a:t>
                      </a:r>
                    </a:p>
                  </a:txBody>
                  <a:tcPr marL="0" marR="0" marT="0" marB="0" anchor="b"/>
                </a:tc>
                <a:tc>
                  <a:txBody>
                    <a:bodyPr/>
                    <a:lstStyle/>
                    <a:p>
                      <a:pPr algn="r" fontAlgn="b"/>
                      <a:r>
                        <a:rPr lang="fr-FR" sz="800" b="1" i="0" u="none" strike="noStrike">
                          <a:solidFill>
                            <a:srgbClr val="000000"/>
                          </a:solidFill>
                          <a:latin typeface="Arial"/>
                        </a:rPr>
                        <a:t>11 136,00</a:t>
                      </a:r>
                    </a:p>
                  </a:txBody>
                  <a:tcPr marL="0" marR="0" marT="0" marB="0" anchor="b"/>
                </a:tc>
                <a:tc>
                  <a:txBody>
                    <a:bodyPr/>
                    <a:lstStyle/>
                    <a:p>
                      <a:pPr algn="r" fontAlgn="b"/>
                      <a:r>
                        <a:rPr lang="fr-FR" sz="800" b="1" i="0" u="none" strike="noStrike">
                          <a:solidFill>
                            <a:srgbClr val="000000"/>
                          </a:solidFill>
                          <a:latin typeface="Arial"/>
                        </a:rPr>
                        <a:t>44 544,00</a:t>
                      </a:r>
                    </a:p>
                  </a:txBody>
                  <a:tcPr marL="0" marR="0" marT="0" marB="0" anchor="b"/>
                </a:tc>
                <a:tc>
                  <a:txBody>
                    <a:bodyPr/>
                    <a:lstStyle/>
                    <a:p>
                      <a:pPr algn="l" fontAlgn="b"/>
                      <a:r>
                        <a:rPr lang="fr-FR" sz="800" b="1" i="0" u="none" strike="noStrike">
                          <a:solidFill>
                            <a:srgbClr val="000000"/>
                          </a:solidFill>
                          <a:latin typeface="Arial"/>
                        </a:rPr>
                        <a:t> </a:t>
                      </a:r>
                    </a:p>
                  </a:txBody>
                  <a:tcPr marL="0" marR="0" marT="0" marB="0" anchor="b"/>
                </a:tc>
              </a:tr>
              <a:tr h="98988">
                <a:tc>
                  <a:txBody>
                    <a:bodyPr/>
                    <a:lstStyle/>
                    <a:p>
                      <a:pPr algn="ctr" fontAlgn="b"/>
                      <a:r>
                        <a:rPr lang="fr-FR" sz="800" b="1" i="0" u="none" strike="noStrike">
                          <a:latin typeface="Arial"/>
                        </a:rPr>
                        <a:t> </a:t>
                      </a:r>
                    </a:p>
                  </a:txBody>
                  <a:tcPr marL="0" marR="0" marT="0" marB="0" anchor="b"/>
                </a:tc>
                <a:tc>
                  <a:txBody>
                    <a:bodyPr/>
                    <a:lstStyle/>
                    <a:p>
                      <a:pPr algn="l" fontAlgn="b"/>
                      <a:r>
                        <a:rPr lang="fr-FR" sz="800" b="0" i="0" u="none" strike="noStrike">
                          <a:latin typeface="Arial"/>
                        </a:rPr>
                        <a:t>*  Frais préliminaires</a:t>
                      </a:r>
                    </a:p>
                  </a:txBody>
                  <a:tcPr marL="0" marR="0" marT="0" marB="0" anchor="b"/>
                </a:tc>
                <a:tc>
                  <a:txBody>
                    <a:bodyPr/>
                    <a:lstStyle/>
                    <a:p>
                      <a:pPr algn="l" fontAlgn="b"/>
                      <a:r>
                        <a:rPr lang="fr-FR" sz="800" b="0" i="0" u="none" strike="noStrike">
                          <a:solidFill>
                            <a:srgbClr val="000000"/>
                          </a:solidFill>
                          <a:latin typeface="Arial"/>
                        </a:rPr>
                        <a:t> </a:t>
                      </a:r>
                    </a:p>
                  </a:txBody>
                  <a:tcPr marL="0" marR="0" marT="0" marB="0" anchor="b"/>
                </a:tc>
                <a:tc>
                  <a:txBody>
                    <a:bodyPr/>
                    <a:lstStyle/>
                    <a:p>
                      <a:pPr algn="l" fontAlgn="b"/>
                      <a:r>
                        <a:rPr lang="fr-FR" sz="800" b="0" i="0" u="none" strike="noStrike">
                          <a:solidFill>
                            <a:srgbClr val="000000"/>
                          </a:solidFill>
                          <a:latin typeface="Arial"/>
                        </a:rPr>
                        <a:t> </a:t>
                      </a:r>
                    </a:p>
                  </a:txBody>
                  <a:tcPr marL="0" marR="0" marT="0" marB="0" anchor="b"/>
                </a:tc>
                <a:tc>
                  <a:txBody>
                    <a:bodyPr/>
                    <a:lstStyle/>
                    <a:p>
                      <a:pPr algn="l" fontAlgn="b"/>
                      <a:r>
                        <a:rPr lang="fr-FR" sz="800" b="0" i="0" u="none" strike="noStrike">
                          <a:solidFill>
                            <a:srgbClr val="000000"/>
                          </a:solidFill>
                          <a:latin typeface="Arial"/>
                        </a:rPr>
                        <a:t> </a:t>
                      </a:r>
                    </a:p>
                  </a:txBody>
                  <a:tcPr marL="0" marR="0" marT="0" marB="0" anchor="b"/>
                </a:tc>
                <a:tc>
                  <a:txBody>
                    <a:bodyPr/>
                    <a:lstStyle/>
                    <a:p>
                      <a:pPr algn="l" fontAlgn="b"/>
                      <a:r>
                        <a:rPr lang="fr-FR" sz="800" b="0" i="0" u="none" strike="noStrike">
                          <a:solidFill>
                            <a:srgbClr val="000000"/>
                          </a:solidFill>
                          <a:latin typeface="Arial"/>
                        </a:rPr>
                        <a:t> </a:t>
                      </a:r>
                    </a:p>
                  </a:txBody>
                  <a:tcPr marL="0" marR="0" marT="0" marB="0" anchor="b"/>
                </a:tc>
              </a:tr>
              <a:tr h="98988">
                <a:tc>
                  <a:txBody>
                    <a:bodyPr/>
                    <a:lstStyle/>
                    <a:p>
                      <a:pPr algn="ctr" fontAlgn="b"/>
                      <a:r>
                        <a:rPr lang="fr-FR" sz="800" b="1" i="0" u="none" strike="noStrike">
                          <a:latin typeface="Arial"/>
                        </a:rPr>
                        <a:t> </a:t>
                      </a:r>
                    </a:p>
                  </a:txBody>
                  <a:tcPr marL="0" marR="0" marT="0" marB="0" anchor="b"/>
                </a:tc>
                <a:tc>
                  <a:txBody>
                    <a:bodyPr/>
                    <a:lstStyle/>
                    <a:p>
                      <a:pPr algn="l" fontAlgn="b"/>
                      <a:r>
                        <a:rPr lang="fr-FR" sz="800" b="0" i="0" u="none" strike="noStrike">
                          <a:latin typeface="Arial"/>
                        </a:rPr>
                        <a:t>*  Charges à repartir sur plusieurs  exercices</a:t>
                      </a:r>
                    </a:p>
                  </a:txBody>
                  <a:tcPr marL="0" marR="0" marT="0" marB="0" anchor="b"/>
                </a:tc>
                <a:tc>
                  <a:txBody>
                    <a:bodyPr/>
                    <a:lstStyle/>
                    <a:p>
                      <a:pPr algn="r" fontAlgn="b"/>
                      <a:r>
                        <a:rPr lang="fr-FR" sz="800" b="0" i="0" u="none" strike="noStrike">
                          <a:solidFill>
                            <a:srgbClr val="000000"/>
                          </a:solidFill>
                          <a:latin typeface="Arial"/>
                        </a:rPr>
                        <a:t>55 680,00</a:t>
                      </a:r>
                    </a:p>
                  </a:txBody>
                  <a:tcPr marL="0" marR="0" marT="0" marB="0" anchor="b"/>
                </a:tc>
                <a:tc>
                  <a:txBody>
                    <a:bodyPr/>
                    <a:lstStyle/>
                    <a:p>
                      <a:pPr algn="r" fontAlgn="b"/>
                      <a:r>
                        <a:rPr lang="fr-FR" sz="800" b="0" i="0" u="none" strike="noStrike">
                          <a:solidFill>
                            <a:srgbClr val="000000"/>
                          </a:solidFill>
                          <a:latin typeface="Arial"/>
                        </a:rPr>
                        <a:t>11 136,00</a:t>
                      </a:r>
                    </a:p>
                  </a:txBody>
                  <a:tcPr marL="0" marR="0" marT="0" marB="0" anchor="b"/>
                </a:tc>
                <a:tc>
                  <a:txBody>
                    <a:bodyPr/>
                    <a:lstStyle/>
                    <a:p>
                      <a:pPr algn="r" fontAlgn="b"/>
                      <a:r>
                        <a:rPr lang="fr-FR" sz="800" b="0" i="0" u="none" strike="noStrike">
                          <a:solidFill>
                            <a:srgbClr val="000000"/>
                          </a:solidFill>
                          <a:latin typeface="Arial"/>
                        </a:rPr>
                        <a:t>44 544,00</a:t>
                      </a:r>
                    </a:p>
                  </a:txBody>
                  <a:tcPr marL="0" marR="0" marT="0" marB="0" anchor="b"/>
                </a:tc>
                <a:tc>
                  <a:txBody>
                    <a:bodyPr/>
                    <a:lstStyle/>
                    <a:p>
                      <a:pPr algn="l" fontAlgn="b"/>
                      <a:r>
                        <a:rPr lang="fr-FR" sz="800" b="0" i="0" u="none" strike="noStrike">
                          <a:solidFill>
                            <a:srgbClr val="000000"/>
                          </a:solidFill>
                          <a:latin typeface="Arial"/>
                        </a:rPr>
                        <a:t> </a:t>
                      </a:r>
                    </a:p>
                  </a:txBody>
                  <a:tcPr marL="0" marR="0" marT="0" marB="0" anchor="b"/>
                </a:tc>
              </a:tr>
              <a:tr h="98988">
                <a:tc>
                  <a:txBody>
                    <a:bodyPr/>
                    <a:lstStyle/>
                    <a:p>
                      <a:pPr algn="ctr" fontAlgn="b"/>
                      <a:r>
                        <a:rPr lang="fr-FR" sz="800" b="1" i="0" u="none" strike="noStrike" dirty="0">
                          <a:latin typeface="Arial"/>
                        </a:rPr>
                        <a:t>A</a:t>
                      </a:r>
                    </a:p>
                  </a:txBody>
                  <a:tcPr marL="0" marR="0" marT="0" marB="0" anchor="b"/>
                </a:tc>
                <a:tc>
                  <a:txBody>
                    <a:bodyPr/>
                    <a:lstStyle/>
                    <a:p>
                      <a:pPr algn="l" fontAlgn="b"/>
                      <a:r>
                        <a:rPr lang="fr-FR" sz="800" b="1" i="0" u="none" strike="noStrike">
                          <a:latin typeface="Arial"/>
                        </a:rPr>
                        <a:t>IMMOBILISATIONS INCORPORELLES  (B)     </a:t>
                      </a:r>
                    </a:p>
                  </a:txBody>
                  <a:tcPr marL="0" marR="0" marT="0" marB="0" anchor="b"/>
                </a:tc>
                <a:tc>
                  <a:txBody>
                    <a:bodyPr/>
                    <a:lstStyle/>
                    <a:p>
                      <a:pPr algn="l" fontAlgn="b"/>
                      <a:r>
                        <a:rPr lang="fr-FR" sz="800" b="1" i="0" u="none" strike="noStrike">
                          <a:solidFill>
                            <a:srgbClr val="000000"/>
                          </a:solidFill>
                          <a:latin typeface="Arial"/>
                        </a:rPr>
                        <a:t> </a:t>
                      </a:r>
                    </a:p>
                  </a:txBody>
                  <a:tcPr marL="0" marR="0" marT="0" marB="0" anchor="b"/>
                </a:tc>
                <a:tc>
                  <a:txBody>
                    <a:bodyPr/>
                    <a:lstStyle/>
                    <a:p>
                      <a:pPr algn="l" fontAlgn="b"/>
                      <a:r>
                        <a:rPr lang="fr-FR" sz="800" b="1" i="0" u="none" strike="noStrike">
                          <a:solidFill>
                            <a:srgbClr val="000000"/>
                          </a:solidFill>
                          <a:latin typeface="Arial"/>
                        </a:rPr>
                        <a:t> </a:t>
                      </a:r>
                    </a:p>
                  </a:txBody>
                  <a:tcPr marL="0" marR="0" marT="0" marB="0" anchor="b"/>
                </a:tc>
                <a:tc>
                  <a:txBody>
                    <a:bodyPr/>
                    <a:lstStyle/>
                    <a:p>
                      <a:pPr algn="l" fontAlgn="b"/>
                      <a:r>
                        <a:rPr lang="fr-FR" sz="800" b="1" i="0" u="none" strike="noStrike">
                          <a:solidFill>
                            <a:srgbClr val="000000"/>
                          </a:solidFill>
                          <a:latin typeface="Arial"/>
                        </a:rPr>
                        <a:t> </a:t>
                      </a:r>
                    </a:p>
                  </a:txBody>
                  <a:tcPr marL="0" marR="0" marT="0" marB="0" anchor="b"/>
                </a:tc>
                <a:tc>
                  <a:txBody>
                    <a:bodyPr/>
                    <a:lstStyle/>
                    <a:p>
                      <a:pPr algn="l" fontAlgn="b"/>
                      <a:r>
                        <a:rPr lang="fr-FR" sz="800" b="1" i="0" u="none" strike="noStrike">
                          <a:solidFill>
                            <a:srgbClr val="000000"/>
                          </a:solidFill>
                          <a:latin typeface="Arial"/>
                        </a:rPr>
                        <a:t> </a:t>
                      </a:r>
                    </a:p>
                  </a:txBody>
                  <a:tcPr marL="0" marR="0" marT="0" marB="0" anchor="b"/>
                </a:tc>
              </a:tr>
              <a:tr h="98988">
                <a:tc>
                  <a:txBody>
                    <a:bodyPr/>
                    <a:lstStyle/>
                    <a:p>
                      <a:pPr algn="ctr" fontAlgn="b"/>
                      <a:r>
                        <a:rPr lang="fr-FR" sz="800" b="1" i="0" u="none" strike="noStrike">
                          <a:latin typeface="Arial"/>
                        </a:rPr>
                        <a:t> </a:t>
                      </a:r>
                    </a:p>
                  </a:txBody>
                  <a:tcPr marL="0" marR="0" marT="0" marB="0" anchor="b"/>
                </a:tc>
                <a:tc>
                  <a:txBody>
                    <a:bodyPr/>
                    <a:lstStyle/>
                    <a:p>
                      <a:pPr algn="l" fontAlgn="b"/>
                      <a:r>
                        <a:rPr lang="fr-FR" sz="800" b="1" i="0" u="none" strike="noStrike">
                          <a:latin typeface="Arial"/>
                        </a:rPr>
                        <a:t>IMMOBILISATIONS CORPORELLES (C)     </a:t>
                      </a:r>
                    </a:p>
                  </a:txBody>
                  <a:tcPr marL="0" marR="0" marT="0" marB="0" anchor="b"/>
                </a:tc>
                <a:tc>
                  <a:txBody>
                    <a:bodyPr/>
                    <a:lstStyle/>
                    <a:p>
                      <a:pPr algn="r" fontAlgn="b"/>
                      <a:r>
                        <a:rPr lang="fr-FR" sz="800" b="1" i="0" u="none" strike="noStrike">
                          <a:solidFill>
                            <a:srgbClr val="000000"/>
                          </a:solidFill>
                          <a:latin typeface="Arial"/>
                        </a:rPr>
                        <a:t>1 741 775,04</a:t>
                      </a:r>
                    </a:p>
                  </a:txBody>
                  <a:tcPr marL="0" marR="0" marT="0" marB="0" anchor="b"/>
                </a:tc>
                <a:tc>
                  <a:txBody>
                    <a:bodyPr/>
                    <a:lstStyle/>
                    <a:p>
                      <a:pPr algn="r" fontAlgn="b"/>
                      <a:r>
                        <a:rPr lang="fr-FR" sz="800" b="1" i="0" u="none" strike="noStrike">
                          <a:solidFill>
                            <a:srgbClr val="000000"/>
                          </a:solidFill>
                          <a:latin typeface="Arial"/>
                        </a:rPr>
                        <a:t>261 097,44</a:t>
                      </a:r>
                    </a:p>
                  </a:txBody>
                  <a:tcPr marL="0" marR="0" marT="0" marB="0" anchor="b"/>
                </a:tc>
                <a:tc>
                  <a:txBody>
                    <a:bodyPr/>
                    <a:lstStyle/>
                    <a:p>
                      <a:pPr algn="r" fontAlgn="b"/>
                      <a:r>
                        <a:rPr lang="fr-FR" sz="800" b="1" i="0" u="none" strike="noStrike">
                          <a:solidFill>
                            <a:srgbClr val="000000"/>
                          </a:solidFill>
                          <a:latin typeface="Arial"/>
                        </a:rPr>
                        <a:t>1 480 677,60</a:t>
                      </a:r>
                    </a:p>
                  </a:txBody>
                  <a:tcPr marL="0" marR="0" marT="0" marB="0" anchor="b"/>
                </a:tc>
                <a:tc>
                  <a:txBody>
                    <a:bodyPr/>
                    <a:lstStyle/>
                    <a:p>
                      <a:pPr algn="r" fontAlgn="b"/>
                      <a:r>
                        <a:rPr lang="fr-FR" sz="800" b="1" i="0" u="none" strike="noStrike">
                          <a:solidFill>
                            <a:srgbClr val="000000"/>
                          </a:solidFill>
                          <a:latin typeface="Arial"/>
                        </a:rPr>
                        <a:t>1 622 460,53</a:t>
                      </a:r>
                    </a:p>
                  </a:txBody>
                  <a:tcPr marL="0" marR="0" marT="0" marB="0" anchor="b"/>
                </a:tc>
              </a:tr>
              <a:tr h="98988">
                <a:tc>
                  <a:txBody>
                    <a:bodyPr/>
                    <a:lstStyle/>
                    <a:p>
                      <a:pPr algn="ctr" fontAlgn="b"/>
                      <a:r>
                        <a:rPr lang="fr-FR" sz="800" b="1" i="0" u="none" strike="noStrike" dirty="0">
                          <a:latin typeface="Arial"/>
                        </a:rPr>
                        <a:t>M</a:t>
                      </a:r>
                    </a:p>
                  </a:txBody>
                  <a:tcPr marL="0" marR="0" marT="0" marB="0" anchor="b"/>
                </a:tc>
                <a:tc>
                  <a:txBody>
                    <a:bodyPr/>
                    <a:lstStyle/>
                    <a:p>
                      <a:pPr algn="l" fontAlgn="b"/>
                      <a:r>
                        <a:rPr lang="fr-FR" sz="800" b="0" i="0" u="none" strike="noStrike">
                          <a:latin typeface="Arial"/>
                        </a:rPr>
                        <a:t>*  Constructions</a:t>
                      </a:r>
                    </a:p>
                  </a:txBody>
                  <a:tcPr marL="0" marR="0" marT="0" marB="0" anchor="b"/>
                </a:tc>
                <a:tc>
                  <a:txBody>
                    <a:bodyPr/>
                    <a:lstStyle/>
                    <a:p>
                      <a:pPr algn="r" fontAlgn="b"/>
                      <a:r>
                        <a:rPr lang="fr-FR" sz="800" b="0" i="0" u="none" strike="noStrike">
                          <a:solidFill>
                            <a:srgbClr val="000000"/>
                          </a:solidFill>
                          <a:latin typeface="Arial"/>
                        </a:rPr>
                        <a:t>1 420 707,04</a:t>
                      </a:r>
                    </a:p>
                  </a:txBody>
                  <a:tcPr marL="0" marR="0" marT="0" marB="0" anchor="b"/>
                </a:tc>
                <a:tc>
                  <a:txBody>
                    <a:bodyPr/>
                    <a:lstStyle/>
                    <a:p>
                      <a:pPr algn="r" fontAlgn="b"/>
                      <a:r>
                        <a:rPr lang="fr-FR" sz="800" b="0" i="0" u="none" strike="noStrike">
                          <a:solidFill>
                            <a:srgbClr val="000000"/>
                          </a:solidFill>
                          <a:latin typeface="Arial"/>
                        </a:rPr>
                        <a:t>162 219,20</a:t>
                      </a:r>
                    </a:p>
                  </a:txBody>
                  <a:tcPr marL="0" marR="0" marT="0" marB="0" anchor="b"/>
                </a:tc>
                <a:tc>
                  <a:txBody>
                    <a:bodyPr/>
                    <a:lstStyle/>
                    <a:p>
                      <a:pPr algn="r" fontAlgn="b"/>
                      <a:r>
                        <a:rPr lang="fr-FR" sz="800" b="0" i="0" u="none" strike="noStrike">
                          <a:solidFill>
                            <a:srgbClr val="000000"/>
                          </a:solidFill>
                          <a:latin typeface="Arial"/>
                        </a:rPr>
                        <a:t>1 258 487,84</a:t>
                      </a:r>
                    </a:p>
                  </a:txBody>
                  <a:tcPr marL="0" marR="0" marT="0" marB="0" anchor="b"/>
                </a:tc>
                <a:tc>
                  <a:txBody>
                    <a:bodyPr/>
                    <a:lstStyle/>
                    <a:p>
                      <a:pPr algn="r" fontAlgn="b"/>
                      <a:r>
                        <a:rPr lang="fr-FR" sz="800" b="0" i="0" u="none" strike="noStrike">
                          <a:solidFill>
                            <a:srgbClr val="000000"/>
                          </a:solidFill>
                          <a:latin typeface="Arial"/>
                        </a:rPr>
                        <a:t>1 330 956,99</a:t>
                      </a:r>
                    </a:p>
                  </a:txBody>
                  <a:tcPr marL="0" marR="0" marT="0" marB="0" anchor="b"/>
                </a:tc>
              </a:tr>
              <a:tr h="197976">
                <a:tc>
                  <a:txBody>
                    <a:bodyPr/>
                    <a:lstStyle/>
                    <a:p>
                      <a:pPr algn="ctr" fontAlgn="b"/>
                      <a:r>
                        <a:rPr lang="fr-FR" sz="800" b="1" i="0" u="none" strike="noStrike" dirty="0">
                          <a:latin typeface="Arial"/>
                        </a:rPr>
                        <a:t>B</a:t>
                      </a:r>
                    </a:p>
                  </a:txBody>
                  <a:tcPr marL="0" marR="0" marT="0" marB="0" anchor="b"/>
                </a:tc>
                <a:tc>
                  <a:txBody>
                    <a:bodyPr/>
                    <a:lstStyle/>
                    <a:p>
                      <a:pPr algn="l" fontAlgn="b"/>
                      <a:r>
                        <a:rPr lang="fr-FR" sz="800" b="0" i="0" u="none" strike="noStrike">
                          <a:latin typeface="Arial"/>
                        </a:rPr>
                        <a:t>*  Mobilier, matériel de bureau et aménagements div,</a:t>
                      </a:r>
                    </a:p>
                  </a:txBody>
                  <a:tcPr marL="0" marR="0" marT="0" marB="0" anchor="b"/>
                </a:tc>
                <a:tc>
                  <a:txBody>
                    <a:bodyPr/>
                    <a:lstStyle/>
                    <a:p>
                      <a:pPr algn="r" fontAlgn="b"/>
                      <a:r>
                        <a:rPr lang="fr-FR" sz="800" b="0" i="0" u="none" strike="noStrike">
                          <a:solidFill>
                            <a:srgbClr val="000000"/>
                          </a:solidFill>
                          <a:latin typeface="Arial"/>
                        </a:rPr>
                        <a:t>321 068,00</a:t>
                      </a:r>
                    </a:p>
                  </a:txBody>
                  <a:tcPr marL="0" marR="0" marT="0" marB="0" anchor="b"/>
                </a:tc>
                <a:tc>
                  <a:txBody>
                    <a:bodyPr/>
                    <a:lstStyle/>
                    <a:p>
                      <a:pPr algn="r" fontAlgn="b"/>
                      <a:r>
                        <a:rPr lang="fr-FR" sz="800" b="0" i="0" u="none" strike="noStrike">
                          <a:solidFill>
                            <a:srgbClr val="000000"/>
                          </a:solidFill>
                          <a:latin typeface="Arial"/>
                        </a:rPr>
                        <a:t>98 878,24</a:t>
                      </a:r>
                    </a:p>
                  </a:txBody>
                  <a:tcPr marL="0" marR="0" marT="0" marB="0" anchor="b"/>
                </a:tc>
                <a:tc>
                  <a:txBody>
                    <a:bodyPr/>
                    <a:lstStyle/>
                    <a:p>
                      <a:pPr algn="r" fontAlgn="b"/>
                      <a:r>
                        <a:rPr lang="fr-FR" sz="800" b="0" i="0" u="none" strike="noStrike">
                          <a:solidFill>
                            <a:srgbClr val="000000"/>
                          </a:solidFill>
                          <a:latin typeface="Arial"/>
                        </a:rPr>
                        <a:t>222 189,76</a:t>
                      </a:r>
                    </a:p>
                  </a:txBody>
                  <a:tcPr marL="0" marR="0" marT="0" marB="0" anchor="b"/>
                </a:tc>
                <a:tc>
                  <a:txBody>
                    <a:bodyPr/>
                    <a:lstStyle/>
                    <a:p>
                      <a:pPr algn="r" fontAlgn="b"/>
                      <a:r>
                        <a:rPr lang="fr-FR" sz="800" b="0" i="0" u="none" strike="noStrike">
                          <a:solidFill>
                            <a:srgbClr val="000000"/>
                          </a:solidFill>
                          <a:latin typeface="Arial"/>
                        </a:rPr>
                        <a:t>250 460,16</a:t>
                      </a:r>
                    </a:p>
                  </a:txBody>
                  <a:tcPr marL="0" marR="0" marT="0" marB="0" anchor="b"/>
                </a:tc>
              </a:tr>
              <a:tr h="98988">
                <a:tc>
                  <a:txBody>
                    <a:bodyPr/>
                    <a:lstStyle/>
                    <a:p>
                      <a:pPr algn="ctr" fontAlgn="b"/>
                      <a:r>
                        <a:rPr lang="fr-FR" sz="800" b="1" i="0" u="none" strike="noStrike">
                          <a:latin typeface="Arial"/>
                        </a:rPr>
                        <a:t>I</a:t>
                      </a:r>
                    </a:p>
                  </a:txBody>
                  <a:tcPr marL="0" marR="0" marT="0" marB="0" anchor="b"/>
                </a:tc>
                <a:tc>
                  <a:txBody>
                    <a:bodyPr/>
                    <a:lstStyle/>
                    <a:p>
                      <a:pPr algn="l" fontAlgn="b"/>
                      <a:r>
                        <a:rPr lang="fr-FR" sz="800" b="0" i="0" u="none" strike="noStrike">
                          <a:latin typeface="Arial"/>
                        </a:rPr>
                        <a:t>*  Autres immobilisations corporelles</a:t>
                      </a:r>
                    </a:p>
                  </a:txBody>
                  <a:tcPr marL="0" marR="0" marT="0" marB="0" anchor="b"/>
                </a:tc>
                <a:tc>
                  <a:txBody>
                    <a:bodyPr/>
                    <a:lstStyle/>
                    <a:p>
                      <a:pPr algn="l" fontAlgn="b"/>
                      <a:r>
                        <a:rPr lang="fr-FR" sz="800" b="0" i="0" u="none" strike="noStrike">
                          <a:solidFill>
                            <a:srgbClr val="000000"/>
                          </a:solidFill>
                          <a:latin typeface="Arial"/>
                        </a:rPr>
                        <a:t> </a:t>
                      </a:r>
                    </a:p>
                  </a:txBody>
                  <a:tcPr marL="0" marR="0" marT="0" marB="0" anchor="b"/>
                </a:tc>
                <a:tc>
                  <a:txBody>
                    <a:bodyPr/>
                    <a:lstStyle/>
                    <a:p>
                      <a:pPr algn="l" fontAlgn="b"/>
                      <a:r>
                        <a:rPr lang="fr-FR" sz="800" b="0" i="0" u="none" strike="noStrike">
                          <a:solidFill>
                            <a:srgbClr val="000000"/>
                          </a:solidFill>
                          <a:latin typeface="Arial"/>
                        </a:rPr>
                        <a:t> </a:t>
                      </a:r>
                    </a:p>
                  </a:txBody>
                  <a:tcPr marL="0" marR="0" marT="0" marB="0" anchor="b"/>
                </a:tc>
                <a:tc>
                  <a:txBody>
                    <a:bodyPr/>
                    <a:lstStyle/>
                    <a:p>
                      <a:pPr algn="l" fontAlgn="b"/>
                      <a:r>
                        <a:rPr lang="fr-FR" sz="800" b="0" i="0" u="none" strike="noStrike">
                          <a:solidFill>
                            <a:srgbClr val="000000"/>
                          </a:solidFill>
                          <a:latin typeface="Arial"/>
                        </a:rPr>
                        <a:t> </a:t>
                      </a:r>
                    </a:p>
                  </a:txBody>
                  <a:tcPr marL="0" marR="0" marT="0" marB="0" anchor="b"/>
                </a:tc>
                <a:tc>
                  <a:txBody>
                    <a:bodyPr/>
                    <a:lstStyle/>
                    <a:p>
                      <a:pPr algn="l" fontAlgn="b"/>
                      <a:r>
                        <a:rPr lang="fr-FR" sz="800" b="0" i="0" u="none" strike="noStrike">
                          <a:solidFill>
                            <a:srgbClr val="000000"/>
                          </a:solidFill>
                          <a:latin typeface="Arial"/>
                        </a:rPr>
                        <a:t> </a:t>
                      </a:r>
                    </a:p>
                  </a:txBody>
                  <a:tcPr marL="0" marR="0" marT="0" marB="0" anchor="b"/>
                </a:tc>
              </a:tr>
              <a:tr h="98988">
                <a:tc>
                  <a:txBody>
                    <a:bodyPr/>
                    <a:lstStyle/>
                    <a:p>
                      <a:pPr algn="ctr" fontAlgn="b"/>
                      <a:r>
                        <a:rPr lang="fr-FR" sz="800" b="1" i="0" u="none" strike="noStrike">
                          <a:latin typeface="Arial"/>
                        </a:rPr>
                        <a:t>I</a:t>
                      </a:r>
                    </a:p>
                  </a:txBody>
                  <a:tcPr marL="0" marR="0" marT="0" marB="0" anchor="b"/>
                </a:tc>
                <a:tc>
                  <a:txBody>
                    <a:bodyPr/>
                    <a:lstStyle/>
                    <a:p>
                      <a:pPr algn="l" fontAlgn="b"/>
                      <a:r>
                        <a:rPr lang="fr-FR" sz="800" b="1" i="0" u="none" strike="noStrike">
                          <a:latin typeface="Arial"/>
                        </a:rPr>
                        <a:t>IMMOBILISATIONS FINANCIERES  (D)     </a:t>
                      </a:r>
                    </a:p>
                  </a:txBody>
                  <a:tcPr marL="0" marR="0" marT="0" marB="0" anchor="b"/>
                </a:tc>
                <a:tc>
                  <a:txBody>
                    <a:bodyPr/>
                    <a:lstStyle/>
                    <a:p>
                      <a:pPr algn="l" fontAlgn="b"/>
                      <a:r>
                        <a:rPr lang="fr-FR" sz="800" b="1" i="0" u="none" strike="noStrike">
                          <a:solidFill>
                            <a:srgbClr val="000000"/>
                          </a:solidFill>
                          <a:latin typeface="Arial"/>
                        </a:rPr>
                        <a:t> </a:t>
                      </a:r>
                    </a:p>
                  </a:txBody>
                  <a:tcPr marL="0" marR="0" marT="0" marB="0" anchor="b"/>
                </a:tc>
                <a:tc>
                  <a:txBody>
                    <a:bodyPr/>
                    <a:lstStyle/>
                    <a:p>
                      <a:pPr algn="l" fontAlgn="b"/>
                      <a:r>
                        <a:rPr lang="fr-FR" sz="800" b="1" i="0" u="none" strike="noStrike">
                          <a:solidFill>
                            <a:srgbClr val="000000"/>
                          </a:solidFill>
                          <a:latin typeface="Arial"/>
                        </a:rPr>
                        <a:t> </a:t>
                      </a:r>
                    </a:p>
                  </a:txBody>
                  <a:tcPr marL="0" marR="0" marT="0" marB="0" anchor="b"/>
                </a:tc>
                <a:tc>
                  <a:txBody>
                    <a:bodyPr/>
                    <a:lstStyle/>
                    <a:p>
                      <a:pPr algn="l" fontAlgn="b"/>
                      <a:r>
                        <a:rPr lang="fr-FR" sz="800" b="1" i="0" u="none" strike="noStrike">
                          <a:solidFill>
                            <a:srgbClr val="000000"/>
                          </a:solidFill>
                          <a:latin typeface="Arial"/>
                        </a:rPr>
                        <a:t> </a:t>
                      </a:r>
                    </a:p>
                  </a:txBody>
                  <a:tcPr marL="0" marR="0" marT="0" marB="0" anchor="b"/>
                </a:tc>
                <a:tc>
                  <a:txBody>
                    <a:bodyPr/>
                    <a:lstStyle/>
                    <a:p>
                      <a:pPr algn="l" fontAlgn="b"/>
                      <a:r>
                        <a:rPr lang="fr-FR" sz="800" b="1" i="0" u="none" strike="noStrike">
                          <a:solidFill>
                            <a:srgbClr val="000000"/>
                          </a:solidFill>
                          <a:latin typeface="Arial"/>
                        </a:rPr>
                        <a:t> </a:t>
                      </a:r>
                    </a:p>
                  </a:txBody>
                  <a:tcPr marL="0" marR="0" marT="0" marB="0" anchor="b"/>
                </a:tc>
              </a:tr>
              <a:tr h="98988">
                <a:tc>
                  <a:txBody>
                    <a:bodyPr/>
                    <a:lstStyle/>
                    <a:p>
                      <a:pPr algn="ctr" fontAlgn="b"/>
                      <a:r>
                        <a:rPr lang="fr-FR" sz="800" b="1" i="0" u="none" strike="noStrike">
                          <a:latin typeface="Arial"/>
                        </a:rPr>
                        <a:t>S</a:t>
                      </a:r>
                    </a:p>
                  </a:txBody>
                  <a:tcPr marL="0" marR="0" marT="0" marB="0" anchor="b"/>
                </a:tc>
                <a:tc>
                  <a:txBody>
                    <a:bodyPr/>
                    <a:lstStyle/>
                    <a:p>
                      <a:pPr algn="l" fontAlgn="b"/>
                      <a:r>
                        <a:rPr lang="fr-FR" sz="800" b="0" i="0" u="none" strike="noStrike">
                          <a:latin typeface="Arial"/>
                        </a:rPr>
                        <a:t>*  Prêts immobilisés</a:t>
                      </a:r>
                    </a:p>
                  </a:txBody>
                  <a:tcPr marL="0" marR="0" marT="0" marB="0" anchor="b"/>
                </a:tc>
                <a:tc>
                  <a:txBody>
                    <a:bodyPr/>
                    <a:lstStyle/>
                    <a:p>
                      <a:pPr algn="l" fontAlgn="b"/>
                      <a:r>
                        <a:rPr lang="fr-FR" sz="800" b="0" i="0" u="none" strike="noStrike">
                          <a:solidFill>
                            <a:srgbClr val="000000"/>
                          </a:solidFill>
                          <a:latin typeface="Arial"/>
                        </a:rPr>
                        <a:t> </a:t>
                      </a:r>
                    </a:p>
                  </a:txBody>
                  <a:tcPr marL="0" marR="0" marT="0" marB="0" anchor="b"/>
                </a:tc>
                <a:tc>
                  <a:txBody>
                    <a:bodyPr/>
                    <a:lstStyle/>
                    <a:p>
                      <a:pPr algn="l" fontAlgn="b"/>
                      <a:r>
                        <a:rPr lang="fr-FR" sz="800" b="0" i="0" u="none" strike="noStrike">
                          <a:solidFill>
                            <a:srgbClr val="000000"/>
                          </a:solidFill>
                          <a:latin typeface="Arial"/>
                        </a:rPr>
                        <a:t> </a:t>
                      </a:r>
                    </a:p>
                  </a:txBody>
                  <a:tcPr marL="0" marR="0" marT="0" marB="0" anchor="b"/>
                </a:tc>
                <a:tc>
                  <a:txBody>
                    <a:bodyPr/>
                    <a:lstStyle/>
                    <a:p>
                      <a:pPr algn="l" fontAlgn="b"/>
                      <a:r>
                        <a:rPr lang="fr-FR" sz="800" b="0" i="0" u="none" strike="noStrike">
                          <a:solidFill>
                            <a:srgbClr val="000000"/>
                          </a:solidFill>
                          <a:latin typeface="Arial"/>
                        </a:rPr>
                        <a:t> </a:t>
                      </a:r>
                    </a:p>
                  </a:txBody>
                  <a:tcPr marL="0" marR="0" marT="0" marB="0" anchor="b"/>
                </a:tc>
                <a:tc>
                  <a:txBody>
                    <a:bodyPr/>
                    <a:lstStyle/>
                    <a:p>
                      <a:pPr algn="l" fontAlgn="b"/>
                      <a:r>
                        <a:rPr lang="fr-FR" sz="800" b="0" i="0" u="none" strike="noStrike">
                          <a:solidFill>
                            <a:srgbClr val="000000"/>
                          </a:solidFill>
                          <a:latin typeface="Arial"/>
                        </a:rPr>
                        <a:t> </a:t>
                      </a:r>
                    </a:p>
                  </a:txBody>
                  <a:tcPr marL="0" marR="0" marT="0" marB="0" anchor="b"/>
                </a:tc>
              </a:tr>
              <a:tr h="111362">
                <a:tc>
                  <a:txBody>
                    <a:bodyPr/>
                    <a:lstStyle/>
                    <a:p>
                      <a:pPr algn="ctr" fontAlgn="b"/>
                      <a:r>
                        <a:rPr lang="fr-FR" sz="800" b="1" i="0" u="none" strike="noStrike">
                          <a:latin typeface="Arial"/>
                        </a:rPr>
                        <a:t> </a:t>
                      </a:r>
                    </a:p>
                  </a:txBody>
                  <a:tcPr marL="0" marR="0" marT="0" marB="0" anchor="b"/>
                </a:tc>
                <a:tc>
                  <a:txBody>
                    <a:bodyPr/>
                    <a:lstStyle/>
                    <a:p>
                      <a:pPr algn="r" fontAlgn="b"/>
                      <a:r>
                        <a:rPr lang="fr-FR" sz="900" b="1" i="0" u="none" strike="noStrike">
                          <a:latin typeface="Arial"/>
                        </a:rPr>
                        <a:t>TOTAL I (A+B+C+D+E)</a:t>
                      </a:r>
                    </a:p>
                  </a:txBody>
                  <a:tcPr marL="0" marR="0" marT="0" marB="0" anchor="b"/>
                </a:tc>
                <a:tc>
                  <a:txBody>
                    <a:bodyPr/>
                    <a:lstStyle/>
                    <a:p>
                      <a:pPr algn="r" fontAlgn="b"/>
                      <a:r>
                        <a:rPr lang="fr-FR" sz="800" b="1" i="0" u="none" strike="noStrike">
                          <a:solidFill>
                            <a:srgbClr val="000000"/>
                          </a:solidFill>
                          <a:latin typeface="Arial"/>
                        </a:rPr>
                        <a:t>1 797 455,04</a:t>
                      </a:r>
                    </a:p>
                  </a:txBody>
                  <a:tcPr marL="0" marR="0" marT="0" marB="0" anchor="b"/>
                </a:tc>
                <a:tc>
                  <a:txBody>
                    <a:bodyPr/>
                    <a:lstStyle/>
                    <a:p>
                      <a:pPr algn="r" fontAlgn="b"/>
                      <a:r>
                        <a:rPr lang="fr-FR" sz="800" b="1" i="0" u="none" strike="noStrike">
                          <a:solidFill>
                            <a:srgbClr val="000000"/>
                          </a:solidFill>
                          <a:latin typeface="Arial"/>
                        </a:rPr>
                        <a:t>272 233,44</a:t>
                      </a:r>
                    </a:p>
                  </a:txBody>
                  <a:tcPr marL="0" marR="0" marT="0" marB="0" anchor="b"/>
                </a:tc>
                <a:tc>
                  <a:txBody>
                    <a:bodyPr/>
                    <a:lstStyle/>
                    <a:p>
                      <a:pPr algn="r" fontAlgn="b"/>
                      <a:r>
                        <a:rPr lang="fr-FR" sz="800" b="1" i="0" u="none" strike="noStrike">
                          <a:solidFill>
                            <a:srgbClr val="000000"/>
                          </a:solidFill>
                          <a:latin typeface="Arial"/>
                        </a:rPr>
                        <a:t>1 525 221,60</a:t>
                      </a:r>
                    </a:p>
                  </a:txBody>
                  <a:tcPr marL="0" marR="0" marT="0" marB="0" anchor="b"/>
                </a:tc>
                <a:tc>
                  <a:txBody>
                    <a:bodyPr/>
                    <a:lstStyle/>
                    <a:p>
                      <a:pPr algn="r" fontAlgn="b"/>
                      <a:r>
                        <a:rPr lang="fr-FR" sz="800" b="1" i="0" u="none" strike="noStrike" dirty="0">
                          <a:solidFill>
                            <a:srgbClr val="000000"/>
                          </a:solidFill>
                          <a:latin typeface="Arial"/>
                        </a:rPr>
                        <a:t>1 622 460,53</a:t>
                      </a:r>
                    </a:p>
                  </a:txBody>
                  <a:tcPr marL="0" marR="0" marT="0" marB="0" anchor="b"/>
                </a:tc>
              </a:tr>
              <a:tr h="98988">
                <a:tc>
                  <a:txBody>
                    <a:bodyPr/>
                    <a:lstStyle/>
                    <a:p>
                      <a:pPr algn="ctr" fontAlgn="b"/>
                      <a:r>
                        <a:rPr lang="fr-FR" sz="800" b="1" i="0" u="none" strike="noStrike">
                          <a:latin typeface="Arial"/>
                        </a:rPr>
                        <a:t> </a:t>
                      </a:r>
                    </a:p>
                  </a:txBody>
                  <a:tcPr marL="0" marR="0" marT="0" marB="0" anchor="b"/>
                </a:tc>
                <a:tc>
                  <a:txBody>
                    <a:bodyPr/>
                    <a:lstStyle/>
                    <a:p>
                      <a:pPr algn="l" fontAlgn="b"/>
                      <a:r>
                        <a:rPr lang="fr-FR" sz="800" b="1" i="0" u="none" strike="noStrike">
                          <a:latin typeface="Arial"/>
                        </a:rPr>
                        <a:t>STOCKS (F)     </a:t>
                      </a:r>
                    </a:p>
                  </a:txBody>
                  <a:tcPr marL="0" marR="0" marT="0" marB="0" anchor="b"/>
                </a:tc>
                <a:tc>
                  <a:txBody>
                    <a:bodyPr/>
                    <a:lstStyle/>
                    <a:p>
                      <a:pPr algn="l" fontAlgn="b"/>
                      <a:r>
                        <a:rPr lang="fr-FR" sz="800" b="1" i="0" u="none" strike="noStrike">
                          <a:solidFill>
                            <a:srgbClr val="000000"/>
                          </a:solidFill>
                          <a:latin typeface="Arial"/>
                        </a:rPr>
                        <a:t> </a:t>
                      </a:r>
                    </a:p>
                  </a:txBody>
                  <a:tcPr marL="0" marR="0" marT="0" marB="0" anchor="b"/>
                </a:tc>
                <a:tc>
                  <a:txBody>
                    <a:bodyPr/>
                    <a:lstStyle/>
                    <a:p>
                      <a:pPr algn="l" fontAlgn="b"/>
                      <a:r>
                        <a:rPr lang="fr-FR" sz="800" b="1" i="0" u="none" strike="noStrike">
                          <a:solidFill>
                            <a:srgbClr val="000000"/>
                          </a:solidFill>
                          <a:latin typeface="Arial"/>
                        </a:rPr>
                        <a:t> </a:t>
                      </a:r>
                    </a:p>
                  </a:txBody>
                  <a:tcPr marL="0" marR="0" marT="0" marB="0" anchor="b"/>
                </a:tc>
                <a:tc>
                  <a:txBody>
                    <a:bodyPr/>
                    <a:lstStyle/>
                    <a:p>
                      <a:pPr algn="l" fontAlgn="b"/>
                      <a:r>
                        <a:rPr lang="fr-FR" sz="800" b="1" i="0" u="none" strike="noStrike">
                          <a:solidFill>
                            <a:srgbClr val="000000"/>
                          </a:solidFill>
                          <a:latin typeface="Arial"/>
                        </a:rPr>
                        <a:t> </a:t>
                      </a:r>
                    </a:p>
                  </a:txBody>
                  <a:tcPr marL="0" marR="0" marT="0" marB="0" anchor="b"/>
                </a:tc>
                <a:tc>
                  <a:txBody>
                    <a:bodyPr/>
                    <a:lstStyle/>
                    <a:p>
                      <a:pPr algn="l" fontAlgn="b"/>
                      <a:r>
                        <a:rPr lang="fr-FR" sz="800" b="1" i="0" u="none" strike="noStrike">
                          <a:solidFill>
                            <a:srgbClr val="000000"/>
                          </a:solidFill>
                          <a:latin typeface="Arial"/>
                        </a:rPr>
                        <a:t> </a:t>
                      </a:r>
                    </a:p>
                  </a:txBody>
                  <a:tcPr marL="0" marR="0" marT="0" marB="0" anchor="b"/>
                </a:tc>
              </a:tr>
              <a:tr h="98988">
                <a:tc>
                  <a:txBody>
                    <a:bodyPr/>
                    <a:lstStyle/>
                    <a:p>
                      <a:pPr algn="ctr" fontAlgn="b"/>
                      <a:r>
                        <a:rPr lang="fr-FR" sz="800" b="1" i="0" u="none" strike="noStrike" dirty="0">
                          <a:latin typeface="Arial"/>
                        </a:rPr>
                        <a:t> </a:t>
                      </a:r>
                    </a:p>
                  </a:txBody>
                  <a:tcPr marL="0" marR="0" marT="0" marB="0" anchor="b"/>
                </a:tc>
                <a:tc>
                  <a:txBody>
                    <a:bodyPr/>
                    <a:lstStyle/>
                    <a:p>
                      <a:pPr algn="l" fontAlgn="b"/>
                      <a:r>
                        <a:rPr lang="fr-FR" sz="800" b="1" i="0" u="none" strike="noStrike">
                          <a:latin typeface="Arial"/>
                        </a:rPr>
                        <a:t>CREANCES DE L'ACTIF CIRCULANT  (G)     </a:t>
                      </a:r>
                    </a:p>
                  </a:txBody>
                  <a:tcPr marL="0" marR="0" marT="0" marB="0" anchor="b"/>
                </a:tc>
                <a:tc>
                  <a:txBody>
                    <a:bodyPr/>
                    <a:lstStyle/>
                    <a:p>
                      <a:pPr algn="r" fontAlgn="b"/>
                      <a:r>
                        <a:rPr lang="fr-FR" sz="800" b="1" i="0" u="none" strike="noStrike">
                          <a:solidFill>
                            <a:srgbClr val="000000"/>
                          </a:solidFill>
                          <a:latin typeface="Arial"/>
                        </a:rPr>
                        <a:t>1 997 616,23</a:t>
                      </a:r>
                    </a:p>
                  </a:txBody>
                  <a:tcPr marL="0" marR="0" marT="0" marB="0" anchor="b"/>
                </a:tc>
                <a:tc>
                  <a:txBody>
                    <a:bodyPr/>
                    <a:lstStyle/>
                    <a:p>
                      <a:pPr algn="l" fontAlgn="b"/>
                      <a:r>
                        <a:rPr lang="fr-FR" sz="800" b="1" i="0" u="none" strike="noStrike">
                          <a:solidFill>
                            <a:srgbClr val="000000"/>
                          </a:solidFill>
                          <a:latin typeface="Arial"/>
                        </a:rPr>
                        <a:t> </a:t>
                      </a:r>
                    </a:p>
                  </a:txBody>
                  <a:tcPr marL="0" marR="0" marT="0" marB="0" anchor="b"/>
                </a:tc>
                <a:tc>
                  <a:txBody>
                    <a:bodyPr/>
                    <a:lstStyle/>
                    <a:p>
                      <a:pPr algn="r" fontAlgn="b"/>
                      <a:r>
                        <a:rPr lang="fr-FR" sz="800" b="1" i="0" u="none" strike="noStrike">
                          <a:solidFill>
                            <a:srgbClr val="000000"/>
                          </a:solidFill>
                          <a:latin typeface="Arial"/>
                        </a:rPr>
                        <a:t>1 997 616,23</a:t>
                      </a:r>
                    </a:p>
                  </a:txBody>
                  <a:tcPr marL="0" marR="0" marT="0" marB="0" anchor="b"/>
                </a:tc>
                <a:tc>
                  <a:txBody>
                    <a:bodyPr/>
                    <a:lstStyle/>
                    <a:p>
                      <a:pPr algn="r" fontAlgn="b"/>
                      <a:r>
                        <a:rPr lang="fr-FR" sz="800" b="1" i="0" u="none" strike="noStrike">
                          <a:solidFill>
                            <a:srgbClr val="000000"/>
                          </a:solidFill>
                          <a:latin typeface="Arial"/>
                        </a:rPr>
                        <a:t>1 833 790,41</a:t>
                      </a:r>
                    </a:p>
                  </a:txBody>
                  <a:tcPr marL="0" marR="0" marT="0" marB="0" anchor="b"/>
                </a:tc>
              </a:tr>
              <a:tr h="98988">
                <a:tc>
                  <a:txBody>
                    <a:bodyPr/>
                    <a:lstStyle/>
                    <a:p>
                      <a:pPr algn="ctr" fontAlgn="b"/>
                      <a:r>
                        <a:rPr lang="fr-FR" sz="800" b="1" i="0" u="none" strike="noStrike" dirty="0">
                          <a:latin typeface="Arial"/>
                        </a:rPr>
                        <a:t>C</a:t>
                      </a:r>
                    </a:p>
                  </a:txBody>
                  <a:tcPr marL="0" marR="0" marT="0" marB="0" anchor="b"/>
                </a:tc>
                <a:tc>
                  <a:txBody>
                    <a:bodyPr/>
                    <a:lstStyle/>
                    <a:p>
                      <a:pPr algn="l" fontAlgn="b"/>
                      <a:r>
                        <a:rPr lang="fr-FR" sz="800" b="0" i="0" u="none" strike="noStrike">
                          <a:latin typeface="Arial"/>
                        </a:rPr>
                        <a:t>*  Etat</a:t>
                      </a:r>
                    </a:p>
                  </a:txBody>
                  <a:tcPr marL="0" marR="0" marT="0" marB="0" anchor="b"/>
                </a:tc>
                <a:tc>
                  <a:txBody>
                    <a:bodyPr/>
                    <a:lstStyle/>
                    <a:p>
                      <a:pPr algn="r" fontAlgn="b"/>
                      <a:r>
                        <a:rPr lang="fr-FR" sz="800" b="0" i="0" u="none" strike="noStrike">
                          <a:solidFill>
                            <a:srgbClr val="000000"/>
                          </a:solidFill>
                          <a:latin typeface="Arial"/>
                        </a:rPr>
                        <a:t>578 080,00</a:t>
                      </a:r>
                    </a:p>
                  </a:txBody>
                  <a:tcPr marL="0" marR="0" marT="0" marB="0" anchor="b"/>
                </a:tc>
                <a:tc>
                  <a:txBody>
                    <a:bodyPr/>
                    <a:lstStyle/>
                    <a:p>
                      <a:pPr algn="l" fontAlgn="b"/>
                      <a:r>
                        <a:rPr lang="fr-FR" sz="800" b="0" i="0" u="none" strike="noStrike">
                          <a:solidFill>
                            <a:srgbClr val="000000"/>
                          </a:solidFill>
                          <a:latin typeface="Arial"/>
                        </a:rPr>
                        <a:t> </a:t>
                      </a:r>
                    </a:p>
                  </a:txBody>
                  <a:tcPr marL="0" marR="0" marT="0" marB="0" anchor="b"/>
                </a:tc>
                <a:tc>
                  <a:txBody>
                    <a:bodyPr/>
                    <a:lstStyle/>
                    <a:p>
                      <a:pPr algn="r" fontAlgn="b"/>
                      <a:r>
                        <a:rPr lang="fr-FR" sz="800" b="0" i="0" u="none" strike="noStrike">
                          <a:solidFill>
                            <a:srgbClr val="000000"/>
                          </a:solidFill>
                          <a:latin typeface="Arial"/>
                        </a:rPr>
                        <a:t>578 080,00</a:t>
                      </a:r>
                    </a:p>
                  </a:txBody>
                  <a:tcPr marL="0" marR="0" marT="0" marB="0" anchor="b"/>
                </a:tc>
                <a:tc>
                  <a:txBody>
                    <a:bodyPr/>
                    <a:lstStyle/>
                    <a:p>
                      <a:pPr algn="r" fontAlgn="b"/>
                      <a:r>
                        <a:rPr lang="fr-FR" sz="800" b="0" i="0" u="none" strike="noStrike">
                          <a:solidFill>
                            <a:srgbClr val="000000"/>
                          </a:solidFill>
                          <a:latin typeface="Arial"/>
                        </a:rPr>
                        <a:t>888 760,00</a:t>
                      </a:r>
                    </a:p>
                  </a:txBody>
                  <a:tcPr marL="0" marR="0" marT="0" marB="0" anchor="b"/>
                </a:tc>
              </a:tr>
              <a:tr h="111362">
                <a:tc>
                  <a:txBody>
                    <a:bodyPr/>
                    <a:lstStyle/>
                    <a:p>
                      <a:pPr algn="ctr" fontAlgn="b"/>
                      <a:r>
                        <a:rPr lang="fr-FR" sz="800" b="1" i="0" u="none" strike="noStrike" dirty="0">
                          <a:latin typeface="Arial"/>
                        </a:rPr>
                        <a:t> </a:t>
                      </a:r>
                    </a:p>
                  </a:txBody>
                  <a:tcPr marL="0" marR="0" marT="0" marB="0" anchor="b"/>
                </a:tc>
                <a:tc>
                  <a:txBody>
                    <a:bodyPr/>
                    <a:lstStyle/>
                    <a:p>
                      <a:pPr algn="r" fontAlgn="b"/>
                      <a:r>
                        <a:rPr lang="fr-FR" sz="900" b="1" i="0" u="none" strike="noStrike">
                          <a:latin typeface="Arial"/>
                        </a:rPr>
                        <a:t>TOTAL II  ( F+G+H+I )</a:t>
                      </a:r>
                    </a:p>
                  </a:txBody>
                  <a:tcPr marL="0" marR="0" marT="0" marB="0" anchor="b"/>
                </a:tc>
                <a:tc>
                  <a:txBody>
                    <a:bodyPr/>
                    <a:lstStyle/>
                    <a:p>
                      <a:pPr algn="r" fontAlgn="b"/>
                      <a:r>
                        <a:rPr lang="fr-FR" sz="800" b="1" i="0" u="none" strike="noStrike">
                          <a:solidFill>
                            <a:srgbClr val="000000"/>
                          </a:solidFill>
                          <a:latin typeface="Arial"/>
                        </a:rPr>
                        <a:t>1 997 616,23</a:t>
                      </a:r>
                    </a:p>
                  </a:txBody>
                  <a:tcPr marL="0" marR="0" marT="0" marB="0" anchor="b"/>
                </a:tc>
                <a:tc>
                  <a:txBody>
                    <a:bodyPr/>
                    <a:lstStyle/>
                    <a:p>
                      <a:pPr algn="l" fontAlgn="b"/>
                      <a:r>
                        <a:rPr lang="fr-FR" sz="800" b="1" i="0" u="none" strike="noStrike">
                          <a:solidFill>
                            <a:srgbClr val="000000"/>
                          </a:solidFill>
                          <a:latin typeface="Arial"/>
                        </a:rPr>
                        <a:t> </a:t>
                      </a:r>
                    </a:p>
                  </a:txBody>
                  <a:tcPr marL="0" marR="0" marT="0" marB="0" anchor="b"/>
                </a:tc>
                <a:tc>
                  <a:txBody>
                    <a:bodyPr/>
                    <a:lstStyle/>
                    <a:p>
                      <a:pPr algn="r" fontAlgn="b"/>
                      <a:r>
                        <a:rPr lang="fr-FR" sz="800" b="1" i="0" u="none" strike="noStrike">
                          <a:solidFill>
                            <a:srgbClr val="000000"/>
                          </a:solidFill>
                          <a:latin typeface="Arial"/>
                        </a:rPr>
                        <a:t>1 997 616,23</a:t>
                      </a:r>
                    </a:p>
                  </a:txBody>
                  <a:tcPr marL="0" marR="0" marT="0" marB="0" anchor="b"/>
                </a:tc>
                <a:tc>
                  <a:txBody>
                    <a:bodyPr/>
                    <a:lstStyle/>
                    <a:p>
                      <a:pPr algn="r" fontAlgn="b"/>
                      <a:r>
                        <a:rPr lang="fr-FR" sz="800" b="1" i="0" u="none" strike="noStrike">
                          <a:solidFill>
                            <a:srgbClr val="000000"/>
                          </a:solidFill>
                          <a:latin typeface="Arial"/>
                        </a:rPr>
                        <a:t>1 833 790,41</a:t>
                      </a:r>
                    </a:p>
                  </a:txBody>
                  <a:tcPr marL="0" marR="0" marT="0" marB="0" anchor="b"/>
                </a:tc>
              </a:tr>
              <a:tr h="98988">
                <a:tc>
                  <a:txBody>
                    <a:bodyPr/>
                    <a:lstStyle/>
                    <a:p>
                      <a:pPr algn="ctr" fontAlgn="b"/>
                      <a:r>
                        <a:rPr lang="fr-FR" sz="800" b="1" i="0" u="none" strike="noStrike">
                          <a:latin typeface="Arial"/>
                        </a:rPr>
                        <a:t>T</a:t>
                      </a:r>
                    </a:p>
                  </a:txBody>
                  <a:tcPr marL="0" marR="0" marT="0" marB="0" anchor="b"/>
                </a:tc>
                <a:tc>
                  <a:txBody>
                    <a:bodyPr/>
                    <a:lstStyle/>
                    <a:p>
                      <a:pPr algn="l" fontAlgn="b"/>
                      <a:r>
                        <a:rPr lang="fr-FR" sz="800" b="1" i="0" u="none" strike="noStrike">
                          <a:latin typeface="Arial"/>
                        </a:rPr>
                        <a:t>TRESORERIE-ACTIF</a:t>
                      </a:r>
                    </a:p>
                  </a:txBody>
                  <a:tcPr marL="0" marR="0" marT="0" marB="0" anchor="b"/>
                </a:tc>
                <a:tc>
                  <a:txBody>
                    <a:bodyPr/>
                    <a:lstStyle/>
                    <a:p>
                      <a:pPr algn="r" fontAlgn="b"/>
                      <a:r>
                        <a:rPr lang="fr-FR" sz="800" b="0" i="0" u="none" strike="noStrike">
                          <a:solidFill>
                            <a:srgbClr val="000000"/>
                          </a:solidFill>
                          <a:latin typeface="Arial"/>
                        </a:rPr>
                        <a:t>2 946 702,60</a:t>
                      </a:r>
                    </a:p>
                  </a:txBody>
                  <a:tcPr marL="0" marR="0" marT="0" marB="0" anchor="b"/>
                </a:tc>
                <a:tc>
                  <a:txBody>
                    <a:bodyPr/>
                    <a:lstStyle/>
                    <a:p>
                      <a:pPr algn="l" fontAlgn="b"/>
                      <a:r>
                        <a:rPr lang="fr-FR" sz="800" b="0" i="0" u="none" strike="noStrike">
                          <a:solidFill>
                            <a:srgbClr val="000000"/>
                          </a:solidFill>
                          <a:latin typeface="Arial"/>
                        </a:rPr>
                        <a:t> </a:t>
                      </a:r>
                    </a:p>
                  </a:txBody>
                  <a:tcPr marL="0" marR="0" marT="0" marB="0" anchor="b"/>
                </a:tc>
                <a:tc>
                  <a:txBody>
                    <a:bodyPr/>
                    <a:lstStyle/>
                    <a:p>
                      <a:pPr algn="r" fontAlgn="b"/>
                      <a:r>
                        <a:rPr lang="fr-FR" sz="800" b="0" i="0" u="none" strike="noStrike">
                          <a:solidFill>
                            <a:srgbClr val="000000"/>
                          </a:solidFill>
                          <a:latin typeface="Arial"/>
                        </a:rPr>
                        <a:t>2 946 702,60</a:t>
                      </a:r>
                    </a:p>
                  </a:txBody>
                  <a:tcPr marL="0" marR="0" marT="0" marB="0" anchor="b"/>
                </a:tc>
                <a:tc>
                  <a:txBody>
                    <a:bodyPr/>
                    <a:lstStyle/>
                    <a:p>
                      <a:pPr algn="r" fontAlgn="b"/>
                      <a:r>
                        <a:rPr lang="fr-FR" sz="800" b="0" i="0" u="none" strike="noStrike">
                          <a:solidFill>
                            <a:srgbClr val="000000"/>
                          </a:solidFill>
                          <a:latin typeface="Arial"/>
                        </a:rPr>
                        <a:t>1 837 666,00</a:t>
                      </a:r>
                    </a:p>
                  </a:txBody>
                  <a:tcPr marL="0" marR="0" marT="0" marB="0" anchor="b"/>
                </a:tc>
              </a:tr>
              <a:tr h="98988">
                <a:tc>
                  <a:txBody>
                    <a:bodyPr/>
                    <a:lstStyle/>
                    <a:p>
                      <a:pPr algn="ctr" fontAlgn="b"/>
                      <a:r>
                        <a:rPr lang="fr-FR" sz="800" b="1" i="0" u="none" strike="noStrike" dirty="0">
                          <a:latin typeface="Arial"/>
                        </a:rPr>
                        <a:t>E</a:t>
                      </a:r>
                    </a:p>
                  </a:txBody>
                  <a:tcPr marL="0" marR="0" marT="0" marB="0" anchor="b"/>
                </a:tc>
                <a:tc>
                  <a:txBody>
                    <a:bodyPr/>
                    <a:lstStyle/>
                    <a:p>
                      <a:pPr algn="l" fontAlgn="b"/>
                      <a:r>
                        <a:rPr lang="fr-FR" sz="800" b="0" i="0" u="none" strike="noStrike">
                          <a:latin typeface="Arial"/>
                        </a:rPr>
                        <a:t>*  Banques, T.G et C.P</a:t>
                      </a:r>
                    </a:p>
                  </a:txBody>
                  <a:tcPr marL="0" marR="0" marT="0" marB="0" anchor="b"/>
                </a:tc>
                <a:tc>
                  <a:txBody>
                    <a:bodyPr/>
                    <a:lstStyle/>
                    <a:p>
                      <a:pPr algn="r" fontAlgn="b"/>
                      <a:r>
                        <a:rPr lang="fr-FR" sz="800" b="0" i="0" u="none" strike="noStrike">
                          <a:solidFill>
                            <a:srgbClr val="000000"/>
                          </a:solidFill>
                          <a:latin typeface="Arial"/>
                        </a:rPr>
                        <a:t>2 945 773,00</a:t>
                      </a:r>
                    </a:p>
                  </a:txBody>
                  <a:tcPr marL="0" marR="0" marT="0" marB="0" anchor="b"/>
                </a:tc>
                <a:tc>
                  <a:txBody>
                    <a:bodyPr/>
                    <a:lstStyle/>
                    <a:p>
                      <a:pPr algn="l" fontAlgn="b"/>
                      <a:r>
                        <a:rPr lang="fr-FR" sz="800" b="0" i="0" u="none" strike="noStrike">
                          <a:solidFill>
                            <a:srgbClr val="000000"/>
                          </a:solidFill>
                          <a:latin typeface="Arial"/>
                        </a:rPr>
                        <a:t> </a:t>
                      </a:r>
                    </a:p>
                  </a:txBody>
                  <a:tcPr marL="0" marR="0" marT="0" marB="0" anchor="b"/>
                </a:tc>
                <a:tc>
                  <a:txBody>
                    <a:bodyPr/>
                    <a:lstStyle/>
                    <a:p>
                      <a:pPr algn="r" fontAlgn="b"/>
                      <a:r>
                        <a:rPr lang="fr-FR" sz="800" b="0" i="0" u="none" strike="noStrike">
                          <a:solidFill>
                            <a:srgbClr val="000000"/>
                          </a:solidFill>
                          <a:latin typeface="Arial"/>
                        </a:rPr>
                        <a:t>2 945 773,00</a:t>
                      </a:r>
                    </a:p>
                  </a:txBody>
                  <a:tcPr marL="0" marR="0" marT="0" marB="0" anchor="b"/>
                </a:tc>
                <a:tc>
                  <a:txBody>
                    <a:bodyPr/>
                    <a:lstStyle/>
                    <a:p>
                      <a:pPr algn="r" fontAlgn="b"/>
                      <a:r>
                        <a:rPr lang="fr-FR" sz="800" b="0" i="0" u="none" strike="noStrike">
                          <a:solidFill>
                            <a:srgbClr val="000000"/>
                          </a:solidFill>
                          <a:latin typeface="Arial"/>
                        </a:rPr>
                        <a:t>1 837 666,00</a:t>
                      </a:r>
                    </a:p>
                  </a:txBody>
                  <a:tcPr marL="0" marR="0" marT="0" marB="0" anchor="b"/>
                </a:tc>
              </a:tr>
              <a:tr h="98988">
                <a:tc>
                  <a:txBody>
                    <a:bodyPr/>
                    <a:lstStyle/>
                    <a:p>
                      <a:pPr algn="ctr" fontAlgn="b"/>
                      <a:r>
                        <a:rPr lang="fr-FR" sz="800" b="1" i="0" u="none" strike="noStrike">
                          <a:latin typeface="Arial"/>
                        </a:rPr>
                        <a:t>S</a:t>
                      </a:r>
                    </a:p>
                  </a:txBody>
                  <a:tcPr marL="0" marR="0" marT="0" marB="0" anchor="b"/>
                </a:tc>
                <a:tc>
                  <a:txBody>
                    <a:bodyPr/>
                    <a:lstStyle/>
                    <a:p>
                      <a:pPr algn="l" fontAlgn="b"/>
                      <a:r>
                        <a:rPr lang="fr-FR" sz="800" b="0" i="0" u="none" strike="noStrike">
                          <a:latin typeface="Arial"/>
                        </a:rPr>
                        <a:t>*  Caisses, Régies d'avances et accréditifs</a:t>
                      </a:r>
                    </a:p>
                  </a:txBody>
                  <a:tcPr marL="0" marR="0" marT="0" marB="0" anchor="b"/>
                </a:tc>
                <a:tc>
                  <a:txBody>
                    <a:bodyPr/>
                    <a:lstStyle/>
                    <a:p>
                      <a:pPr algn="r" fontAlgn="b"/>
                      <a:r>
                        <a:rPr lang="fr-FR" sz="800" b="0" i="0" u="none" strike="noStrike">
                          <a:solidFill>
                            <a:srgbClr val="000000"/>
                          </a:solidFill>
                          <a:latin typeface="Arial"/>
                        </a:rPr>
                        <a:t>929,60</a:t>
                      </a:r>
                    </a:p>
                  </a:txBody>
                  <a:tcPr marL="0" marR="0" marT="0" marB="0" anchor="b"/>
                </a:tc>
                <a:tc>
                  <a:txBody>
                    <a:bodyPr/>
                    <a:lstStyle/>
                    <a:p>
                      <a:pPr algn="l" fontAlgn="b"/>
                      <a:r>
                        <a:rPr lang="fr-FR" sz="800" b="0" i="0" u="none" strike="noStrike">
                          <a:solidFill>
                            <a:srgbClr val="000000"/>
                          </a:solidFill>
                          <a:latin typeface="Arial"/>
                        </a:rPr>
                        <a:t> </a:t>
                      </a:r>
                    </a:p>
                  </a:txBody>
                  <a:tcPr marL="0" marR="0" marT="0" marB="0" anchor="b"/>
                </a:tc>
                <a:tc>
                  <a:txBody>
                    <a:bodyPr/>
                    <a:lstStyle/>
                    <a:p>
                      <a:pPr algn="r" fontAlgn="b"/>
                      <a:r>
                        <a:rPr lang="fr-FR" sz="800" b="0" i="0" u="none" strike="noStrike">
                          <a:solidFill>
                            <a:srgbClr val="000000"/>
                          </a:solidFill>
                          <a:latin typeface="Arial"/>
                        </a:rPr>
                        <a:t>929,60</a:t>
                      </a:r>
                    </a:p>
                  </a:txBody>
                  <a:tcPr marL="0" marR="0" marT="0" marB="0" anchor="b"/>
                </a:tc>
                <a:tc>
                  <a:txBody>
                    <a:bodyPr/>
                    <a:lstStyle/>
                    <a:p>
                      <a:pPr algn="l" fontAlgn="b"/>
                      <a:r>
                        <a:rPr lang="fr-FR" sz="800" b="0" i="0" u="none" strike="noStrike">
                          <a:solidFill>
                            <a:srgbClr val="000000"/>
                          </a:solidFill>
                          <a:latin typeface="Arial"/>
                        </a:rPr>
                        <a:t> </a:t>
                      </a:r>
                    </a:p>
                  </a:txBody>
                  <a:tcPr marL="0" marR="0" marT="0" marB="0" anchor="b"/>
                </a:tc>
              </a:tr>
              <a:tr h="111362">
                <a:tc>
                  <a:txBody>
                    <a:bodyPr/>
                    <a:lstStyle/>
                    <a:p>
                      <a:pPr algn="l" fontAlgn="b"/>
                      <a:r>
                        <a:rPr lang="fr-FR" sz="800" b="0" i="0" u="none" strike="noStrike">
                          <a:latin typeface="Arial"/>
                        </a:rPr>
                        <a:t> </a:t>
                      </a:r>
                    </a:p>
                  </a:txBody>
                  <a:tcPr marL="0" marR="0" marT="0" marB="0" anchor="b"/>
                </a:tc>
                <a:tc>
                  <a:txBody>
                    <a:bodyPr/>
                    <a:lstStyle/>
                    <a:p>
                      <a:pPr algn="r" fontAlgn="b"/>
                      <a:r>
                        <a:rPr lang="fr-FR" sz="900" b="1" i="0" u="none" strike="noStrike">
                          <a:latin typeface="Arial"/>
                        </a:rPr>
                        <a:t>TOTAL III</a:t>
                      </a:r>
                    </a:p>
                  </a:txBody>
                  <a:tcPr marL="0" marR="0" marT="0" marB="0" anchor="b"/>
                </a:tc>
                <a:tc>
                  <a:txBody>
                    <a:bodyPr/>
                    <a:lstStyle/>
                    <a:p>
                      <a:pPr algn="r" fontAlgn="b"/>
                      <a:r>
                        <a:rPr lang="fr-FR" sz="800" b="1" i="0" u="none" strike="noStrike">
                          <a:solidFill>
                            <a:srgbClr val="000000"/>
                          </a:solidFill>
                          <a:latin typeface="Arial"/>
                        </a:rPr>
                        <a:t>2 946 702,60</a:t>
                      </a:r>
                    </a:p>
                  </a:txBody>
                  <a:tcPr marL="0" marR="0" marT="0" marB="0" anchor="b"/>
                </a:tc>
                <a:tc>
                  <a:txBody>
                    <a:bodyPr/>
                    <a:lstStyle/>
                    <a:p>
                      <a:pPr algn="l" fontAlgn="b"/>
                      <a:r>
                        <a:rPr lang="fr-FR" sz="800" b="1" i="0" u="none" strike="noStrike">
                          <a:solidFill>
                            <a:srgbClr val="000000"/>
                          </a:solidFill>
                          <a:latin typeface="Arial"/>
                        </a:rPr>
                        <a:t> </a:t>
                      </a:r>
                    </a:p>
                  </a:txBody>
                  <a:tcPr marL="0" marR="0" marT="0" marB="0" anchor="b"/>
                </a:tc>
                <a:tc>
                  <a:txBody>
                    <a:bodyPr/>
                    <a:lstStyle/>
                    <a:p>
                      <a:pPr algn="r" fontAlgn="b"/>
                      <a:r>
                        <a:rPr lang="fr-FR" sz="800" b="1" i="0" u="none" strike="noStrike">
                          <a:solidFill>
                            <a:srgbClr val="000000"/>
                          </a:solidFill>
                          <a:latin typeface="Arial"/>
                        </a:rPr>
                        <a:t>2 946 702,60</a:t>
                      </a:r>
                    </a:p>
                  </a:txBody>
                  <a:tcPr marL="0" marR="0" marT="0" marB="0" anchor="b"/>
                </a:tc>
                <a:tc>
                  <a:txBody>
                    <a:bodyPr/>
                    <a:lstStyle/>
                    <a:p>
                      <a:pPr algn="r" fontAlgn="b"/>
                      <a:r>
                        <a:rPr lang="fr-FR" sz="800" b="0" i="0" u="none" strike="noStrike">
                          <a:solidFill>
                            <a:srgbClr val="000000"/>
                          </a:solidFill>
                          <a:latin typeface="Arial"/>
                        </a:rPr>
                        <a:t>1 837 666,00</a:t>
                      </a:r>
                    </a:p>
                  </a:txBody>
                  <a:tcPr marL="0" marR="0" marT="0" marB="0" anchor="b"/>
                </a:tc>
              </a:tr>
              <a:tr h="111362">
                <a:tc>
                  <a:txBody>
                    <a:bodyPr/>
                    <a:lstStyle/>
                    <a:p>
                      <a:pPr algn="l" fontAlgn="b"/>
                      <a:r>
                        <a:rPr lang="fr-FR" sz="800" b="0" i="0" u="none" strike="noStrike">
                          <a:latin typeface="Arial"/>
                        </a:rPr>
                        <a:t> </a:t>
                      </a:r>
                    </a:p>
                  </a:txBody>
                  <a:tcPr marL="0" marR="0" marT="0" marB="0" anchor="b"/>
                </a:tc>
                <a:tc>
                  <a:txBody>
                    <a:bodyPr/>
                    <a:lstStyle/>
                    <a:p>
                      <a:pPr algn="r" fontAlgn="b"/>
                      <a:r>
                        <a:rPr lang="fr-FR" sz="900" b="1" i="0" u="none" strike="noStrike">
                          <a:latin typeface="Arial"/>
                        </a:rPr>
                        <a:t>TOTAL GENERAL (I+II+III)</a:t>
                      </a:r>
                    </a:p>
                  </a:txBody>
                  <a:tcPr marL="0" marR="0" marT="0" marB="0" anchor="b"/>
                </a:tc>
                <a:tc>
                  <a:txBody>
                    <a:bodyPr/>
                    <a:lstStyle/>
                    <a:p>
                      <a:pPr algn="r" fontAlgn="b"/>
                      <a:r>
                        <a:rPr lang="fr-FR" sz="900" b="1" i="0" u="none" strike="noStrike">
                          <a:solidFill>
                            <a:srgbClr val="000000"/>
                          </a:solidFill>
                          <a:latin typeface="Arial"/>
                        </a:rPr>
                        <a:t>6 741 773,87</a:t>
                      </a:r>
                    </a:p>
                  </a:txBody>
                  <a:tcPr marL="0" marR="0" marT="0" marB="0" anchor="b"/>
                </a:tc>
                <a:tc>
                  <a:txBody>
                    <a:bodyPr/>
                    <a:lstStyle/>
                    <a:p>
                      <a:pPr algn="r" fontAlgn="b"/>
                      <a:r>
                        <a:rPr lang="fr-FR" sz="900" b="1" i="0" u="none" strike="noStrike">
                          <a:solidFill>
                            <a:srgbClr val="000000"/>
                          </a:solidFill>
                          <a:latin typeface="Arial"/>
                        </a:rPr>
                        <a:t>272 233,44</a:t>
                      </a:r>
                    </a:p>
                  </a:txBody>
                  <a:tcPr marL="0" marR="0" marT="0" marB="0" anchor="b"/>
                </a:tc>
                <a:tc>
                  <a:txBody>
                    <a:bodyPr/>
                    <a:lstStyle/>
                    <a:p>
                      <a:pPr algn="r" fontAlgn="b"/>
                      <a:r>
                        <a:rPr lang="fr-FR" sz="900" b="1" i="0" u="none" strike="noStrike">
                          <a:solidFill>
                            <a:srgbClr val="000000"/>
                          </a:solidFill>
                          <a:latin typeface="Arial"/>
                        </a:rPr>
                        <a:t>6 469 540,43</a:t>
                      </a:r>
                    </a:p>
                  </a:txBody>
                  <a:tcPr marL="0" marR="0" marT="0" marB="0" anchor="b"/>
                </a:tc>
                <a:tc>
                  <a:txBody>
                    <a:bodyPr/>
                    <a:lstStyle/>
                    <a:p>
                      <a:pPr algn="r" fontAlgn="b"/>
                      <a:r>
                        <a:rPr lang="fr-FR" sz="900" b="1" i="0" u="none" strike="noStrike" dirty="0">
                          <a:solidFill>
                            <a:srgbClr val="000000"/>
                          </a:solidFill>
                          <a:latin typeface="Arial"/>
                        </a:rPr>
                        <a:t>5 293 916,94</a:t>
                      </a:r>
                    </a:p>
                  </a:txBody>
                  <a:tcPr marL="0" marR="0" marT="0" marB="0" anchor="b"/>
                </a:tc>
              </a:tr>
            </a:tbl>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nvGraphicFramePr>
        <p:xfrm>
          <a:off x="395535" y="1059580"/>
          <a:ext cx="8424936" cy="3960441"/>
        </p:xfrm>
        <a:graphic>
          <a:graphicData uri="http://schemas.openxmlformats.org/drawingml/2006/table">
            <a:tbl>
              <a:tblPr/>
              <a:tblGrid>
                <a:gridCol w="430821"/>
                <a:gridCol w="5209013"/>
                <a:gridCol w="1392551"/>
                <a:gridCol w="1392551"/>
              </a:tblGrid>
              <a:tr h="344901">
                <a:tc gridSpan="2">
                  <a:txBody>
                    <a:bodyPr/>
                    <a:lstStyle/>
                    <a:p>
                      <a:pPr algn="l" fontAlgn="b"/>
                      <a:r>
                        <a:rPr lang="fr-FR" sz="800" b="1" i="0" u="none" strike="noStrike" dirty="0">
                          <a:latin typeface="Arial"/>
                        </a:rPr>
                        <a:t>Raison sociale : GIAC1</a:t>
                      </a:r>
                    </a:p>
                  </a:txBody>
                  <a:tcPr marL="0" marR="0" marT="0" marB="0" anchor="b">
                    <a:lnL>
                      <a:noFill/>
                    </a:lnL>
                    <a:lnR>
                      <a:noFill/>
                    </a:lnR>
                    <a:lnT>
                      <a:noFill/>
                    </a:lnT>
                    <a:lnB>
                      <a:noFill/>
                    </a:lnB>
                  </a:tcPr>
                </a:tc>
                <a:tc hMerge="1">
                  <a:txBody>
                    <a:bodyPr/>
                    <a:lstStyle/>
                    <a:p>
                      <a:endParaRPr lang="fr-FR"/>
                    </a:p>
                  </a:txBody>
                  <a:tcPr/>
                </a:tc>
                <a:tc>
                  <a:txBody>
                    <a:bodyPr/>
                    <a:lstStyle/>
                    <a:p>
                      <a:pPr algn="l" fontAlgn="b"/>
                      <a:endParaRPr lang="fr-FR" sz="800" b="0" i="0" u="none" strike="noStrike">
                        <a:latin typeface="Arial"/>
                      </a:endParaRPr>
                    </a:p>
                  </a:txBody>
                  <a:tcPr marL="0" marR="0" marT="0" marB="0" anchor="b">
                    <a:lnL>
                      <a:noFill/>
                    </a:lnL>
                    <a:lnR>
                      <a:noFill/>
                    </a:lnR>
                    <a:lnT>
                      <a:noFill/>
                    </a:lnT>
                    <a:lnB>
                      <a:noFill/>
                    </a:lnB>
                  </a:tcPr>
                </a:tc>
                <a:tc>
                  <a:txBody>
                    <a:bodyPr/>
                    <a:lstStyle/>
                    <a:p>
                      <a:pPr algn="r" fontAlgn="b"/>
                      <a:r>
                        <a:rPr lang="fr-FR" sz="800" b="1" i="0" u="none" strike="noStrike">
                          <a:latin typeface="Arial"/>
                        </a:rPr>
                        <a:t>Exercice : 01/01/2018-31/12/2018</a:t>
                      </a:r>
                    </a:p>
                  </a:txBody>
                  <a:tcPr marL="0" marR="0" marT="0" marB="0" anchor="b">
                    <a:lnL>
                      <a:noFill/>
                    </a:lnL>
                    <a:lnR>
                      <a:noFill/>
                    </a:lnR>
                    <a:lnT>
                      <a:noFill/>
                    </a:lnT>
                    <a:lnB>
                      <a:noFill/>
                    </a:lnB>
                  </a:tcPr>
                </a:tc>
              </a:tr>
              <a:tr h="137674">
                <a:tc gridSpan="2">
                  <a:txBody>
                    <a:bodyPr/>
                    <a:lstStyle/>
                    <a:p>
                      <a:pPr algn="l" fontAlgn="b"/>
                      <a:r>
                        <a:rPr lang="fr-FR" sz="800" b="1" i="0" u="none" strike="noStrike">
                          <a:latin typeface="Arial"/>
                        </a:rPr>
                        <a:t>Tableau n° 1</a:t>
                      </a:r>
                    </a:p>
                  </a:txBody>
                  <a:tcPr marL="0" marR="0" marT="0" marB="0" anchor="b">
                    <a:lnL>
                      <a:noFill/>
                    </a:lnL>
                    <a:lnR>
                      <a:noFill/>
                    </a:lnR>
                    <a:lnT>
                      <a:noFill/>
                    </a:lnT>
                    <a:lnB>
                      <a:noFill/>
                    </a:lnB>
                  </a:tcPr>
                </a:tc>
                <a:tc hMerge="1">
                  <a:txBody>
                    <a:bodyPr/>
                    <a:lstStyle/>
                    <a:p>
                      <a:endParaRPr lang="fr-FR"/>
                    </a:p>
                  </a:txBody>
                  <a:tcPr/>
                </a:tc>
                <a:tc>
                  <a:txBody>
                    <a:bodyPr/>
                    <a:lstStyle/>
                    <a:p>
                      <a:pPr algn="l" fontAlgn="b"/>
                      <a:endParaRPr lang="fr-FR" sz="800" b="0" i="0" u="none" strike="noStrike">
                        <a:latin typeface="Arial"/>
                      </a:endParaRPr>
                    </a:p>
                  </a:txBody>
                  <a:tcPr marL="0" marR="0" marT="0" marB="0" anchor="b">
                    <a:lnL>
                      <a:noFill/>
                    </a:lnL>
                    <a:lnR>
                      <a:noFill/>
                    </a:lnR>
                    <a:lnT>
                      <a:noFill/>
                    </a:lnT>
                    <a:lnB>
                      <a:noFill/>
                    </a:lnB>
                  </a:tcPr>
                </a:tc>
                <a:tc>
                  <a:txBody>
                    <a:bodyPr/>
                    <a:lstStyle/>
                    <a:p>
                      <a:pPr algn="l" fontAlgn="b"/>
                      <a:endParaRPr lang="fr-FR" sz="800" b="0" i="0" u="none" strike="noStrike">
                        <a:latin typeface="Arial"/>
                      </a:endParaRPr>
                    </a:p>
                  </a:txBody>
                  <a:tcPr marL="0" marR="0" marT="0" marB="0" anchor="b">
                    <a:lnL>
                      <a:noFill/>
                    </a:lnL>
                    <a:lnR>
                      <a:noFill/>
                    </a:lnR>
                    <a:lnT>
                      <a:noFill/>
                    </a:lnT>
                    <a:lnB>
                      <a:noFill/>
                    </a:lnB>
                  </a:tcPr>
                </a:tc>
              </a:tr>
              <a:tr h="137674">
                <a:tc gridSpan="4">
                  <a:txBody>
                    <a:bodyPr/>
                    <a:lstStyle/>
                    <a:p>
                      <a:pPr algn="ctr" fontAlgn="b"/>
                      <a:r>
                        <a:rPr lang="fr-FR" sz="800" b="1" i="0" u="none" strike="noStrike" dirty="0">
                          <a:latin typeface="Arial"/>
                        </a:rPr>
                        <a:t>BILAN (Passif)</a:t>
                      </a:r>
                    </a:p>
                  </a:txBody>
                  <a:tcPr marL="0" marR="0" marT="0" marB="0" anchor="b">
                    <a:lnL>
                      <a:noFill/>
                    </a:lnL>
                    <a:lnR>
                      <a:noFill/>
                    </a:lnR>
                    <a:lnT>
                      <a:noFill/>
                    </a:lnT>
                    <a:lnB>
                      <a:noFill/>
                    </a:lnB>
                  </a:tcPr>
                </a:tc>
                <a:tc hMerge="1">
                  <a:txBody>
                    <a:bodyPr/>
                    <a:lstStyle/>
                    <a:p>
                      <a:endParaRPr lang="fr-FR"/>
                    </a:p>
                  </a:txBody>
                  <a:tcPr/>
                </a:tc>
                <a:tc hMerge="1">
                  <a:txBody>
                    <a:bodyPr/>
                    <a:lstStyle/>
                    <a:p>
                      <a:endParaRPr lang="fr-FR"/>
                    </a:p>
                  </a:txBody>
                  <a:tcPr/>
                </a:tc>
                <a:tc hMerge="1">
                  <a:txBody>
                    <a:bodyPr/>
                    <a:lstStyle/>
                    <a:p>
                      <a:endParaRPr lang="fr-FR"/>
                    </a:p>
                  </a:txBody>
                  <a:tcPr/>
                </a:tc>
              </a:tr>
              <a:tr h="137674">
                <a:tc gridSpan="4">
                  <a:txBody>
                    <a:bodyPr/>
                    <a:lstStyle/>
                    <a:p>
                      <a:pPr algn="ctr" fontAlgn="b"/>
                      <a:r>
                        <a:rPr lang="fr-FR" sz="800" b="1" i="0" u="none" strike="noStrike">
                          <a:latin typeface="Arial"/>
                        </a:rPr>
                        <a:t>(Modèle normal)</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r>
              <a:tr h="275348">
                <a:tc>
                  <a:txBody>
                    <a:bodyPr/>
                    <a:lstStyle/>
                    <a:p>
                      <a:pPr algn="l" fontAlgn="b"/>
                      <a:r>
                        <a:rPr lang="fr-FR" sz="8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fr-FR" sz="800" b="1" i="0" u="none" strike="noStrike">
                          <a:latin typeface="Arial"/>
                        </a:rPr>
                        <a:t>PASSIF</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fr-FR" sz="800" b="1" i="0" u="none" strike="noStrike">
                          <a:latin typeface="Arial"/>
                        </a:rPr>
                        <a:t>EXERCICE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fr-FR" sz="800" b="1" i="0" u="none" strike="noStrike">
                          <a:latin typeface="Arial"/>
                        </a:rPr>
                        <a:t>EXERCICE PRECEDENT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108908">
                <a:tc>
                  <a:txBody>
                    <a:bodyPr/>
                    <a:lstStyle/>
                    <a:p>
                      <a:pPr algn="ctr" fontAlgn="b"/>
                      <a:r>
                        <a:rPr lang="fr-FR" sz="600" b="1"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l" fontAlgn="b"/>
                      <a:r>
                        <a:rPr lang="fr-FR" sz="600" b="1" i="0" u="none" strike="noStrike">
                          <a:latin typeface="Arial"/>
                        </a:rPr>
                        <a:t>CAPITAUX PROPRES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1" i="0" u="none" strike="noStrike">
                          <a:latin typeface="Arial"/>
                        </a:rPr>
                        <a:t>1 153 056,87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1" i="0" u="none" strike="noStrike">
                          <a:latin typeface="Arial"/>
                        </a:rPr>
                        <a:t>711 454,70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5716">
                <a:tc>
                  <a:txBody>
                    <a:bodyPr/>
                    <a:lstStyle/>
                    <a:p>
                      <a:pPr algn="ctr" fontAlgn="b"/>
                      <a:r>
                        <a:rPr lang="fr-FR" sz="600" b="1" i="0" u="none" strike="noStrike">
                          <a:latin typeface="Arial"/>
                        </a:rPr>
                        <a:t>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600" b="0" i="0" u="none" strike="noStrike">
                          <a:latin typeface="Arial"/>
                        </a:rPr>
                        <a:t>*  Report à nouveau  (2)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Arial"/>
                        </a:rPr>
                        <a:t>711 454,70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Arial"/>
                        </a:rPr>
                        <a:t>644 369,81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5716">
                <a:tc>
                  <a:txBody>
                    <a:bodyPr/>
                    <a:lstStyle/>
                    <a:p>
                      <a:pPr algn="ctr" fontAlgn="b"/>
                      <a:r>
                        <a:rPr lang="fr-FR" sz="600" b="1" i="0" u="none" strike="noStrike">
                          <a:latin typeface="Arial"/>
                        </a:rPr>
                        <a:t>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600" b="0" i="0" u="none" strike="noStrike">
                          <a:latin typeface="Arial"/>
                        </a:rPr>
                        <a:t>*  Résultat nets en instance d'affectation (2)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600" b="0" i="0" u="none" strike="noStrike">
                          <a:solidFill>
                            <a:srgbClr val="000000"/>
                          </a:solidFill>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600" b="0" i="0" u="none" strike="noStrike">
                          <a:solidFill>
                            <a:srgbClr val="000000"/>
                          </a:solidFill>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2521">
                <a:tc>
                  <a:txBody>
                    <a:bodyPr/>
                    <a:lstStyle/>
                    <a:p>
                      <a:pPr algn="ctr" fontAlgn="b"/>
                      <a:r>
                        <a:rPr lang="fr-FR" sz="600" b="1" i="0" u="none" strike="noStrike">
                          <a:latin typeface="Arial"/>
                        </a:rPr>
                        <a:t>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600" b="0" i="0" u="none" strike="noStrike">
                          <a:latin typeface="Arial"/>
                        </a:rPr>
                        <a:t>*  Résultat net de l'exercice (2)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Arial"/>
                        </a:rPr>
                        <a:t>441 602,17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Arial"/>
                        </a:rPr>
                        <a:t>67 084,89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9329">
                <a:tc>
                  <a:txBody>
                    <a:bodyPr/>
                    <a:lstStyle/>
                    <a:p>
                      <a:pPr algn="ctr" fontAlgn="b"/>
                      <a:r>
                        <a:rPr lang="fr-FR" sz="600" b="1" i="0" u="none" strike="noStrike">
                          <a:latin typeface="Arial"/>
                        </a:rPr>
                        <a:t>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700" b="1" i="0" u="none" strike="noStrike">
                          <a:latin typeface="Arial"/>
                        </a:rPr>
                        <a:t>TOTAL DES CAPITAUX PROPRES (A)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b"/>
                      <a:r>
                        <a:rPr lang="fr-FR" sz="700" b="1" i="0" u="none" strike="noStrike">
                          <a:solidFill>
                            <a:srgbClr val="000000"/>
                          </a:solidFill>
                          <a:latin typeface="Arial"/>
                        </a:rPr>
                        <a:t>1 153 056,87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b"/>
                      <a:r>
                        <a:rPr lang="fr-FR" sz="700" b="1" i="0" u="none" strike="noStrike">
                          <a:solidFill>
                            <a:srgbClr val="000000"/>
                          </a:solidFill>
                          <a:latin typeface="Arial"/>
                        </a:rPr>
                        <a:t>711 454,70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129329">
                <a:tc>
                  <a:txBody>
                    <a:bodyPr/>
                    <a:lstStyle/>
                    <a:p>
                      <a:pPr algn="ctr" fontAlgn="b"/>
                      <a:r>
                        <a:rPr lang="fr-FR" sz="600" b="1"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algn="r" fontAlgn="b"/>
                      <a:r>
                        <a:rPr lang="fr-FR" sz="700" b="1" i="0" u="none" strike="noStrike">
                          <a:latin typeface="Arial"/>
                        </a:rPr>
                        <a:t>TOTAL I (A+B+C+D+E)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b"/>
                      <a:r>
                        <a:rPr lang="fr-FR" sz="700" b="1" i="0" u="none" strike="noStrike">
                          <a:solidFill>
                            <a:srgbClr val="000000"/>
                          </a:solidFill>
                          <a:latin typeface="Arial"/>
                        </a:rPr>
                        <a:t>1 153 056,87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b"/>
                      <a:r>
                        <a:rPr lang="fr-FR" sz="700" b="1" i="0" u="none" strike="noStrike">
                          <a:solidFill>
                            <a:srgbClr val="000000"/>
                          </a:solidFill>
                          <a:latin typeface="Arial"/>
                        </a:rPr>
                        <a:t>711 454,70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122521">
                <a:tc>
                  <a:txBody>
                    <a:bodyPr/>
                    <a:lstStyle/>
                    <a:p>
                      <a:pPr algn="ctr" fontAlgn="b"/>
                      <a:r>
                        <a:rPr lang="fr-FR" sz="600" b="1" i="0" u="none" strike="noStrike">
                          <a:latin typeface="Arial"/>
                        </a:rPr>
                        <a:t>P</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l" fontAlgn="b"/>
                      <a:r>
                        <a:rPr lang="fr-FR" sz="600" b="1" i="0" u="none" strike="noStrike">
                          <a:latin typeface="Arial"/>
                        </a:rPr>
                        <a:t>DETTES DU PASSIF CIRCULANT (F)</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r" fontAlgn="b"/>
                      <a:r>
                        <a:rPr lang="fr-FR" sz="600" b="1" i="0" u="none" strike="noStrike">
                          <a:solidFill>
                            <a:srgbClr val="000000"/>
                          </a:solidFill>
                          <a:latin typeface="Arial"/>
                        </a:rPr>
                        <a:t>5 301 569,10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1" i="0" u="none" strike="noStrike">
                          <a:solidFill>
                            <a:srgbClr val="000000"/>
                          </a:solidFill>
                          <a:latin typeface="Arial"/>
                        </a:rPr>
                        <a:t>4 571 935,13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5716">
                <a:tc>
                  <a:txBody>
                    <a:bodyPr/>
                    <a:lstStyle/>
                    <a:p>
                      <a:pPr algn="ctr" fontAlgn="b"/>
                      <a:r>
                        <a:rPr lang="fr-FR" sz="600" b="1" i="0" u="none" strike="noStrike">
                          <a:latin typeface="Arial"/>
                        </a:rPr>
                        <a:t>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600" b="0" i="0" u="none" strike="noStrike">
                          <a:latin typeface="Arial"/>
                        </a:rPr>
                        <a:t>*  Fournisseurs et comptes rattachés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Arial"/>
                        </a:rPr>
                        <a:t>61 300,02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Arial"/>
                        </a:rPr>
                        <a:t>62 122,06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5716">
                <a:tc>
                  <a:txBody>
                    <a:bodyPr/>
                    <a:lstStyle/>
                    <a:p>
                      <a:pPr algn="ctr" fontAlgn="b"/>
                      <a:r>
                        <a:rPr lang="fr-FR" sz="600" b="1" i="0" u="none" strike="noStrike">
                          <a:latin typeface="Arial"/>
                        </a:rPr>
                        <a:t>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600" b="0" i="0" u="none" strike="noStrike">
                          <a:latin typeface="Arial"/>
                        </a:rPr>
                        <a:t>*  Clients créditeurs, avances et acomptes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600" b="0" i="0" u="none" strike="noStrike">
                          <a:solidFill>
                            <a:srgbClr val="000000"/>
                          </a:solidFill>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600" b="0" i="0" u="none" strike="noStrike">
                          <a:solidFill>
                            <a:srgbClr val="000000"/>
                          </a:solidFill>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5716">
                <a:tc>
                  <a:txBody>
                    <a:bodyPr/>
                    <a:lstStyle/>
                    <a:p>
                      <a:pPr algn="ctr" fontAlgn="b"/>
                      <a:r>
                        <a:rPr lang="fr-FR" sz="600" b="1" i="0" u="none" strike="noStrike">
                          <a:latin typeface="Arial"/>
                        </a:rPr>
                        <a:t>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600" b="0" i="0" u="none" strike="noStrike">
                          <a:latin typeface="Arial"/>
                        </a:rPr>
                        <a:t>*  Personnel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Arial"/>
                        </a:rPr>
                        <a:t>54 000,00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Arial"/>
                        </a:rPr>
                        <a:t>94 500,00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5716">
                <a:tc>
                  <a:txBody>
                    <a:bodyPr/>
                    <a:lstStyle/>
                    <a:p>
                      <a:pPr algn="ctr" fontAlgn="b"/>
                      <a:r>
                        <a:rPr lang="fr-FR" sz="600" b="1" i="0" u="none" strike="noStrike">
                          <a:latin typeface="Arial"/>
                        </a:rPr>
                        <a:t>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600" b="0" i="0" u="none" strike="noStrike">
                          <a:latin typeface="Arial"/>
                        </a:rPr>
                        <a:t>*  Organisme sociaux</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Arial"/>
                        </a:rPr>
                        <a:t>438 373,35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Arial"/>
                        </a:rPr>
                        <a:t>318 654,87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5716">
                <a:tc>
                  <a:txBody>
                    <a:bodyPr/>
                    <a:lstStyle/>
                    <a:p>
                      <a:pPr algn="ctr" fontAlgn="b"/>
                      <a:r>
                        <a:rPr lang="fr-FR" sz="600" b="1" i="0" u="none" strike="noStrike">
                          <a:latin typeface="Arial"/>
                        </a:rPr>
                        <a:t>F</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600" b="0" i="0" u="none" strike="noStrike">
                          <a:latin typeface="Arial"/>
                        </a:rPr>
                        <a:t>*  Etat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Arial"/>
                        </a:rPr>
                        <a:t>1 228 019,45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Arial"/>
                        </a:rPr>
                        <a:t>1 157 951,42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5716">
                <a:tc>
                  <a:txBody>
                    <a:bodyPr/>
                    <a:lstStyle/>
                    <a:p>
                      <a:pPr algn="ctr" fontAlgn="b"/>
                      <a:r>
                        <a:rPr lang="fr-FR" sz="600" b="1"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600" b="0" i="0" u="none" strike="noStrike">
                          <a:latin typeface="Arial"/>
                        </a:rPr>
                        <a:t>*  Comptes d'associés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600" b="0" i="0" u="none" strike="noStrike">
                          <a:solidFill>
                            <a:srgbClr val="000000"/>
                          </a:solidFill>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600" b="0" i="0" u="none" strike="noStrike">
                          <a:solidFill>
                            <a:srgbClr val="000000"/>
                          </a:solidFill>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5716">
                <a:tc>
                  <a:txBody>
                    <a:bodyPr/>
                    <a:lstStyle/>
                    <a:p>
                      <a:pPr algn="ctr" fontAlgn="b"/>
                      <a:r>
                        <a:rPr lang="fr-FR" sz="600" b="1" i="0" u="none" strike="noStrike">
                          <a:latin typeface="Arial"/>
                        </a:rPr>
                        <a:t>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600" b="0" i="0" u="none" strike="noStrike">
                          <a:latin typeface="Arial"/>
                        </a:rPr>
                        <a:t>*  Autres créanciers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Arial"/>
                        </a:rPr>
                        <a:t>3 278 052,19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Arial"/>
                        </a:rPr>
                        <a:t>2 696 882,69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2521">
                <a:tc>
                  <a:txBody>
                    <a:bodyPr/>
                    <a:lstStyle/>
                    <a:p>
                      <a:pPr algn="ctr" fontAlgn="b"/>
                      <a:r>
                        <a:rPr lang="fr-FR" sz="600" b="1" i="0" u="none" strike="noStrike">
                          <a:latin typeface="Arial"/>
                        </a:rPr>
                        <a:t>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600" b="0" i="0" u="none" strike="noStrike">
                          <a:latin typeface="Arial"/>
                        </a:rPr>
                        <a:t>*  Comptes de regularisation passif</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Arial"/>
                        </a:rPr>
                        <a:t>241 824,09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Arial"/>
                        </a:rPr>
                        <a:t>241 824,09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129329">
                <a:tc>
                  <a:txBody>
                    <a:bodyPr/>
                    <a:lstStyle/>
                    <a:p>
                      <a:pPr algn="ctr" fontAlgn="b"/>
                      <a:r>
                        <a:rPr lang="fr-FR" sz="600" b="1" i="0" u="none" strike="noStrike">
                          <a:latin typeface="Arial"/>
                        </a:rPr>
                        <a:t>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600" b="1" i="0" u="none" strike="noStrike">
                          <a:latin typeface="Arial"/>
                        </a:rPr>
                        <a:t>AUTRES PROVISIONS POUR RISQUES ET CHARGES (G)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r>
                        <a:rPr lang="fr-FR" sz="600" b="1" i="0" u="none" strike="noStrike">
                          <a:solidFill>
                            <a:srgbClr val="000000"/>
                          </a:solidFill>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r>
                        <a:rPr lang="fr-FR" sz="600" b="1" i="0" u="none" strike="noStrike">
                          <a:solidFill>
                            <a:srgbClr val="000000"/>
                          </a:solidFill>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217817">
                <a:tc>
                  <a:txBody>
                    <a:bodyPr/>
                    <a:lstStyle/>
                    <a:p>
                      <a:pPr algn="ctr" fontAlgn="b"/>
                      <a:r>
                        <a:rPr lang="fr-FR" sz="600" b="1" i="0" u="none" strike="noStrike">
                          <a:latin typeface="Arial"/>
                        </a:rPr>
                        <a:t>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600" b="1" i="0" u="none" strike="noStrike">
                          <a:latin typeface="Arial"/>
                        </a:rPr>
                        <a:t>ECARTS DE CONVERSION-PASSIF</a:t>
                      </a:r>
                      <a:br>
                        <a:rPr lang="fr-FR" sz="600" b="1" i="0" u="none" strike="noStrike">
                          <a:latin typeface="Arial"/>
                        </a:rPr>
                      </a:br>
                      <a:r>
                        <a:rPr lang="fr-FR" sz="600" b="1" i="0" u="none" strike="noStrike">
                          <a:latin typeface="Arial"/>
                        </a:rPr>
                        <a:t>(Elements circulants) (H)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r>
                        <a:rPr lang="fr-FR" sz="600" b="1" i="0" u="none" strike="noStrike">
                          <a:solidFill>
                            <a:srgbClr val="000000"/>
                          </a:solidFill>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r>
                        <a:rPr lang="fr-FR" sz="600" b="1" i="0" u="none" strike="noStrike">
                          <a:solidFill>
                            <a:srgbClr val="000000"/>
                          </a:solidFill>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129329">
                <a:tc>
                  <a:txBody>
                    <a:bodyPr/>
                    <a:lstStyle/>
                    <a:p>
                      <a:pPr algn="ctr" fontAlgn="b"/>
                      <a:r>
                        <a:rPr lang="fr-FR" sz="600" b="1"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algn="r" fontAlgn="b"/>
                      <a:r>
                        <a:rPr lang="fr-FR" sz="700" b="1" i="0" u="none" strike="noStrike">
                          <a:latin typeface="Arial"/>
                        </a:rPr>
                        <a:t>TOTAL II (F+G+H)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b"/>
                      <a:r>
                        <a:rPr lang="fr-FR" sz="700" b="1" i="0" u="none" strike="noStrike">
                          <a:solidFill>
                            <a:srgbClr val="000000"/>
                          </a:solidFill>
                          <a:latin typeface="Arial"/>
                        </a:rPr>
                        <a:t>5 301 569,10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b"/>
                      <a:r>
                        <a:rPr lang="fr-FR" sz="700" b="1" i="0" u="none" strike="noStrike">
                          <a:solidFill>
                            <a:srgbClr val="000000"/>
                          </a:solidFill>
                          <a:latin typeface="Arial"/>
                        </a:rPr>
                        <a:t>4 571 935,13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108908">
                <a:tc>
                  <a:txBody>
                    <a:bodyPr/>
                    <a:lstStyle/>
                    <a:p>
                      <a:pPr algn="ctr" fontAlgn="b"/>
                      <a:r>
                        <a:rPr lang="fr-FR" sz="600" b="1" i="0" u="none" strike="noStrike">
                          <a:latin typeface="Arial"/>
                        </a:rPr>
                        <a:t>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l" fontAlgn="b"/>
                      <a:r>
                        <a:rPr lang="fr-FR" sz="600" b="1" i="0" u="none" strike="noStrike">
                          <a:latin typeface="Arial"/>
                        </a:rPr>
                        <a:t>TRESORERIE-PASSIF</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r" fontAlgn="b"/>
                      <a:r>
                        <a:rPr lang="fr-FR" sz="600" b="1" i="0" u="none" strike="noStrike">
                          <a:solidFill>
                            <a:srgbClr val="000000"/>
                          </a:solidFill>
                          <a:latin typeface="Arial"/>
                        </a:rPr>
                        <a:t>14 914,46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1" i="0" u="none" strike="noStrike">
                          <a:solidFill>
                            <a:srgbClr val="000000"/>
                          </a:solidFill>
                          <a:latin typeface="Arial"/>
                        </a:rPr>
                        <a:t>10 527,11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3256">
                <a:tc>
                  <a:txBody>
                    <a:bodyPr/>
                    <a:lstStyle/>
                    <a:p>
                      <a:pPr algn="ctr" fontAlgn="b"/>
                      <a:r>
                        <a:rPr lang="fr-FR" sz="600" b="1" i="0" u="none" strike="noStrike">
                          <a:latin typeface="Arial"/>
                        </a:rPr>
                        <a:t>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600" b="0" i="0" u="none" strike="noStrike">
                          <a:latin typeface="Arial"/>
                        </a:rPr>
                        <a:t>*  Crédits d'escompte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fr-FR" sz="600" b="0" i="0" u="none" strike="noStrike">
                          <a:solidFill>
                            <a:srgbClr val="000000"/>
                          </a:solidFill>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600" b="0" i="0" u="none" strike="noStrike">
                          <a:solidFill>
                            <a:srgbClr val="000000"/>
                          </a:solidFill>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3256">
                <a:tc>
                  <a:txBody>
                    <a:bodyPr/>
                    <a:lstStyle/>
                    <a:p>
                      <a:pPr algn="ctr" fontAlgn="b"/>
                      <a:r>
                        <a:rPr lang="fr-FR" sz="600" b="1" i="0" u="none" strike="noStrike">
                          <a:latin typeface="Arial"/>
                        </a:rPr>
                        <a:t>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600" b="0" i="0" u="none" strike="noStrike">
                          <a:latin typeface="Arial"/>
                        </a:rPr>
                        <a:t>*  Crédits de trésorerie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600" b="0" i="0" u="none" strike="noStrike">
                          <a:solidFill>
                            <a:srgbClr val="000000"/>
                          </a:solidFill>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600" b="0" i="0" u="none" strike="noStrike">
                          <a:solidFill>
                            <a:srgbClr val="000000"/>
                          </a:solidFill>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8908">
                <a:tc>
                  <a:txBody>
                    <a:bodyPr/>
                    <a:lstStyle/>
                    <a:p>
                      <a:pPr algn="ctr" fontAlgn="b"/>
                      <a:r>
                        <a:rPr lang="fr-FR" sz="600" b="1" i="0" u="none" strike="noStrike">
                          <a:latin typeface="Arial"/>
                        </a:rPr>
                        <a:t>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algn="l" fontAlgn="b"/>
                      <a:r>
                        <a:rPr lang="fr-FR" sz="600" b="0" i="0" u="none" strike="noStrike">
                          <a:latin typeface="Arial"/>
                        </a:rPr>
                        <a:t>*  Banques (soldes créditeurs)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Arial"/>
                        </a:rPr>
                        <a:t>14 914,46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Arial"/>
                        </a:rPr>
                        <a:t>10 527,11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129329">
                <a:tc>
                  <a:txBody>
                    <a:bodyPr/>
                    <a:lstStyle/>
                    <a:p>
                      <a:pPr algn="l" fontAlgn="b"/>
                      <a:r>
                        <a:rPr lang="fr-FR" sz="6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r" fontAlgn="b"/>
                      <a:r>
                        <a:rPr lang="fr-FR" sz="700" b="1" i="0" u="none" strike="noStrike">
                          <a:latin typeface="Arial"/>
                        </a:rPr>
                        <a:t>TOTAL III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b"/>
                      <a:r>
                        <a:rPr lang="fr-FR" sz="700" b="1" i="0" u="none" strike="noStrike">
                          <a:solidFill>
                            <a:srgbClr val="000000"/>
                          </a:solidFill>
                          <a:latin typeface="Arial"/>
                        </a:rPr>
                        <a:t>14 914,46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b"/>
                      <a:r>
                        <a:rPr lang="fr-FR" sz="700" b="1" i="0" u="none" strike="noStrike">
                          <a:solidFill>
                            <a:srgbClr val="000000"/>
                          </a:solidFill>
                          <a:latin typeface="Arial"/>
                        </a:rPr>
                        <a:t>10 527,11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120465">
                <a:tc>
                  <a:txBody>
                    <a:bodyPr/>
                    <a:lstStyle/>
                    <a:p>
                      <a:pPr algn="l" fontAlgn="b"/>
                      <a:r>
                        <a:rPr lang="fr-FR" sz="600" b="1"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fr-FR" sz="700" b="1" i="0" u="none" strike="noStrike">
                          <a:latin typeface="Arial"/>
                        </a:rPr>
                        <a:t>TOTAL GENERAL (I+II+III)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700" b="1" i="0" u="none" strike="noStrike">
                          <a:solidFill>
                            <a:srgbClr val="000000"/>
                          </a:solidFill>
                          <a:latin typeface="Arial"/>
                        </a:rPr>
                        <a:t>6 469 540,43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700" b="1" i="0" u="none" strike="noStrike" dirty="0">
                          <a:solidFill>
                            <a:srgbClr val="000000"/>
                          </a:solidFill>
                          <a:latin typeface="Arial"/>
                        </a:rPr>
                        <a:t>5 293 916,94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nvGraphicFramePr>
        <p:xfrm>
          <a:off x="611560" y="1059585"/>
          <a:ext cx="7992887" cy="4012918"/>
        </p:xfrm>
        <a:graphic>
          <a:graphicData uri="http://schemas.openxmlformats.org/drawingml/2006/table">
            <a:tbl>
              <a:tblPr/>
              <a:tblGrid>
                <a:gridCol w="224652"/>
                <a:gridCol w="25400"/>
                <a:gridCol w="3222205"/>
                <a:gridCol w="1075965"/>
                <a:gridCol w="1292735"/>
                <a:gridCol w="1075965"/>
                <a:gridCol w="1075965"/>
              </a:tblGrid>
              <a:tr h="297215">
                <a:tc gridSpan="3">
                  <a:txBody>
                    <a:bodyPr/>
                    <a:lstStyle/>
                    <a:p>
                      <a:pPr algn="l" fontAlgn="b"/>
                      <a:r>
                        <a:rPr lang="fr-FR" sz="800" b="1" i="0" u="none" strike="noStrike" dirty="0">
                          <a:latin typeface="Arial"/>
                        </a:rPr>
                        <a:t>Raison sociale : GIAC1</a:t>
                      </a:r>
                    </a:p>
                  </a:txBody>
                  <a:tcPr marL="0" marR="0" marT="0" marB="0" anchor="b">
                    <a:lnL>
                      <a:noFill/>
                    </a:lnL>
                    <a:lnR>
                      <a:noFill/>
                    </a:lnR>
                    <a:lnT>
                      <a:noFill/>
                    </a:lnT>
                    <a:lnB>
                      <a:noFill/>
                    </a:lnB>
                  </a:tcPr>
                </a:tc>
                <a:tc hMerge="1">
                  <a:txBody>
                    <a:bodyPr/>
                    <a:lstStyle/>
                    <a:p>
                      <a:endParaRPr lang="fr-FR"/>
                    </a:p>
                  </a:txBody>
                  <a:tcPr/>
                </a:tc>
                <a:tc hMerge="1">
                  <a:txBody>
                    <a:bodyPr/>
                    <a:lstStyle/>
                    <a:p>
                      <a:endParaRPr lang="fr-FR"/>
                    </a:p>
                  </a:txBody>
                  <a:tcPr/>
                </a:tc>
                <a:tc>
                  <a:txBody>
                    <a:bodyPr/>
                    <a:lstStyle/>
                    <a:p>
                      <a:pPr algn="just" fontAlgn="b"/>
                      <a:endParaRPr lang="fr-FR" sz="800" b="0" i="0" u="none" strike="noStrike">
                        <a:latin typeface="Arial"/>
                      </a:endParaRPr>
                    </a:p>
                  </a:txBody>
                  <a:tcPr marL="0" marR="0" marT="0" marB="0" anchor="b">
                    <a:lnL>
                      <a:noFill/>
                    </a:lnL>
                    <a:lnR>
                      <a:noFill/>
                    </a:lnR>
                    <a:lnT>
                      <a:noFill/>
                    </a:lnT>
                    <a:lnB>
                      <a:noFill/>
                    </a:lnB>
                  </a:tcPr>
                </a:tc>
                <a:tc>
                  <a:txBody>
                    <a:bodyPr/>
                    <a:lstStyle/>
                    <a:p>
                      <a:pPr algn="l" fontAlgn="b"/>
                      <a:endParaRPr lang="fr-FR" sz="800" b="0" i="0" u="none" strike="noStrike">
                        <a:latin typeface="Arial"/>
                      </a:endParaRPr>
                    </a:p>
                  </a:txBody>
                  <a:tcPr marL="0" marR="0" marT="0" marB="0" anchor="b">
                    <a:lnL>
                      <a:noFill/>
                    </a:lnL>
                    <a:lnR>
                      <a:noFill/>
                    </a:lnR>
                    <a:lnT>
                      <a:noFill/>
                    </a:lnT>
                    <a:lnB>
                      <a:noFill/>
                    </a:lnB>
                  </a:tcPr>
                </a:tc>
                <a:tc>
                  <a:txBody>
                    <a:bodyPr/>
                    <a:lstStyle/>
                    <a:p>
                      <a:pPr algn="l" fontAlgn="b"/>
                      <a:endParaRPr lang="fr-FR" sz="800" b="0" i="0" u="none" strike="noStrike">
                        <a:latin typeface="Arial"/>
                      </a:endParaRPr>
                    </a:p>
                  </a:txBody>
                  <a:tcPr marL="0" marR="0" marT="0" marB="0" anchor="b">
                    <a:lnL>
                      <a:noFill/>
                    </a:lnL>
                    <a:lnR>
                      <a:noFill/>
                    </a:lnR>
                    <a:lnT>
                      <a:noFill/>
                    </a:lnT>
                    <a:lnB>
                      <a:noFill/>
                    </a:lnB>
                  </a:tcPr>
                </a:tc>
                <a:tc>
                  <a:txBody>
                    <a:bodyPr/>
                    <a:lstStyle/>
                    <a:p>
                      <a:pPr algn="r" fontAlgn="b"/>
                      <a:r>
                        <a:rPr lang="fr-FR" sz="800" b="1" i="0" u="none" strike="noStrike">
                          <a:latin typeface="Arial"/>
                        </a:rPr>
                        <a:t>Exercice : 01/01/2018-31/12/2018</a:t>
                      </a:r>
                    </a:p>
                  </a:txBody>
                  <a:tcPr marL="0" marR="0" marT="0" marB="0" anchor="b">
                    <a:lnL>
                      <a:noFill/>
                    </a:lnL>
                    <a:lnR>
                      <a:noFill/>
                    </a:lnR>
                    <a:lnT>
                      <a:noFill/>
                    </a:lnT>
                    <a:lnB>
                      <a:noFill/>
                    </a:lnB>
                  </a:tcPr>
                </a:tc>
              </a:tr>
              <a:tr h="119102">
                <a:tc gridSpan="3">
                  <a:txBody>
                    <a:bodyPr/>
                    <a:lstStyle/>
                    <a:p>
                      <a:pPr algn="l" fontAlgn="b"/>
                      <a:r>
                        <a:rPr lang="fr-FR" sz="800" b="1" i="0" u="none" strike="noStrike">
                          <a:latin typeface="Arial"/>
                        </a:rPr>
                        <a:t>Tableau n° 2</a:t>
                      </a:r>
                    </a:p>
                  </a:txBody>
                  <a:tcPr marL="0" marR="0" marT="0" marB="0" anchor="b">
                    <a:lnL>
                      <a:noFill/>
                    </a:lnL>
                    <a:lnR>
                      <a:noFill/>
                    </a:lnR>
                    <a:lnT>
                      <a:noFill/>
                    </a:lnT>
                    <a:lnB>
                      <a:noFill/>
                    </a:lnB>
                  </a:tcPr>
                </a:tc>
                <a:tc hMerge="1">
                  <a:txBody>
                    <a:bodyPr/>
                    <a:lstStyle/>
                    <a:p>
                      <a:endParaRPr lang="fr-FR"/>
                    </a:p>
                  </a:txBody>
                  <a:tcPr/>
                </a:tc>
                <a:tc hMerge="1">
                  <a:txBody>
                    <a:bodyPr/>
                    <a:lstStyle/>
                    <a:p>
                      <a:endParaRPr lang="fr-FR"/>
                    </a:p>
                  </a:txBody>
                  <a:tcPr/>
                </a:tc>
                <a:tc>
                  <a:txBody>
                    <a:bodyPr/>
                    <a:lstStyle/>
                    <a:p>
                      <a:pPr algn="just" fontAlgn="b"/>
                      <a:endParaRPr lang="fr-FR" sz="800" b="0" i="0" u="none" strike="noStrike">
                        <a:latin typeface="Arial"/>
                      </a:endParaRPr>
                    </a:p>
                  </a:txBody>
                  <a:tcPr marL="0" marR="0" marT="0" marB="0" anchor="b">
                    <a:lnL>
                      <a:noFill/>
                    </a:lnL>
                    <a:lnR>
                      <a:noFill/>
                    </a:lnR>
                    <a:lnT>
                      <a:noFill/>
                    </a:lnT>
                    <a:lnB>
                      <a:noFill/>
                    </a:lnB>
                  </a:tcPr>
                </a:tc>
                <a:tc>
                  <a:txBody>
                    <a:bodyPr/>
                    <a:lstStyle/>
                    <a:p>
                      <a:pPr algn="l" fontAlgn="b"/>
                      <a:endParaRPr lang="fr-FR" sz="800" b="0" i="0" u="none" strike="noStrike">
                        <a:latin typeface="Arial"/>
                      </a:endParaRPr>
                    </a:p>
                  </a:txBody>
                  <a:tcPr marL="0" marR="0" marT="0" marB="0" anchor="b">
                    <a:lnL>
                      <a:noFill/>
                    </a:lnL>
                    <a:lnR>
                      <a:noFill/>
                    </a:lnR>
                    <a:lnT>
                      <a:noFill/>
                    </a:lnT>
                    <a:lnB>
                      <a:noFill/>
                    </a:lnB>
                  </a:tcPr>
                </a:tc>
                <a:tc>
                  <a:txBody>
                    <a:bodyPr/>
                    <a:lstStyle/>
                    <a:p>
                      <a:pPr algn="l" fontAlgn="b"/>
                      <a:endParaRPr lang="fr-FR" sz="800" b="0" i="0" u="none" strike="noStrike">
                        <a:latin typeface="Arial"/>
                      </a:endParaRPr>
                    </a:p>
                  </a:txBody>
                  <a:tcPr marL="0" marR="0" marT="0" marB="0" anchor="b">
                    <a:lnL>
                      <a:noFill/>
                    </a:lnL>
                    <a:lnR>
                      <a:noFill/>
                    </a:lnR>
                    <a:lnT>
                      <a:noFill/>
                    </a:lnT>
                    <a:lnB>
                      <a:noFill/>
                    </a:lnB>
                  </a:tcPr>
                </a:tc>
                <a:tc>
                  <a:txBody>
                    <a:bodyPr/>
                    <a:lstStyle/>
                    <a:p>
                      <a:pPr algn="l" fontAlgn="b"/>
                      <a:endParaRPr lang="fr-FR" sz="800" b="0" i="0" u="none" strike="noStrike">
                        <a:latin typeface="Arial"/>
                      </a:endParaRPr>
                    </a:p>
                  </a:txBody>
                  <a:tcPr marL="0" marR="0" marT="0" marB="0" anchor="b">
                    <a:lnL>
                      <a:noFill/>
                    </a:lnL>
                    <a:lnR>
                      <a:noFill/>
                    </a:lnR>
                    <a:lnT>
                      <a:noFill/>
                    </a:lnT>
                    <a:lnB>
                      <a:noFill/>
                    </a:lnB>
                  </a:tcPr>
                </a:tc>
              </a:tr>
              <a:tr h="119102">
                <a:tc gridSpan="7">
                  <a:txBody>
                    <a:bodyPr/>
                    <a:lstStyle/>
                    <a:p>
                      <a:pPr algn="ctr" fontAlgn="b"/>
                      <a:r>
                        <a:rPr lang="fr-FR" sz="800" b="1" i="0" u="none" strike="noStrike">
                          <a:latin typeface="Arial"/>
                        </a:rPr>
                        <a:t>COMPTE DE PRODUITS ET CHARGES (Hors taxes)</a:t>
                      </a:r>
                    </a:p>
                  </a:txBody>
                  <a:tcPr marL="0" marR="0" marT="0" marB="0" anchor="b">
                    <a:lnL>
                      <a:noFill/>
                    </a:lnL>
                    <a:lnR>
                      <a:noFill/>
                    </a:lnR>
                    <a:lnT>
                      <a:noFill/>
                    </a:lnT>
                    <a:lnB>
                      <a:noFill/>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r h="119102">
                <a:tc gridSpan="7">
                  <a:txBody>
                    <a:bodyPr/>
                    <a:lstStyle/>
                    <a:p>
                      <a:pPr algn="ctr" fontAlgn="b"/>
                      <a:r>
                        <a:rPr lang="fr-FR" sz="800" b="1" i="0" u="none" strike="noStrike">
                          <a:latin typeface="Arial"/>
                        </a:rPr>
                        <a:t>(Modèle normal)</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r h="104215">
                <a:tc>
                  <a:txBody>
                    <a:bodyPr/>
                    <a:lstStyle/>
                    <a:p>
                      <a:pPr algn="l" fontAlgn="b"/>
                      <a:r>
                        <a:rPr lang="fr-FR" sz="700" b="1"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fr-FR" sz="700" b="1"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fr-FR" sz="700" b="1"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gridSpan="2">
                  <a:txBody>
                    <a:bodyPr/>
                    <a:lstStyle/>
                    <a:p>
                      <a:pPr algn="ctr" fontAlgn="ctr"/>
                      <a:r>
                        <a:rPr lang="fr-FR" sz="700" b="1" i="0" u="none" strike="noStrike">
                          <a:latin typeface="Arial"/>
                        </a:rPr>
                        <a:t>OPERATIONS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a:txBody>
                    <a:bodyPr/>
                    <a:lstStyle/>
                    <a:p>
                      <a:pPr algn="l" fontAlgn="b"/>
                      <a:r>
                        <a:rPr lang="fr-FR" sz="700" b="1"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fr-FR" sz="700" b="1"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286128">
                <a:tc>
                  <a:txBody>
                    <a:bodyPr/>
                    <a:lstStyle/>
                    <a:p>
                      <a:pPr algn="ctr" fontAlgn="ctr"/>
                      <a:r>
                        <a:rPr lang="fr-FR" sz="700" b="1"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700" b="1"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700" b="1" i="0" u="none" strike="noStrike">
                          <a:latin typeface="Arial"/>
                        </a:rPr>
                        <a:t>NATURE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700" b="1" i="0" u="none" strike="noStrike">
                          <a:latin typeface="Arial"/>
                        </a:rPr>
                        <a:t>PROPRES A L'EXERCICE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fr-FR" sz="700" b="1" i="0" u="none" strike="noStrike">
                          <a:latin typeface="Arial"/>
                        </a:rPr>
                        <a:t>CONCERNANT LES EXERCICES PRECEDENTS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fr-FR" sz="700" b="1" i="0" u="none" strike="noStrike">
                          <a:latin typeface="Arial"/>
                        </a:rPr>
                        <a:t>TOTAUX DE L'EXERCICE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700" b="1" i="0" u="none" strike="noStrike">
                          <a:latin typeface="Arial"/>
                        </a:rPr>
                        <a:t>TOTAUX DE L'EXERCICE PRECEDENT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07297">
                <a:tc>
                  <a:txBody>
                    <a:bodyPr/>
                    <a:lstStyle/>
                    <a:p>
                      <a:pPr algn="l" fontAlgn="b"/>
                      <a:r>
                        <a:rPr lang="fr-FR" sz="700" b="1"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algn="l" fontAlgn="b"/>
                      <a:r>
                        <a:rPr lang="fr-FR" sz="700" b="1"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algn="l" fontAlgn="b"/>
                      <a:r>
                        <a:rPr lang="fr-FR" sz="700" b="1"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algn="ctr" fontAlgn="b"/>
                      <a:r>
                        <a:rPr lang="fr-FR" sz="700" b="1" i="0" u="none" strike="noStrike">
                          <a:latin typeface="Arial"/>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algn="ctr" fontAlgn="b"/>
                      <a:r>
                        <a:rPr lang="fr-FR" sz="700" b="1" i="0" u="none" strike="noStrike">
                          <a:latin typeface="Arial"/>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algn="ctr" fontAlgn="b"/>
                      <a:r>
                        <a:rPr lang="fr-FR" sz="700" b="1" i="0" u="none" strike="noStrike">
                          <a:latin typeface="Arial"/>
                        </a:rPr>
                        <a:t>3=2+1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algn="ctr" fontAlgn="b"/>
                      <a:r>
                        <a:rPr lang="fr-FR" sz="700" b="1" i="0" u="none" strike="noStrike">
                          <a:latin typeface="Arial"/>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r>
              <a:tr h="95376">
                <a:tc>
                  <a:txBody>
                    <a:bodyPr/>
                    <a:lstStyle/>
                    <a:p>
                      <a:pPr algn="ctr" fontAlgn="b"/>
                      <a:r>
                        <a:rPr lang="fr-FR" sz="600" b="1"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fontAlgn="b"/>
                      <a:r>
                        <a:rPr lang="fr-FR" sz="600" b="1" i="0" u="none" strike="noStrike">
                          <a:latin typeface="Arial"/>
                        </a:rPr>
                        <a:t>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l" fontAlgn="b"/>
                      <a:r>
                        <a:rPr lang="fr-FR" sz="600" b="1" i="0" u="none" strike="noStrike">
                          <a:latin typeface="Arial"/>
                        </a:rPr>
                        <a:t> PRODUITS D'EXPLOITATION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1" i="0" u="none" strike="noStrike">
                          <a:solidFill>
                            <a:srgbClr val="000000"/>
                          </a:solidFill>
                          <a:latin typeface="Arial"/>
                        </a:rPr>
                        <a:t>1 642 075,00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600" b="1" i="0" u="none" strike="noStrike">
                          <a:solidFill>
                            <a:srgbClr val="000000"/>
                          </a:solidFill>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1" i="0" u="none" strike="noStrike">
                          <a:solidFill>
                            <a:srgbClr val="000000"/>
                          </a:solidFill>
                          <a:latin typeface="Arial"/>
                        </a:rPr>
                        <a:t>1 642 075,00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1" i="0" u="none" strike="noStrike">
                          <a:solidFill>
                            <a:srgbClr val="000000"/>
                          </a:solidFill>
                          <a:latin typeface="Arial"/>
                        </a:rPr>
                        <a:t>2 237 624,00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9415">
                <a:tc>
                  <a:txBody>
                    <a:bodyPr/>
                    <a:lstStyle/>
                    <a:p>
                      <a:pPr algn="ctr" fontAlgn="b"/>
                      <a:r>
                        <a:rPr lang="fr-FR" sz="600" b="1"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600" b="1"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600" b="0" i="0" u="none" strike="noStrike">
                          <a:latin typeface="Arial"/>
                        </a:rPr>
                        <a:t>*  Ventes de marchandises (en l'état)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600" b="0" i="0" u="none" strike="noStrike">
                          <a:solidFill>
                            <a:srgbClr val="000000"/>
                          </a:solidFill>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600" b="0" i="0" u="none" strike="noStrike">
                          <a:solidFill>
                            <a:srgbClr val="000000"/>
                          </a:solidFill>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600" b="0" i="0" u="none" strike="noStrike">
                          <a:solidFill>
                            <a:srgbClr val="000000"/>
                          </a:solidFill>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600" b="0" i="0" u="none" strike="noStrike">
                          <a:solidFill>
                            <a:srgbClr val="000000"/>
                          </a:solidFill>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4970">
                <a:tc>
                  <a:txBody>
                    <a:bodyPr/>
                    <a:lstStyle/>
                    <a:p>
                      <a:pPr algn="ctr" fontAlgn="b"/>
                      <a:r>
                        <a:rPr lang="fr-FR" sz="600" b="1" i="0" u="none" strike="noStrike" dirty="0" smtClean="0">
                          <a:latin typeface="Arial"/>
                        </a:rPr>
                        <a:t> </a:t>
                      </a:r>
                      <a:endParaRPr lang="fr-FR" sz="600" b="1" i="0" u="none" strike="noStrike" dirty="0">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600" b="1"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600" b="0" i="0" u="none" strike="noStrike">
                          <a:latin typeface="Arial"/>
                        </a:rPr>
                        <a:t>*  Ventes de biens et services produits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Arial"/>
                        </a:rPr>
                        <a:t>1 642 075,00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600" b="0" i="0" u="none" strike="noStrike">
                          <a:solidFill>
                            <a:srgbClr val="000000"/>
                          </a:solidFill>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Arial"/>
                        </a:rPr>
                        <a:t>1 642 075,00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Arial"/>
                        </a:rPr>
                        <a:t>1 563 604,00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9415">
                <a:tc>
                  <a:txBody>
                    <a:bodyPr/>
                    <a:lstStyle/>
                    <a:p>
                      <a:pPr algn="ctr" fontAlgn="b"/>
                      <a:endParaRPr lang="fr-FR" sz="600" b="1" i="0" u="none" strike="noStrike" dirty="0">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600" b="1"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600" b="0" i="0" u="none" strike="noStrike">
                          <a:latin typeface="Arial"/>
                        </a:rPr>
                        <a:t>*  Chiffres d'affaires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1" i="0" u="none" strike="noStrike">
                          <a:latin typeface="Arial"/>
                        </a:rPr>
                        <a:t>1 642 075,00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600" b="1"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1" i="0" u="none" strike="noStrike">
                          <a:latin typeface="Arial"/>
                        </a:rPr>
                        <a:t>1 642 075,00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1" i="0" u="none" strike="noStrike">
                          <a:latin typeface="Arial"/>
                        </a:rPr>
                        <a:t>1 563 604,00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5376">
                <a:tc>
                  <a:txBody>
                    <a:bodyPr/>
                    <a:lstStyle/>
                    <a:p>
                      <a:pPr algn="ctr" fontAlgn="b"/>
                      <a:endParaRPr lang="fr-FR" sz="600" b="1" i="0" u="none" strike="noStrike" dirty="0">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600" b="1"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600" b="0" i="0" u="none" strike="noStrike">
                          <a:latin typeface="Arial"/>
                        </a:rPr>
                        <a:t>*  Subventions d'exploitation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r>
                        <a:rPr lang="fr-FR" sz="600" b="0" i="0" u="none" strike="noStrike">
                          <a:solidFill>
                            <a:srgbClr val="000000"/>
                          </a:solidFill>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r>
                        <a:rPr lang="fr-FR" sz="600" b="0" i="0" u="none" strike="noStrike">
                          <a:solidFill>
                            <a:srgbClr val="000000"/>
                          </a:solidFill>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r>
                        <a:rPr lang="fr-FR" sz="600" b="0" i="0" u="none" strike="noStrike">
                          <a:solidFill>
                            <a:srgbClr val="000000"/>
                          </a:solidFill>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Arial"/>
                        </a:rPr>
                        <a:t>674 020,00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107297">
                <a:tc>
                  <a:txBody>
                    <a:bodyPr/>
                    <a:lstStyle/>
                    <a:p>
                      <a:pPr algn="ctr" fontAlgn="b"/>
                      <a:endParaRPr lang="fr-FR" sz="600" b="1" i="0" u="none" strike="noStrike" dirty="0">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600" b="1"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700" b="1" i="0" u="none" strike="noStrike">
                          <a:latin typeface="Arial"/>
                        </a:rPr>
                        <a:t> TOTAL 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b"/>
                      <a:r>
                        <a:rPr lang="fr-FR" sz="700" b="1" i="0" u="none" strike="noStrike">
                          <a:solidFill>
                            <a:srgbClr val="000000"/>
                          </a:solidFill>
                          <a:latin typeface="Arial"/>
                        </a:rPr>
                        <a:t>1 642 075,00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r>
                        <a:rPr lang="fr-FR" sz="700" b="1" i="0" u="none" strike="noStrike">
                          <a:solidFill>
                            <a:srgbClr val="000000"/>
                          </a:solidFill>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b"/>
                      <a:r>
                        <a:rPr lang="fr-FR" sz="700" b="1" i="0" u="none" strike="noStrike">
                          <a:solidFill>
                            <a:srgbClr val="000000"/>
                          </a:solidFill>
                          <a:latin typeface="Arial"/>
                        </a:rPr>
                        <a:t>1 642 075,00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b"/>
                      <a:r>
                        <a:rPr lang="fr-FR" sz="700" b="1" i="0" u="none" strike="noStrike">
                          <a:solidFill>
                            <a:srgbClr val="000000"/>
                          </a:solidFill>
                          <a:latin typeface="Arial"/>
                        </a:rPr>
                        <a:t>2 237 624,00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178654">
                <a:tc>
                  <a:txBody>
                    <a:bodyPr/>
                    <a:lstStyle/>
                    <a:p>
                      <a:pPr algn="ctr" fontAlgn="b"/>
                      <a:endParaRPr lang="fr-FR" sz="600" b="1" i="0" u="none" strike="noStrike" dirty="0">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600" b="1" i="0" u="none" strike="noStrike">
                          <a:latin typeface="Arial"/>
                        </a:rPr>
                        <a:t>II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600" b="1" i="0" u="none" strike="noStrike">
                          <a:latin typeface="Arial"/>
                        </a:rPr>
                        <a:t> CHARGES D'EXPLOITATION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1" i="0" u="none" strike="noStrike">
                          <a:solidFill>
                            <a:srgbClr val="000000"/>
                          </a:solidFill>
                          <a:latin typeface="Arial"/>
                        </a:rPr>
                        <a:t>1 227 851,20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1" i="0" u="none" strike="noStrike">
                          <a:solidFill>
                            <a:srgbClr val="000000"/>
                          </a:solidFill>
                          <a:latin typeface="Arial"/>
                        </a:rPr>
                        <a:t>2 460,16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1" i="0" u="none" strike="noStrike">
                          <a:solidFill>
                            <a:srgbClr val="000000"/>
                          </a:solidFill>
                          <a:latin typeface="Arial"/>
                        </a:rPr>
                        <a:t>1 230 311,36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1" i="0" u="none" strike="noStrike">
                          <a:solidFill>
                            <a:srgbClr val="000000"/>
                          </a:solidFill>
                          <a:latin typeface="Arial"/>
                        </a:rPr>
                        <a:t>2 134 486,56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9415">
                <a:tc>
                  <a:txBody>
                    <a:bodyPr/>
                    <a:lstStyle/>
                    <a:p>
                      <a:pPr algn="ctr" fontAlgn="b"/>
                      <a:endParaRPr lang="fr-FR" sz="600" b="1" i="0" u="none" strike="noStrike" dirty="0">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600" b="1"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600" b="0" i="0" u="none" strike="noStrike">
                          <a:latin typeface="Arial"/>
                        </a:rPr>
                        <a:t>*  Achats revendus(2) de marchandises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600" b="0" i="0" u="none" strike="noStrike">
                          <a:solidFill>
                            <a:srgbClr val="000000"/>
                          </a:solidFill>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600" b="0" i="0" u="none" strike="noStrike">
                          <a:solidFill>
                            <a:srgbClr val="000000"/>
                          </a:solidFill>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600" b="0" i="0" u="none" strike="noStrike">
                          <a:solidFill>
                            <a:srgbClr val="000000"/>
                          </a:solidFill>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600" b="0" i="0" u="none" strike="noStrike">
                          <a:solidFill>
                            <a:srgbClr val="000000"/>
                          </a:solidFill>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9415">
                <a:tc>
                  <a:txBody>
                    <a:bodyPr/>
                    <a:lstStyle/>
                    <a:p>
                      <a:pPr algn="ctr" fontAlgn="b"/>
                      <a:endParaRPr lang="fr-FR" sz="600" b="1" i="0" u="none" strike="noStrike" dirty="0">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600" b="1"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600" b="0" i="0" u="none" strike="noStrike">
                          <a:latin typeface="Arial"/>
                        </a:rPr>
                        <a:t>*  Achats consommés(2) de matières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Arial"/>
                        </a:rPr>
                        <a:t>23 028,94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600" b="0" i="0" u="none" strike="noStrike">
                          <a:solidFill>
                            <a:srgbClr val="000000"/>
                          </a:solidFill>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Arial"/>
                        </a:rPr>
                        <a:t>23 028,94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Arial"/>
                        </a:rPr>
                        <a:t>469 578,38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9415">
                <a:tc>
                  <a:txBody>
                    <a:bodyPr/>
                    <a:lstStyle/>
                    <a:p>
                      <a:pPr algn="ctr" fontAlgn="b"/>
                      <a:r>
                        <a:rPr lang="fr-FR" sz="600" b="1"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600" b="1"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600" b="0" i="0" u="none" strike="noStrike">
                          <a:latin typeface="Arial"/>
                        </a:rPr>
                        <a:t>   et fournitures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600" b="0" i="0" u="none" strike="noStrike">
                          <a:solidFill>
                            <a:srgbClr val="000000"/>
                          </a:solidFill>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600" b="0" i="0" u="none" strike="noStrike">
                          <a:solidFill>
                            <a:srgbClr val="000000"/>
                          </a:solidFill>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600" b="0" i="0" u="none" strike="noStrike">
                          <a:solidFill>
                            <a:srgbClr val="000000"/>
                          </a:solidFill>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600" b="0" i="0" u="none" strike="noStrike">
                          <a:solidFill>
                            <a:srgbClr val="000000"/>
                          </a:solidFill>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9415">
                <a:tc>
                  <a:txBody>
                    <a:bodyPr/>
                    <a:lstStyle/>
                    <a:p>
                      <a:pPr algn="ctr" fontAlgn="b"/>
                      <a:r>
                        <a:rPr lang="fr-FR" sz="600" b="1"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600" b="1"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600" b="0" i="0" u="none" strike="noStrike">
                          <a:latin typeface="Arial"/>
                        </a:rPr>
                        <a:t>*  Autres charges externes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Arial"/>
                        </a:rPr>
                        <a:t>42 994,44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600" b="0" i="0" u="none" strike="noStrike">
                          <a:solidFill>
                            <a:srgbClr val="000000"/>
                          </a:solidFill>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Arial"/>
                        </a:rPr>
                        <a:t>42 994,44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Arial"/>
                        </a:rPr>
                        <a:t>367 048,14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9415">
                <a:tc>
                  <a:txBody>
                    <a:bodyPr/>
                    <a:lstStyle/>
                    <a:p>
                      <a:pPr algn="ctr" fontAlgn="b"/>
                      <a:r>
                        <a:rPr lang="fr-FR" sz="600" b="1"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600" b="1"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600" b="0" i="0" u="none" strike="noStrike">
                          <a:latin typeface="Arial"/>
                        </a:rPr>
                        <a:t>*  Impôts et taxes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Arial"/>
                        </a:rPr>
                        <a:t>23,29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600" b="0" i="0" u="none" strike="noStrike">
                          <a:solidFill>
                            <a:srgbClr val="000000"/>
                          </a:solidFill>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Arial"/>
                        </a:rPr>
                        <a:t>23,29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Arial"/>
                        </a:rPr>
                        <a:t>673,24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9415">
                <a:tc>
                  <a:txBody>
                    <a:bodyPr/>
                    <a:lstStyle/>
                    <a:p>
                      <a:pPr algn="ctr" fontAlgn="b"/>
                      <a:r>
                        <a:rPr lang="fr-FR" sz="600" b="1"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600" b="1"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600" b="0" i="0" u="none" strike="noStrike">
                          <a:latin typeface="Arial"/>
                        </a:rPr>
                        <a:t>*  Charges de personnel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Arial"/>
                        </a:rPr>
                        <a:t>1 023 443,02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Arial"/>
                        </a:rPr>
                        <a:t>2 460,16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Arial"/>
                        </a:rPr>
                        <a:t>1 025 903,18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Arial"/>
                        </a:rPr>
                        <a:t>1 150 291,13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5376">
                <a:tc>
                  <a:txBody>
                    <a:bodyPr/>
                    <a:lstStyle/>
                    <a:p>
                      <a:pPr algn="ctr" fontAlgn="b"/>
                      <a:r>
                        <a:rPr lang="fr-FR" sz="600" b="1"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600" b="1"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600" b="0" i="0" u="none" strike="noStrike">
                          <a:latin typeface="Arial"/>
                        </a:rPr>
                        <a:t>*  Dotations d'exploitation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Arial"/>
                        </a:rPr>
                        <a:t>138 361,51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r>
                        <a:rPr lang="fr-FR" sz="600" b="0" i="0" u="none" strike="noStrike">
                          <a:solidFill>
                            <a:srgbClr val="000000"/>
                          </a:solidFill>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Arial"/>
                        </a:rPr>
                        <a:t>138 361,51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Arial"/>
                        </a:rPr>
                        <a:t>146 895,67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107297">
                <a:tc>
                  <a:txBody>
                    <a:bodyPr/>
                    <a:lstStyle/>
                    <a:p>
                      <a:pPr algn="ctr" fontAlgn="b"/>
                      <a:r>
                        <a:rPr lang="fr-FR" sz="600" b="1"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algn="ctr" fontAlgn="b"/>
                      <a:r>
                        <a:rPr lang="fr-FR" sz="600" b="1"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700" b="1" i="0" u="none" strike="noStrike">
                          <a:latin typeface="Arial"/>
                        </a:rPr>
                        <a:t>TOTAL II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b"/>
                      <a:r>
                        <a:rPr lang="fr-FR" sz="700" b="1" i="0" u="none" strike="noStrike">
                          <a:solidFill>
                            <a:srgbClr val="000000"/>
                          </a:solidFill>
                          <a:latin typeface="Arial"/>
                        </a:rPr>
                        <a:t>1 227 851,20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b"/>
                      <a:r>
                        <a:rPr lang="fr-FR" sz="700" b="1" i="0" u="none" strike="noStrike">
                          <a:solidFill>
                            <a:srgbClr val="000000"/>
                          </a:solidFill>
                          <a:latin typeface="Arial"/>
                        </a:rPr>
                        <a:t>2 460,16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b"/>
                      <a:r>
                        <a:rPr lang="fr-FR" sz="700" b="1" i="0" u="none" strike="noStrike">
                          <a:solidFill>
                            <a:srgbClr val="000000"/>
                          </a:solidFill>
                          <a:latin typeface="Arial"/>
                        </a:rPr>
                        <a:t>1 230 311,36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b"/>
                      <a:r>
                        <a:rPr lang="fr-FR" sz="700" b="1" i="0" u="none" strike="noStrike">
                          <a:solidFill>
                            <a:srgbClr val="000000"/>
                          </a:solidFill>
                          <a:latin typeface="Arial"/>
                        </a:rPr>
                        <a:t>2 134 486,56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267980">
                <a:tc>
                  <a:txBody>
                    <a:bodyPr/>
                    <a:lstStyle/>
                    <a:p>
                      <a:pPr algn="ctr" fontAlgn="b"/>
                      <a:r>
                        <a:rPr lang="fr-FR" sz="600" b="1"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fontAlgn="b"/>
                      <a:r>
                        <a:rPr lang="fr-FR" sz="600" b="1" i="0" u="none" strike="noStrike">
                          <a:latin typeface="Arial"/>
                        </a:rPr>
                        <a:t>III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600" b="1" i="0" u="none" strike="noStrike">
                          <a:latin typeface="Arial"/>
                        </a:rPr>
                        <a:t>RESULTAT D'EXPLOITATION (I-II)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b"/>
                      <a:r>
                        <a:rPr lang="fr-FR" sz="600" b="1" i="0" u="none" strike="noStrike">
                          <a:solidFill>
                            <a:srgbClr val="000000"/>
                          </a:solidFill>
                          <a:latin typeface="Arial"/>
                        </a:rPr>
                        <a:t>414 223,80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b"/>
                      <a:r>
                        <a:rPr lang="fr-FR" sz="600" b="1" i="0" u="none" strike="noStrike">
                          <a:solidFill>
                            <a:srgbClr val="000000"/>
                          </a:solidFill>
                          <a:latin typeface="Arial"/>
                        </a:rPr>
                        <a:t>-2 460,16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b"/>
                      <a:r>
                        <a:rPr lang="fr-FR" sz="600" b="1" i="0" u="none" strike="noStrike">
                          <a:solidFill>
                            <a:srgbClr val="000000"/>
                          </a:solidFill>
                          <a:latin typeface="Arial"/>
                        </a:rPr>
                        <a:t>411 763,64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b"/>
                      <a:r>
                        <a:rPr lang="fr-FR" sz="600" b="1" i="0" u="none" strike="noStrike">
                          <a:solidFill>
                            <a:srgbClr val="000000"/>
                          </a:solidFill>
                          <a:latin typeface="Arial"/>
                        </a:rPr>
                        <a:t>103 137,44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178654">
                <a:tc>
                  <a:txBody>
                    <a:bodyPr/>
                    <a:lstStyle/>
                    <a:p>
                      <a:pPr algn="ctr" fontAlgn="b"/>
                      <a:r>
                        <a:rPr lang="fr-FR" sz="600" b="1"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600" b="1" i="0" u="none" strike="noStrike">
                          <a:latin typeface="Arial"/>
                        </a:rPr>
                        <a:t>IV</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600" b="1" i="0" u="none" strike="noStrike">
                          <a:latin typeface="Arial"/>
                        </a:rPr>
                        <a:t>PRODUITS FINANCIERS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r>
                        <a:rPr lang="fr-FR" sz="600" b="1" i="0" u="none" strike="noStrike">
                          <a:solidFill>
                            <a:srgbClr val="000000"/>
                          </a:solidFill>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r>
                        <a:rPr lang="fr-FR" sz="600" b="1" i="0" u="none" strike="noStrike">
                          <a:solidFill>
                            <a:srgbClr val="000000"/>
                          </a:solidFill>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r>
                        <a:rPr lang="fr-FR" sz="600" b="1" i="0" u="none" strike="noStrike">
                          <a:solidFill>
                            <a:srgbClr val="000000"/>
                          </a:solidFill>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r>
                        <a:rPr lang="fr-FR" sz="600" b="1" i="0" u="none" strike="noStrike">
                          <a:solidFill>
                            <a:srgbClr val="000000"/>
                          </a:solidFill>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107297">
                <a:tc>
                  <a:txBody>
                    <a:bodyPr/>
                    <a:lstStyle/>
                    <a:p>
                      <a:pPr algn="ctr" fontAlgn="b"/>
                      <a:endParaRPr lang="fr-FR" sz="600" b="1" i="0" u="none" strike="noStrike" dirty="0">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600" b="1"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700" b="1" i="0" u="none" strike="noStrike">
                          <a:latin typeface="Arial"/>
                        </a:rPr>
                        <a:t>TOTAL IV</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r>
                        <a:rPr lang="fr-FR" sz="700" b="1" i="0" u="none" strike="noStrike">
                          <a:solidFill>
                            <a:srgbClr val="000000"/>
                          </a:solidFill>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r>
                        <a:rPr lang="fr-FR" sz="700" b="1" i="0" u="none" strike="noStrike">
                          <a:solidFill>
                            <a:srgbClr val="000000"/>
                          </a:solidFill>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r>
                        <a:rPr lang="fr-FR" sz="700" b="1" i="0" u="none" strike="noStrike">
                          <a:solidFill>
                            <a:srgbClr val="000000"/>
                          </a:solidFill>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r>
                        <a:rPr lang="fr-FR" sz="700" b="1" i="0" u="none" strike="noStrike">
                          <a:solidFill>
                            <a:srgbClr val="000000"/>
                          </a:solidFill>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95376">
                <a:tc>
                  <a:txBody>
                    <a:bodyPr/>
                    <a:lstStyle/>
                    <a:p>
                      <a:pPr algn="ctr" fontAlgn="b"/>
                      <a:endParaRPr lang="fr-FR" sz="600" b="1" i="0" u="none" strike="noStrike" dirty="0">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600" b="1" i="0" u="none" strike="noStrike">
                          <a:latin typeface="Arial"/>
                        </a:rPr>
                        <a:t>V</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600" b="1" i="0" u="none" strike="noStrike">
                          <a:latin typeface="Arial"/>
                        </a:rPr>
                        <a:t> CHARGES FINANCIERES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1" i="0" u="none" strike="noStrike">
                          <a:solidFill>
                            <a:srgbClr val="000000"/>
                          </a:solidFill>
                          <a:latin typeface="Arial"/>
                        </a:rPr>
                        <a:t>3 757,55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600" b="1" i="0" u="none" strike="noStrike">
                          <a:solidFill>
                            <a:srgbClr val="000000"/>
                          </a:solidFill>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1" i="0" u="none" strike="noStrike">
                          <a:solidFill>
                            <a:srgbClr val="000000"/>
                          </a:solidFill>
                          <a:latin typeface="Arial"/>
                        </a:rPr>
                        <a:t>3 757,55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600" b="1" i="0" u="none" strike="noStrike">
                          <a:solidFill>
                            <a:srgbClr val="000000"/>
                          </a:solidFill>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5376">
                <a:tc>
                  <a:txBody>
                    <a:bodyPr/>
                    <a:lstStyle/>
                    <a:p>
                      <a:pPr algn="ctr" fontAlgn="b"/>
                      <a:endParaRPr lang="fr-FR" sz="600" b="1" i="0" u="none" strike="noStrike" dirty="0">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600" b="1"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600" b="0" i="0" u="none" strike="noStrike">
                          <a:latin typeface="Arial"/>
                        </a:rPr>
                        <a:t>*  Charges d'interêts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Arial"/>
                        </a:rPr>
                        <a:t>3 757,55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r>
                        <a:rPr lang="fr-FR" sz="600" b="0" i="0" u="none" strike="noStrike">
                          <a:solidFill>
                            <a:srgbClr val="000000"/>
                          </a:solidFill>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Arial"/>
                        </a:rPr>
                        <a:t>3 757,55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r>
                        <a:rPr lang="fr-FR" sz="600" b="0" i="0" u="none" strike="noStrike">
                          <a:solidFill>
                            <a:srgbClr val="000000"/>
                          </a:solidFill>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107297">
                <a:tc>
                  <a:txBody>
                    <a:bodyPr/>
                    <a:lstStyle/>
                    <a:p>
                      <a:pPr algn="ctr" fontAlgn="b"/>
                      <a:r>
                        <a:rPr lang="fr-FR" sz="600" b="1"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600" b="1"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700" b="1" i="0" u="none" strike="noStrike">
                          <a:latin typeface="Arial"/>
                        </a:rPr>
                        <a:t> TOTAL V</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b"/>
                      <a:r>
                        <a:rPr lang="fr-FR" sz="700" b="1" i="0" u="none" strike="noStrike">
                          <a:solidFill>
                            <a:srgbClr val="000000"/>
                          </a:solidFill>
                          <a:latin typeface="Arial"/>
                        </a:rPr>
                        <a:t>3 757,55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fr-FR" sz="700" b="1" i="0" u="none" strike="noStrike">
                          <a:solidFill>
                            <a:srgbClr val="000000"/>
                          </a:solidFill>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fr-FR" sz="700" b="1" i="0" u="none" strike="noStrike">
                          <a:solidFill>
                            <a:srgbClr val="000000"/>
                          </a:solidFill>
                          <a:latin typeface="Arial"/>
                        </a:rPr>
                        <a:t>3 757,55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r>
                        <a:rPr lang="fr-FR" sz="700" b="1" i="0" u="none" strike="noStrike">
                          <a:solidFill>
                            <a:srgbClr val="000000"/>
                          </a:solidFill>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178654">
                <a:tc>
                  <a:txBody>
                    <a:bodyPr/>
                    <a:lstStyle/>
                    <a:p>
                      <a:pPr algn="ctr" fontAlgn="b"/>
                      <a:r>
                        <a:rPr lang="fr-FR" sz="600" b="1"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algn="ctr" fontAlgn="b"/>
                      <a:r>
                        <a:rPr lang="fr-FR" sz="600" b="1" i="0" u="none" strike="noStrike">
                          <a:latin typeface="Arial"/>
                        </a:rPr>
                        <a:t>VI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700" b="1" i="0" u="none" strike="noStrike">
                          <a:latin typeface="Arial"/>
                        </a:rPr>
                        <a:t>RESULTAT FINANCIER (IV-V)</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b"/>
                      <a:r>
                        <a:rPr lang="fr-FR" sz="700" b="1" i="0" u="none" strike="noStrike">
                          <a:solidFill>
                            <a:srgbClr val="000000"/>
                          </a:solidFill>
                          <a:latin typeface="Arial"/>
                        </a:rPr>
                        <a:t>-3 757,55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r>
                        <a:rPr lang="fr-FR" sz="700" b="1" i="0" u="none" strike="noStrike">
                          <a:solidFill>
                            <a:srgbClr val="000000"/>
                          </a:solidFill>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b"/>
                      <a:r>
                        <a:rPr lang="fr-FR" sz="700" b="1" i="0" u="none" strike="noStrike">
                          <a:solidFill>
                            <a:srgbClr val="000000"/>
                          </a:solidFill>
                          <a:latin typeface="Arial"/>
                        </a:rPr>
                        <a:t>-3 757,55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r>
                        <a:rPr lang="fr-FR" sz="700" b="1" i="0" u="none" strike="noStrike">
                          <a:solidFill>
                            <a:srgbClr val="000000"/>
                          </a:solidFill>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267980">
                <a:tc>
                  <a:txBody>
                    <a:bodyPr/>
                    <a:lstStyle/>
                    <a:p>
                      <a:pPr algn="ctr" fontAlgn="b"/>
                      <a:r>
                        <a:rPr lang="fr-FR" sz="600" b="1"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600" b="1" i="0" u="none" strike="noStrike">
                          <a:latin typeface="Arial"/>
                        </a:rPr>
                        <a:t>VII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fr-FR" sz="700" b="1" i="0" u="none" strike="noStrike">
                          <a:latin typeface="Arial"/>
                        </a:rPr>
                        <a:t>RESULTAT COURANT (III+VI)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700" b="1" i="0" u="none" strike="noStrike">
                          <a:solidFill>
                            <a:srgbClr val="000000"/>
                          </a:solidFill>
                          <a:latin typeface="Arial"/>
                        </a:rPr>
                        <a:t>410 466,25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700" b="1" i="0" u="none" strike="noStrike">
                          <a:solidFill>
                            <a:srgbClr val="000000"/>
                          </a:solidFill>
                          <a:latin typeface="Arial"/>
                        </a:rPr>
                        <a:t>-2 460,16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700" b="1" i="0" u="none" strike="noStrike">
                          <a:solidFill>
                            <a:srgbClr val="000000"/>
                          </a:solidFill>
                          <a:latin typeface="Arial"/>
                        </a:rPr>
                        <a:t>408 006,09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700" b="1" i="0" u="none" strike="noStrike" dirty="0">
                          <a:solidFill>
                            <a:srgbClr val="000000"/>
                          </a:solidFill>
                          <a:latin typeface="Arial"/>
                        </a:rPr>
                        <a:t>103 137,44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a:blip r:embed="rId2" cstate="print">
            <a:extLst>
              <a:ext uri="{28A0092B-C50C-407E-A947-70E740481C1C}">
                <a14:useLocalDpi xmlns:a14="http://schemas.microsoft.com/office/drawing/2010/main" val="0"/>
              </a:ext>
            </a:extLst>
          </a:blip>
          <a:stretch>
            <a:fillRect/>
          </a:stretch>
        </p:blipFill>
        <p:spPr>
          <a:xfrm>
            <a:off x="179512" y="1131590"/>
            <a:ext cx="8496944" cy="4011910"/>
          </a:xfrm>
          <a:prstGeom prst="rect">
            <a:avLst/>
          </a:prstGeo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899592" y="1995686"/>
            <a:ext cx="7776864" cy="2554545"/>
          </a:xfrm>
          <a:prstGeom prst="rect">
            <a:avLst/>
          </a:prstGeom>
          <a:noFill/>
        </p:spPr>
        <p:txBody>
          <a:bodyPr wrap="square" rtlCol="0">
            <a:spAutoFit/>
          </a:bodyPr>
          <a:lstStyle/>
          <a:p>
            <a:r>
              <a:rPr lang="fr-FR" sz="4000" dirty="0" smtClean="0"/>
              <a:t>Merci pour votre attention </a:t>
            </a:r>
            <a:endParaRPr lang="fr-FR" sz="4000" dirty="0"/>
          </a:p>
          <a:p>
            <a:endParaRPr lang="fr-FR" sz="4000" dirty="0" smtClean="0"/>
          </a:p>
          <a:p>
            <a:r>
              <a:rPr lang="fr-FR" sz="4000" dirty="0" smtClean="0"/>
              <a:t>et nous restons à votre disposition  pour répondre à vos questions</a:t>
            </a:r>
            <a:endParaRPr lang="fr-FR" sz="4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nvGraphicFramePr>
        <p:xfrm>
          <a:off x="467544" y="1131587"/>
          <a:ext cx="8424934" cy="3909050"/>
        </p:xfrm>
        <a:graphic>
          <a:graphicData uri="http://schemas.openxmlformats.org/drawingml/2006/table">
            <a:tbl>
              <a:tblPr/>
              <a:tblGrid>
                <a:gridCol w="1699924"/>
                <a:gridCol w="418698"/>
                <a:gridCol w="335992"/>
                <a:gridCol w="346330"/>
                <a:gridCol w="418698"/>
                <a:gridCol w="418698"/>
                <a:gridCol w="418698"/>
                <a:gridCol w="418698"/>
                <a:gridCol w="335992"/>
                <a:gridCol w="335992"/>
                <a:gridCol w="418698"/>
                <a:gridCol w="335992"/>
                <a:gridCol w="335992"/>
                <a:gridCol w="418698"/>
                <a:gridCol w="335992"/>
                <a:gridCol w="335992"/>
                <a:gridCol w="337714"/>
                <a:gridCol w="379068"/>
                <a:gridCol w="379068"/>
              </a:tblGrid>
              <a:tr h="324901">
                <a:tc gridSpan="16">
                  <a:txBody>
                    <a:bodyPr/>
                    <a:lstStyle/>
                    <a:p>
                      <a:pPr algn="ctr" fontAlgn="b"/>
                      <a:r>
                        <a:rPr lang="fr-FR" sz="1400" b="1" i="0" u="none" strike="noStrike" dirty="0">
                          <a:solidFill>
                            <a:srgbClr val="000000"/>
                          </a:solidFill>
                          <a:latin typeface="Calibri"/>
                        </a:rPr>
                        <a:t>Evolution des indicateurs des secteurs industriels                2014 a 2016</a:t>
                      </a:r>
                    </a:p>
                  </a:txBody>
                  <a:tcPr marL="3794" marR="3794" marT="379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l" fontAlgn="b"/>
                      <a:endParaRPr lang="fr-FR" sz="500" b="0" i="0" u="none" strike="noStrike">
                        <a:solidFill>
                          <a:srgbClr val="000000"/>
                        </a:solidFill>
                        <a:latin typeface="Calibri"/>
                      </a:endParaRPr>
                    </a:p>
                  </a:txBody>
                  <a:tcPr marL="3794" marR="3794" marT="3794"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fr-FR" sz="500" b="0" i="0" u="none" strike="noStrike">
                        <a:solidFill>
                          <a:srgbClr val="000000"/>
                        </a:solidFill>
                        <a:latin typeface="Calibri"/>
                      </a:endParaRPr>
                    </a:p>
                  </a:txBody>
                  <a:tcPr marL="3794" marR="3794" marT="3794" marB="0" anchor="b">
                    <a:lnL>
                      <a:noFill/>
                    </a:lnL>
                    <a:lnR>
                      <a:noFill/>
                    </a:lnR>
                    <a:lnT>
                      <a:noFill/>
                    </a:lnT>
                    <a:lnB>
                      <a:noFill/>
                    </a:lnB>
                  </a:tcPr>
                </a:tc>
                <a:tc>
                  <a:txBody>
                    <a:bodyPr/>
                    <a:lstStyle/>
                    <a:p>
                      <a:pPr algn="l" fontAlgn="b"/>
                      <a:endParaRPr lang="fr-FR" sz="500" b="0" i="0" u="none" strike="noStrike">
                        <a:solidFill>
                          <a:srgbClr val="000000"/>
                        </a:solidFill>
                        <a:latin typeface="Calibri"/>
                      </a:endParaRPr>
                    </a:p>
                  </a:txBody>
                  <a:tcPr marL="3794" marR="3794" marT="3794" marB="0" anchor="b">
                    <a:lnL>
                      <a:noFill/>
                    </a:lnL>
                    <a:lnR>
                      <a:noFill/>
                    </a:lnR>
                    <a:lnT>
                      <a:noFill/>
                    </a:lnT>
                    <a:lnB>
                      <a:noFill/>
                    </a:lnB>
                  </a:tcPr>
                </a:tc>
              </a:tr>
              <a:tr h="183279">
                <a:tc>
                  <a:txBody>
                    <a:bodyPr/>
                    <a:lstStyle/>
                    <a:p>
                      <a:pPr algn="l" fontAlgn="b"/>
                      <a:endParaRPr lang="fr-FR" sz="500" b="0" i="0" u="none" strike="noStrike">
                        <a:solidFill>
                          <a:srgbClr val="000000"/>
                        </a:solidFill>
                        <a:latin typeface="Calibri"/>
                      </a:endParaRPr>
                    </a:p>
                  </a:txBody>
                  <a:tcPr marL="3794" marR="3794" marT="379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fr-FR" sz="500" b="0" i="0" u="none" strike="noStrike">
                        <a:solidFill>
                          <a:srgbClr val="000000"/>
                        </a:solidFill>
                        <a:latin typeface="Calibri"/>
                      </a:endParaRPr>
                    </a:p>
                  </a:txBody>
                  <a:tcPr marL="3794" marR="3794" marT="3794"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fr-FR" sz="500" b="0" i="0" u="none" strike="noStrike">
                        <a:solidFill>
                          <a:srgbClr val="000000"/>
                        </a:solidFill>
                        <a:latin typeface="Calibri"/>
                      </a:endParaRPr>
                    </a:p>
                  </a:txBody>
                  <a:tcPr marL="3794" marR="3794" marT="3794"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fr-FR" sz="500" b="0" i="0" u="none" strike="noStrike">
                        <a:solidFill>
                          <a:srgbClr val="000000"/>
                        </a:solidFill>
                        <a:latin typeface="Calibri"/>
                      </a:endParaRPr>
                    </a:p>
                  </a:txBody>
                  <a:tcPr marL="3794" marR="3794" marT="3794"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fr-FR" sz="500" b="0" i="0" u="none" strike="noStrike">
                        <a:solidFill>
                          <a:srgbClr val="000000"/>
                        </a:solidFill>
                        <a:latin typeface="Calibri"/>
                      </a:endParaRPr>
                    </a:p>
                  </a:txBody>
                  <a:tcPr marL="3794" marR="3794" marT="3794"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fr-FR" sz="500" b="0" i="0" u="none" strike="noStrike">
                        <a:solidFill>
                          <a:srgbClr val="000000"/>
                        </a:solidFill>
                        <a:latin typeface="Calibri"/>
                      </a:endParaRPr>
                    </a:p>
                  </a:txBody>
                  <a:tcPr marL="3794" marR="3794" marT="3794"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fr-FR" sz="500" b="0" i="0" u="none" strike="noStrike">
                        <a:solidFill>
                          <a:srgbClr val="000000"/>
                        </a:solidFill>
                        <a:latin typeface="Calibri"/>
                      </a:endParaRPr>
                    </a:p>
                  </a:txBody>
                  <a:tcPr marL="3794" marR="3794" marT="3794"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fr-FR" sz="500" b="0" i="0" u="none" strike="noStrike">
                        <a:solidFill>
                          <a:srgbClr val="000000"/>
                        </a:solidFill>
                        <a:latin typeface="Calibri"/>
                      </a:endParaRPr>
                    </a:p>
                  </a:txBody>
                  <a:tcPr marL="3794" marR="3794" marT="3794"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fr-FR" sz="500" b="0" i="0" u="none" strike="noStrike">
                        <a:solidFill>
                          <a:srgbClr val="000000"/>
                        </a:solidFill>
                        <a:latin typeface="Calibri"/>
                      </a:endParaRPr>
                    </a:p>
                  </a:txBody>
                  <a:tcPr marL="3794" marR="3794" marT="3794"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fr-FR" sz="500" b="0" i="0" u="none" strike="noStrike">
                        <a:solidFill>
                          <a:srgbClr val="000000"/>
                        </a:solidFill>
                        <a:latin typeface="Calibri"/>
                      </a:endParaRPr>
                    </a:p>
                  </a:txBody>
                  <a:tcPr marL="3794" marR="3794" marT="3794"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fr-FR" sz="500" b="0" i="0" u="none" strike="noStrike">
                        <a:solidFill>
                          <a:srgbClr val="000000"/>
                        </a:solidFill>
                        <a:latin typeface="Calibri"/>
                      </a:endParaRPr>
                    </a:p>
                  </a:txBody>
                  <a:tcPr marL="3794" marR="3794" marT="3794"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fr-FR" sz="500" b="0" i="0" u="none" strike="noStrike">
                        <a:solidFill>
                          <a:srgbClr val="000000"/>
                        </a:solidFill>
                        <a:latin typeface="Calibri"/>
                      </a:endParaRPr>
                    </a:p>
                  </a:txBody>
                  <a:tcPr marL="3794" marR="3794" marT="3794"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fr-FR" sz="500" b="0" i="0" u="none" strike="noStrike">
                        <a:solidFill>
                          <a:srgbClr val="000000"/>
                        </a:solidFill>
                        <a:latin typeface="Calibri"/>
                      </a:endParaRPr>
                    </a:p>
                  </a:txBody>
                  <a:tcPr marL="3794" marR="3794" marT="3794"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fr-FR" sz="500" b="0" i="0" u="none" strike="noStrike">
                        <a:solidFill>
                          <a:srgbClr val="000000"/>
                        </a:solidFill>
                        <a:latin typeface="Calibri"/>
                      </a:endParaRPr>
                    </a:p>
                  </a:txBody>
                  <a:tcPr marL="3794" marR="3794" marT="3794"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fr-FR" sz="500" b="0" i="0" u="none" strike="noStrike">
                        <a:solidFill>
                          <a:srgbClr val="000000"/>
                        </a:solidFill>
                        <a:latin typeface="Calibri"/>
                      </a:endParaRPr>
                    </a:p>
                  </a:txBody>
                  <a:tcPr marL="3794" marR="3794" marT="3794"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fr-FR" sz="500" b="0" i="0" u="none" strike="noStrike">
                        <a:solidFill>
                          <a:srgbClr val="000000"/>
                        </a:solidFill>
                        <a:latin typeface="Calibri"/>
                      </a:endParaRPr>
                    </a:p>
                  </a:txBody>
                  <a:tcPr marL="3794" marR="3794" marT="3794"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fr-FR" sz="500" b="0" i="0" u="none" strike="noStrike">
                        <a:solidFill>
                          <a:srgbClr val="000000"/>
                        </a:solidFill>
                        <a:latin typeface="Calibri"/>
                      </a:endParaRPr>
                    </a:p>
                  </a:txBody>
                  <a:tcPr marL="3794" marR="3794" marT="379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fr-FR" sz="500" b="0" i="0" u="none" strike="noStrike">
                        <a:solidFill>
                          <a:srgbClr val="000000"/>
                        </a:solidFill>
                        <a:latin typeface="Calibri"/>
                      </a:endParaRPr>
                    </a:p>
                  </a:txBody>
                  <a:tcPr marL="3794" marR="3794" marT="379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fr-FR" sz="500" b="0" i="0" u="none" strike="noStrike">
                        <a:solidFill>
                          <a:srgbClr val="000000"/>
                        </a:solidFill>
                        <a:latin typeface="Calibri"/>
                      </a:endParaRPr>
                    </a:p>
                  </a:txBody>
                  <a:tcPr marL="3794" marR="3794" marT="3794" marB="0" anchor="b">
                    <a:lnL>
                      <a:noFill/>
                    </a:lnL>
                    <a:lnR>
                      <a:noFill/>
                    </a:lnR>
                    <a:lnT>
                      <a:noFill/>
                    </a:lnT>
                    <a:lnB w="12700" cap="flat" cmpd="sng" algn="ctr">
                      <a:solidFill>
                        <a:srgbClr val="000000"/>
                      </a:solidFill>
                      <a:prstDash val="solid"/>
                      <a:round/>
                      <a:headEnd type="none" w="med" len="med"/>
                      <a:tailEnd type="none" w="med" len="med"/>
                    </a:lnB>
                  </a:tcPr>
                </a:tc>
              </a:tr>
              <a:tr h="174948">
                <a:tc rowSpan="2">
                  <a:txBody>
                    <a:bodyPr/>
                    <a:lstStyle/>
                    <a:p>
                      <a:pPr algn="ctr" fontAlgn="ctr"/>
                      <a:r>
                        <a:rPr lang="fr-FR" sz="500" b="1" i="0" u="none" strike="noStrike" dirty="0">
                          <a:solidFill>
                            <a:srgbClr val="000000"/>
                          </a:solidFill>
                          <a:latin typeface="Calibri"/>
                        </a:rPr>
                        <a:t>valeur en millions  de dhs</a:t>
                      </a:r>
                    </a:p>
                  </a:txBody>
                  <a:tcPr marL="3794" marR="3794" marT="3794" marB="0" anchor="ctr">
                    <a:lnL>
                      <a:noFill/>
                    </a:lnL>
                    <a:lnR w="12700" cap="flat" cmpd="sng" algn="ctr">
                      <a:solidFill>
                        <a:srgbClr val="000000"/>
                      </a:solidFill>
                      <a:prstDash val="solid"/>
                      <a:round/>
                      <a:headEnd type="none" w="med" len="med"/>
                      <a:tailEnd type="none" w="med" len="med"/>
                    </a:lnR>
                    <a:lnT>
                      <a:noFill/>
                    </a:lnT>
                    <a:lnB>
                      <a:noFill/>
                    </a:lnB>
                  </a:tcPr>
                </a:tc>
                <a:tc gridSpan="3">
                  <a:txBody>
                    <a:bodyPr/>
                    <a:lstStyle/>
                    <a:p>
                      <a:pPr algn="ctr" fontAlgn="b"/>
                      <a:r>
                        <a:rPr lang="fr-FR" sz="1000" b="1" i="0" u="none" strike="noStrike" dirty="0">
                          <a:solidFill>
                            <a:srgbClr val="000000"/>
                          </a:solidFill>
                          <a:latin typeface="Calibri"/>
                        </a:rPr>
                        <a:t>chiffe d affaires</a:t>
                      </a:r>
                    </a:p>
                  </a:txBody>
                  <a:tcPr marL="3794" marR="3794" marT="379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gridSpan="3">
                  <a:txBody>
                    <a:bodyPr/>
                    <a:lstStyle/>
                    <a:p>
                      <a:pPr algn="ctr" fontAlgn="b"/>
                      <a:r>
                        <a:rPr lang="fr-FR" sz="1000" b="1" i="0" u="none" strike="noStrike" dirty="0">
                          <a:solidFill>
                            <a:srgbClr val="000000"/>
                          </a:solidFill>
                          <a:latin typeface="Calibri"/>
                        </a:rPr>
                        <a:t>production</a:t>
                      </a:r>
                    </a:p>
                  </a:txBody>
                  <a:tcPr marL="3794" marR="3794" marT="379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hMerge="1">
                  <a:txBody>
                    <a:bodyPr/>
                    <a:lstStyle/>
                    <a:p>
                      <a:endParaRPr lang="fr-FR"/>
                    </a:p>
                  </a:txBody>
                  <a:tcPr/>
                </a:tc>
                <a:tc hMerge="1">
                  <a:txBody>
                    <a:bodyPr/>
                    <a:lstStyle/>
                    <a:p>
                      <a:endParaRPr lang="fr-FR"/>
                    </a:p>
                  </a:txBody>
                  <a:tcPr/>
                </a:tc>
                <a:tc gridSpan="3">
                  <a:txBody>
                    <a:bodyPr/>
                    <a:lstStyle/>
                    <a:p>
                      <a:pPr algn="ctr" fontAlgn="b"/>
                      <a:r>
                        <a:rPr lang="fr-FR" sz="1000" b="1" i="0" u="none" strike="noStrike">
                          <a:solidFill>
                            <a:srgbClr val="000000"/>
                          </a:solidFill>
                          <a:latin typeface="Calibri"/>
                        </a:rPr>
                        <a:t>exportations</a:t>
                      </a:r>
                    </a:p>
                  </a:txBody>
                  <a:tcPr marL="3794" marR="3794" marT="379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gridSpan="3">
                  <a:txBody>
                    <a:bodyPr/>
                    <a:lstStyle/>
                    <a:p>
                      <a:pPr algn="ctr" fontAlgn="b"/>
                      <a:r>
                        <a:rPr lang="fr-FR" sz="1000" b="1" i="0" u="none" strike="noStrike">
                          <a:solidFill>
                            <a:srgbClr val="000000"/>
                          </a:solidFill>
                          <a:latin typeface="Calibri"/>
                        </a:rPr>
                        <a:t>valeur ajoutée</a:t>
                      </a:r>
                    </a:p>
                  </a:txBody>
                  <a:tcPr marL="3794" marR="3794" marT="379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gridSpan="3">
                  <a:txBody>
                    <a:bodyPr/>
                    <a:lstStyle/>
                    <a:p>
                      <a:pPr algn="ctr" fontAlgn="b"/>
                      <a:r>
                        <a:rPr lang="fr-FR" sz="1000" b="1" i="0" u="none" strike="noStrike">
                          <a:solidFill>
                            <a:srgbClr val="000000"/>
                          </a:solidFill>
                          <a:latin typeface="Calibri"/>
                        </a:rPr>
                        <a:t>Effectifs</a:t>
                      </a:r>
                    </a:p>
                  </a:txBody>
                  <a:tcPr marL="3794" marR="3794" marT="379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gridSpan="3">
                  <a:txBody>
                    <a:bodyPr/>
                    <a:lstStyle/>
                    <a:p>
                      <a:pPr algn="ctr" fontAlgn="b"/>
                      <a:r>
                        <a:rPr lang="fr-FR" sz="1000" b="1" i="0" u="none" strike="noStrike">
                          <a:solidFill>
                            <a:srgbClr val="000000"/>
                          </a:solidFill>
                          <a:latin typeface="Calibri"/>
                        </a:rPr>
                        <a:t>investissements</a:t>
                      </a:r>
                    </a:p>
                  </a:txBody>
                  <a:tcPr marL="3794" marR="3794" marT="379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hMerge="1">
                  <a:txBody>
                    <a:bodyPr/>
                    <a:lstStyle/>
                    <a:p>
                      <a:endParaRPr lang="fr-FR"/>
                    </a:p>
                  </a:txBody>
                  <a:tcPr/>
                </a:tc>
                <a:tc hMerge="1">
                  <a:txBody>
                    <a:bodyPr/>
                    <a:lstStyle/>
                    <a:p>
                      <a:endParaRPr lang="fr-FR"/>
                    </a:p>
                  </a:txBody>
                  <a:tcPr/>
                </a:tc>
              </a:tr>
              <a:tr h="174948">
                <a:tc vMerge="1">
                  <a:txBody>
                    <a:bodyPr/>
                    <a:lstStyle/>
                    <a:p>
                      <a:endParaRPr lang="fr-FR"/>
                    </a:p>
                  </a:txBody>
                  <a:tcPr/>
                </a:tc>
                <a:tc gridSpan="3">
                  <a:txBody>
                    <a:bodyPr/>
                    <a:lstStyle/>
                    <a:p>
                      <a:pPr algn="ctr" fontAlgn="b"/>
                      <a:r>
                        <a:rPr lang="fr-FR" sz="1000" b="1" i="0" u="none" strike="noStrike">
                          <a:solidFill>
                            <a:srgbClr val="000000"/>
                          </a:solidFill>
                          <a:latin typeface="Calibri"/>
                        </a:rPr>
                        <a:t>valeur</a:t>
                      </a:r>
                    </a:p>
                  </a:txBody>
                  <a:tcPr marL="3794" marR="3794" marT="379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gridSpan="3">
                  <a:txBody>
                    <a:bodyPr/>
                    <a:lstStyle/>
                    <a:p>
                      <a:pPr algn="ctr" fontAlgn="b"/>
                      <a:r>
                        <a:rPr lang="fr-FR" sz="1000" b="1" i="0" u="none" strike="noStrike" dirty="0">
                          <a:solidFill>
                            <a:srgbClr val="000000"/>
                          </a:solidFill>
                          <a:latin typeface="Calibri"/>
                        </a:rPr>
                        <a:t>valeur</a:t>
                      </a:r>
                    </a:p>
                  </a:txBody>
                  <a:tcPr marL="3794" marR="3794" marT="379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hMerge="1">
                  <a:txBody>
                    <a:bodyPr/>
                    <a:lstStyle/>
                    <a:p>
                      <a:endParaRPr lang="fr-FR"/>
                    </a:p>
                  </a:txBody>
                  <a:tcPr/>
                </a:tc>
                <a:tc hMerge="1">
                  <a:txBody>
                    <a:bodyPr/>
                    <a:lstStyle/>
                    <a:p>
                      <a:endParaRPr lang="fr-FR"/>
                    </a:p>
                  </a:txBody>
                  <a:tcPr/>
                </a:tc>
                <a:tc gridSpan="3">
                  <a:txBody>
                    <a:bodyPr/>
                    <a:lstStyle/>
                    <a:p>
                      <a:pPr algn="ctr" fontAlgn="b"/>
                      <a:r>
                        <a:rPr lang="fr-FR" sz="1000" b="1" i="0" u="none" strike="noStrike" dirty="0">
                          <a:solidFill>
                            <a:srgbClr val="000000"/>
                          </a:solidFill>
                          <a:latin typeface="Calibri"/>
                        </a:rPr>
                        <a:t>valeur</a:t>
                      </a:r>
                    </a:p>
                  </a:txBody>
                  <a:tcPr marL="3794" marR="3794" marT="379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gridSpan="3">
                  <a:txBody>
                    <a:bodyPr/>
                    <a:lstStyle/>
                    <a:p>
                      <a:pPr algn="ctr" fontAlgn="b"/>
                      <a:r>
                        <a:rPr lang="fr-FR" sz="1000" b="1" i="0" u="none" strike="noStrike" dirty="0">
                          <a:solidFill>
                            <a:srgbClr val="000000"/>
                          </a:solidFill>
                          <a:latin typeface="Calibri"/>
                        </a:rPr>
                        <a:t>valeur</a:t>
                      </a:r>
                    </a:p>
                  </a:txBody>
                  <a:tcPr marL="3794" marR="3794" marT="379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gridSpan="3">
                  <a:txBody>
                    <a:bodyPr/>
                    <a:lstStyle/>
                    <a:p>
                      <a:pPr algn="ctr" fontAlgn="b"/>
                      <a:r>
                        <a:rPr lang="fr-FR" sz="1000" b="1" i="0" u="none" strike="noStrike" dirty="0">
                          <a:solidFill>
                            <a:srgbClr val="000000"/>
                          </a:solidFill>
                          <a:latin typeface="Calibri"/>
                        </a:rPr>
                        <a:t>valeur</a:t>
                      </a:r>
                    </a:p>
                  </a:txBody>
                  <a:tcPr marL="3794" marR="3794" marT="379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gridSpan="3">
                  <a:txBody>
                    <a:bodyPr/>
                    <a:lstStyle/>
                    <a:p>
                      <a:pPr algn="ctr" fontAlgn="b"/>
                      <a:r>
                        <a:rPr lang="fr-FR" sz="1000" b="1" i="0" u="none" strike="noStrike" dirty="0">
                          <a:solidFill>
                            <a:srgbClr val="000000"/>
                          </a:solidFill>
                          <a:latin typeface="Calibri"/>
                        </a:rPr>
                        <a:t>valeur</a:t>
                      </a:r>
                    </a:p>
                  </a:txBody>
                  <a:tcPr marL="3794" marR="3794" marT="379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hMerge="1">
                  <a:txBody>
                    <a:bodyPr/>
                    <a:lstStyle/>
                    <a:p>
                      <a:endParaRPr lang="fr-FR"/>
                    </a:p>
                  </a:txBody>
                  <a:tcPr/>
                </a:tc>
                <a:tc hMerge="1">
                  <a:txBody>
                    <a:bodyPr/>
                    <a:lstStyle/>
                    <a:p>
                      <a:endParaRPr lang="fr-FR"/>
                    </a:p>
                  </a:txBody>
                  <a:tcPr/>
                </a:tc>
              </a:tr>
              <a:tr h="183279">
                <a:tc>
                  <a:txBody>
                    <a:bodyPr/>
                    <a:lstStyle/>
                    <a:p>
                      <a:pPr algn="l" fontAlgn="b"/>
                      <a:endParaRPr lang="fr-FR" sz="500" b="0" i="0" u="none" strike="noStrike">
                        <a:solidFill>
                          <a:srgbClr val="000000"/>
                        </a:solidFill>
                        <a:latin typeface="Calibri"/>
                      </a:endParaRPr>
                    </a:p>
                  </a:txBody>
                  <a:tcPr marL="3794" marR="3794" marT="3794"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fr-FR" sz="800" b="1" i="0" u="none" strike="noStrike" dirty="0">
                          <a:solidFill>
                            <a:srgbClr val="000000"/>
                          </a:solidFill>
                          <a:effectLst>
                            <a:outerShdw blurRad="38100" dist="38100" dir="2700000" algn="tl">
                              <a:srgbClr val="000000">
                                <a:alpha val="43137"/>
                              </a:srgbClr>
                            </a:outerShdw>
                          </a:effectLst>
                          <a:latin typeface="Calibri"/>
                        </a:rPr>
                        <a:t>       2 014   </a:t>
                      </a:r>
                    </a:p>
                  </a:txBody>
                  <a:tcPr marL="3794" marR="3794" marT="379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800" b="1" i="0" u="none" strike="noStrike" dirty="0">
                          <a:solidFill>
                            <a:srgbClr val="000000"/>
                          </a:solidFill>
                          <a:effectLst>
                            <a:outerShdw blurRad="38100" dist="38100" dir="2700000" algn="tl">
                              <a:srgbClr val="000000">
                                <a:alpha val="43137"/>
                              </a:srgbClr>
                            </a:outerShdw>
                          </a:effectLst>
                          <a:latin typeface="Calibri"/>
                        </a:rPr>
                        <a:t>   2 015   </a:t>
                      </a:r>
                    </a:p>
                  </a:txBody>
                  <a:tcPr marL="3794" marR="3794" marT="3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800" b="1" i="0" u="none" strike="noStrike" dirty="0">
                          <a:solidFill>
                            <a:srgbClr val="000000"/>
                          </a:solidFill>
                          <a:effectLst>
                            <a:outerShdw blurRad="38100" dist="38100" dir="2700000" algn="tl">
                              <a:srgbClr val="000000">
                                <a:alpha val="43137"/>
                              </a:srgbClr>
                            </a:outerShdw>
                          </a:effectLst>
                          <a:latin typeface="Calibri"/>
                        </a:rPr>
                        <a:t>   2 016   </a:t>
                      </a:r>
                    </a:p>
                  </a:txBody>
                  <a:tcPr marL="3794" marR="3794" marT="379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800" b="1" i="0" u="none" strike="noStrike" dirty="0">
                          <a:solidFill>
                            <a:srgbClr val="000000"/>
                          </a:solidFill>
                          <a:effectLst>
                            <a:outerShdw blurRad="38100" dist="38100" dir="2700000" algn="tl">
                              <a:srgbClr val="000000">
                                <a:alpha val="43137"/>
                              </a:srgbClr>
                            </a:outerShdw>
                          </a:effectLst>
                          <a:latin typeface="Calibri"/>
                        </a:rPr>
                        <a:t>       2 014   </a:t>
                      </a:r>
                    </a:p>
                  </a:txBody>
                  <a:tcPr marL="3794" marR="3794" marT="379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fr-FR" sz="800" b="1" i="0" u="none" strike="noStrike" dirty="0">
                          <a:solidFill>
                            <a:srgbClr val="000000"/>
                          </a:solidFill>
                          <a:effectLst>
                            <a:outerShdw blurRad="38100" dist="38100" dir="2700000" algn="tl">
                              <a:srgbClr val="000000">
                                <a:alpha val="43137"/>
                              </a:srgbClr>
                            </a:outerShdw>
                          </a:effectLst>
                          <a:latin typeface="Calibri"/>
                        </a:rPr>
                        <a:t>       2 015   </a:t>
                      </a:r>
                    </a:p>
                  </a:txBody>
                  <a:tcPr marL="3794" marR="3794" marT="3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fr-FR" sz="800" b="1" i="0" u="none" strike="noStrike">
                          <a:solidFill>
                            <a:srgbClr val="000000"/>
                          </a:solidFill>
                          <a:effectLst>
                            <a:outerShdw blurRad="38100" dist="38100" dir="2700000" algn="tl">
                              <a:srgbClr val="000000">
                                <a:alpha val="43137"/>
                              </a:srgbClr>
                            </a:outerShdw>
                          </a:effectLst>
                          <a:latin typeface="Calibri"/>
                        </a:rPr>
                        <a:t>       2 016   </a:t>
                      </a:r>
                    </a:p>
                  </a:txBody>
                  <a:tcPr marL="3794" marR="3794" marT="379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fr-FR" sz="800" b="1" i="0" u="none" strike="noStrike">
                          <a:solidFill>
                            <a:srgbClr val="000000"/>
                          </a:solidFill>
                          <a:effectLst>
                            <a:outerShdw blurRad="38100" dist="38100" dir="2700000" algn="tl">
                              <a:srgbClr val="000000">
                                <a:alpha val="43137"/>
                              </a:srgbClr>
                            </a:outerShdw>
                          </a:effectLst>
                          <a:latin typeface="Calibri"/>
                        </a:rPr>
                        <a:t>       2 014   </a:t>
                      </a:r>
                    </a:p>
                  </a:txBody>
                  <a:tcPr marL="3794" marR="3794" marT="379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800" b="1" i="0" u="none" strike="noStrike">
                          <a:solidFill>
                            <a:srgbClr val="000000"/>
                          </a:solidFill>
                          <a:effectLst>
                            <a:outerShdw blurRad="38100" dist="38100" dir="2700000" algn="tl">
                              <a:srgbClr val="000000">
                                <a:alpha val="43137"/>
                              </a:srgbClr>
                            </a:outerShdw>
                          </a:effectLst>
                          <a:latin typeface="Calibri"/>
                        </a:rPr>
                        <a:t>   2 015   </a:t>
                      </a:r>
                    </a:p>
                  </a:txBody>
                  <a:tcPr marL="3794" marR="3794" marT="3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800" b="1" i="0" u="none" strike="noStrike">
                          <a:solidFill>
                            <a:srgbClr val="000000"/>
                          </a:solidFill>
                          <a:effectLst>
                            <a:outerShdw blurRad="38100" dist="38100" dir="2700000" algn="tl">
                              <a:srgbClr val="000000">
                                <a:alpha val="43137"/>
                              </a:srgbClr>
                            </a:outerShdw>
                          </a:effectLst>
                          <a:latin typeface="Calibri"/>
                        </a:rPr>
                        <a:t>   2 016   </a:t>
                      </a:r>
                    </a:p>
                  </a:txBody>
                  <a:tcPr marL="3794" marR="3794" marT="379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800" b="1" i="0" u="none" strike="noStrike">
                          <a:solidFill>
                            <a:srgbClr val="000000"/>
                          </a:solidFill>
                          <a:effectLst>
                            <a:outerShdw blurRad="38100" dist="38100" dir="2700000" algn="tl">
                              <a:srgbClr val="000000">
                                <a:alpha val="43137"/>
                              </a:srgbClr>
                            </a:outerShdw>
                          </a:effectLst>
                          <a:latin typeface="Calibri"/>
                        </a:rPr>
                        <a:t>       2 014   </a:t>
                      </a:r>
                    </a:p>
                  </a:txBody>
                  <a:tcPr marL="3794" marR="3794" marT="379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800" b="1" i="0" u="none" strike="noStrike">
                          <a:solidFill>
                            <a:srgbClr val="000000"/>
                          </a:solidFill>
                          <a:effectLst>
                            <a:outerShdw blurRad="38100" dist="38100" dir="2700000" algn="tl">
                              <a:srgbClr val="000000">
                                <a:alpha val="43137"/>
                              </a:srgbClr>
                            </a:outerShdw>
                          </a:effectLst>
                          <a:latin typeface="Calibri"/>
                        </a:rPr>
                        <a:t>   2 015   </a:t>
                      </a:r>
                    </a:p>
                  </a:txBody>
                  <a:tcPr marL="3794" marR="3794" marT="3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800" b="1" i="0" u="none" strike="noStrike">
                          <a:solidFill>
                            <a:srgbClr val="000000"/>
                          </a:solidFill>
                          <a:effectLst>
                            <a:outerShdw blurRad="38100" dist="38100" dir="2700000" algn="tl">
                              <a:srgbClr val="000000">
                                <a:alpha val="43137"/>
                              </a:srgbClr>
                            </a:outerShdw>
                          </a:effectLst>
                          <a:latin typeface="Calibri"/>
                        </a:rPr>
                        <a:t>   2 016   </a:t>
                      </a:r>
                    </a:p>
                  </a:txBody>
                  <a:tcPr marL="3794" marR="3794" marT="379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800" b="1" i="0" u="none" strike="noStrike">
                          <a:solidFill>
                            <a:srgbClr val="000000"/>
                          </a:solidFill>
                          <a:effectLst>
                            <a:outerShdw blurRad="38100" dist="38100" dir="2700000" algn="tl">
                              <a:srgbClr val="000000">
                                <a:alpha val="43137"/>
                              </a:srgbClr>
                            </a:outerShdw>
                          </a:effectLst>
                          <a:latin typeface="Calibri"/>
                        </a:rPr>
                        <a:t>       2 014   </a:t>
                      </a:r>
                    </a:p>
                  </a:txBody>
                  <a:tcPr marL="3794" marR="3794" marT="379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800" b="1" i="0" u="none" strike="noStrike">
                          <a:solidFill>
                            <a:srgbClr val="000000"/>
                          </a:solidFill>
                          <a:effectLst>
                            <a:outerShdw blurRad="38100" dist="38100" dir="2700000" algn="tl">
                              <a:srgbClr val="000000">
                                <a:alpha val="43137"/>
                              </a:srgbClr>
                            </a:outerShdw>
                          </a:effectLst>
                          <a:latin typeface="Calibri"/>
                        </a:rPr>
                        <a:t>   2 015   </a:t>
                      </a:r>
                    </a:p>
                  </a:txBody>
                  <a:tcPr marL="3794" marR="3794" marT="3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800" b="1" i="0" u="none" strike="noStrike">
                          <a:solidFill>
                            <a:srgbClr val="000000"/>
                          </a:solidFill>
                          <a:effectLst>
                            <a:outerShdw blurRad="38100" dist="38100" dir="2700000" algn="tl">
                              <a:srgbClr val="000000">
                                <a:alpha val="43137"/>
                              </a:srgbClr>
                            </a:outerShdw>
                          </a:effectLst>
                          <a:latin typeface="Calibri"/>
                        </a:rPr>
                        <a:t>   2 016   </a:t>
                      </a:r>
                    </a:p>
                  </a:txBody>
                  <a:tcPr marL="3794" marR="3794" marT="379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800" b="1" i="0" u="none" strike="noStrike">
                          <a:solidFill>
                            <a:srgbClr val="000000"/>
                          </a:solidFill>
                          <a:effectLst>
                            <a:outerShdw blurRad="38100" dist="38100" dir="2700000" algn="tl">
                              <a:srgbClr val="000000">
                                <a:alpha val="43137"/>
                              </a:srgbClr>
                            </a:outerShdw>
                          </a:effectLst>
                          <a:latin typeface="Calibri"/>
                        </a:rPr>
                        <a:t>   2 014   </a:t>
                      </a:r>
                    </a:p>
                  </a:txBody>
                  <a:tcPr marL="3794" marR="3794" marT="379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fr-FR" sz="800" b="1" i="0" u="none" strike="noStrike">
                          <a:solidFill>
                            <a:srgbClr val="000000"/>
                          </a:solidFill>
                          <a:effectLst>
                            <a:outerShdw blurRad="38100" dist="38100" dir="2700000" algn="tl">
                              <a:srgbClr val="000000">
                                <a:alpha val="43137"/>
                              </a:srgbClr>
                            </a:outerShdw>
                          </a:effectLst>
                          <a:latin typeface="Calibri"/>
                        </a:rPr>
                        <a:t>     2 015   </a:t>
                      </a:r>
                    </a:p>
                  </a:txBody>
                  <a:tcPr marL="3794" marR="3794" marT="3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fr-FR" sz="800" b="1" i="0" u="none" strike="noStrike">
                          <a:solidFill>
                            <a:srgbClr val="000000"/>
                          </a:solidFill>
                          <a:effectLst>
                            <a:outerShdw blurRad="38100" dist="38100" dir="2700000" algn="tl">
                              <a:srgbClr val="000000">
                                <a:alpha val="43137"/>
                              </a:srgbClr>
                            </a:outerShdw>
                          </a:effectLst>
                          <a:latin typeface="Calibri"/>
                        </a:rPr>
                        <a:t>     2 016   </a:t>
                      </a:r>
                    </a:p>
                  </a:txBody>
                  <a:tcPr marL="3794" marR="3794" marT="379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r>
              <a:tr h="216601">
                <a:tc>
                  <a:txBody>
                    <a:bodyPr/>
                    <a:lstStyle/>
                    <a:p>
                      <a:pPr algn="l" fontAlgn="b"/>
                      <a:r>
                        <a:rPr lang="fr-FR" sz="1000" b="0" i="0" u="none" strike="noStrike" dirty="0">
                          <a:solidFill>
                            <a:srgbClr val="000000"/>
                          </a:solidFill>
                          <a:latin typeface="Calibri"/>
                        </a:rPr>
                        <a:t>IND AGRO ALIMENTAIRE</a:t>
                      </a:r>
                    </a:p>
                  </a:txBody>
                  <a:tcPr marL="3794" marR="3794" marT="379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fr-FR" sz="800" b="1" i="0" u="none" strike="noStrike">
                          <a:solidFill>
                            <a:srgbClr val="000000"/>
                          </a:solidFill>
                          <a:effectLst>
                            <a:outerShdw blurRad="38100" dist="38100" dir="2700000" algn="tl">
                              <a:srgbClr val="000000">
                                <a:alpha val="43137"/>
                              </a:srgbClr>
                            </a:outerShdw>
                          </a:effectLst>
                          <a:latin typeface="Calibri"/>
                        </a:rPr>
                        <a:t>   112 392   </a:t>
                      </a:r>
                    </a:p>
                  </a:txBody>
                  <a:tcPr marL="3794" marR="3794" marT="379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800" b="1" i="0" u="none" strike="noStrike">
                          <a:solidFill>
                            <a:srgbClr val="000000"/>
                          </a:solidFill>
                          <a:effectLst>
                            <a:outerShdw blurRad="38100" dist="38100" dir="2700000" algn="tl">
                              <a:srgbClr val="000000">
                                <a:alpha val="43137"/>
                              </a:srgbClr>
                            </a:outerShdw>
                          </a:effectLst>
                          <a:latin typeface="Calibri"/>
                        </a:rPr>
                        <a:t> </a:t>
                      </a:r>
                    </a:p>
                  </a:txBody>
                  <a:tcPr marL="3794" marR="3794" marT="3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800" b="1" i="0" u="none" strike="noStrike">
                          <a:solidFill>
                            <a:srgbClr val="000000"/>
                          </a:solidFill>
                          <a:effectLst>
                            <a:outerShdw blurRad="38100" dist="38100" dir="2700000" algn="tl">
                              <a:srgbClr val="000000">
                                <a:alpha val="43137"/>
                              </a:srgbClr>
                            </a:outerShdw>
                          </a:effectLst>
                          <a:latin typeface="Calibri"/>
                        </a:rPr>
                        <a:t> </a:t>
                      </a:r>
                    </a:p>
                  </a:txBody>
                  <a:tcPr marL="3794" marR="3794" marT="379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800" b="1" i="0" u="none" strike="noStrike">
                          <a:solidFill>
                            <a:srgbClr val="000000"/>
                          </a:solidFill>
                          <a:effectLst>
                            <a:outerShdw blurRad="38100" dist="38100" dir="2700000" algn="tl">
                              <a:srgbClr val="000000">
                                <a:alpha val="43137"/>
                              </a:srgbClr>
                            </a:outerShdw>
                          </a:effectLst>
                          <a:latin typeface="Calibri"/>
                        </a:rPr>
                        <a:t>   105 197   </a:t>
                      </a:r>
                    </a:p>
                  </a:txBody>
                  <a:tcPr marL="3794" marR="3794" marT="379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fr-FR" sz="800" b="1" i="0" u="none" strike="noStrike">
                          <a:solidFill>
                            <a:srgbClr val="000000"/>
                          </a:solidFill>
                          <a:effectLst>
                            <a:outerShdw blurRad="38100" dist="38100" dir="2700000" algn="tl">
                              <a:srgbClr val="000000">
                                <a:alpha val="43137"/>
                              </a:srgbClr>
                            </a:outerShdw>
                          </a:effectLst>
                          <a:latin typeface="Calibri"/>
                        </a:rPr>
                        <a:t>   103 754   </a:t>
                      </a:r>
                    </a:p>
                  </a:txBody>
                  <a:tcPr marL="3794" marR="3794" marT="3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fr-FR" sz="800" b="1" i="0" u="none" strike="noStrike" dirty="0">
                          <a:solidFill>
                            <a:srgbClr val="000000"/>
                          </a:solidFill>
                          <a:effectLst>
                            <a:outerShdw blurRad="38100" dist="38100" dir="2700000" algn="tl">
                              <a:srgbClr val="000000">
                                <a:alpha val="43137"/>
                              </a:srgbClr>
                            </a:outerShdw>
                          </a:effectLst>
                          <a:latin typeface="Calibri"/>
                        </a:rPr>
                        <a:t>   107 179   </a:t>
                      </a:r>
                    </a:p>
                  </a:txBody>
                  <a:tcPr marL="3794" marR="3794" marT="379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fr-FR" sz="800" b="1" i="0" u="none" strike="noStrike" dirty="0">
                          <a:solidFill>
                            <a:srgbClr val="000000"/>
                          </a:solidFill>
                          <a:effectLst>
                            <a:outerShdw blurRad="38100" dist="38100" dir="2700000" algn="tl">
                              <a:srgbClr val="000000">
                                <a:alpha val="43137"/>
                              </a:srgbClr>
                            </a:outerShdw>
                          </a:effectLst>
                          <a:latin typeface="Calibri"/>
                        </a:rPr>
                        <a:t>     14 133   </a:t>
                      </a:r>
                    </a:p>
                  </a:txBody>
                  <a:tcPr marL="3794" marR="3794" marT="379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800" b="1" i="0" u="none" strike="noStrike" dirty="0">
                          <a:solidFill>
                            <a:srgbClr val="000000"/>
                          </a:solidFill>
                          <a:effectLst>
                            <a:outerShdw blurRad="38100" dist="38100" dir="2700000" algn="tl">
                              <a:srgbClr val="000000">
                                <a:alpha val="43137"/>
                              </a:srgbClr>
                            </a:outerShdw>
                          </a:effectLst>
                          <a:latin typeface="Calibri"/>
                        </a:rPr>
                        <a:t> </a:t>
                      </a:r>
                    </a:p>
                  </a:txBody>
                  <a:tcPr marL="3794" marR="3794" marT="3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800" b="1" i="0" u="none" strike="noStrike" dirty="0">
                          <a:solidFill>
                            <a:srgbClr val="000000"/>
                          </a:solidFill>
                          <a:effectLst>
                            <a:outerShdw blurRad="38100" dist="38100" dir="2700000" algn="tl">
                              <a:srgbClr val="000000">
                                <a:alpha val="43137"/>
                              </a:srgbClr>
                            </a:outerShdw>
                          </a:effectLst>
                          <a:latin typeface="Calibri"/>
                        </a:rPr>
                        <a:t>          0   </a:t>
                      </a:r>
                    </a:p>
                  </a:txBody>
                  <a:tcPr marL="3794" marR="3794" marT="379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800" b="1" i="0" u="none" strike="noStrike" dirty="0">
                          <a:solidFill>
                            <a:srgbClr val="000000"/>
                          </a:solidFill>
                          <a:effectLst>
                            <a:outerShdw blurRad="38100" dist="38100" dir="2700000" algn="tl">
                              <a:srgbClr val="000000">
                                <a:alpha val="43137"/>
                              </a:srgbClr>
                            </a:outerShdw>
                          </a:effectLst>
                          <a:latin typeface="Calibri"/>
                        </a:rPr>
                        <a:t>     29 400   </a:t>
                      </a:r>
                    </a:p>
                  </a:txBody>
                  <a:tcPr marL="3794" marR="3794" marT="379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800" b="1" i="0" u="none" strike="noStrike">
                          <a:solidFill>
                            <a:srgbClr val="000000"/>
                          </a:solidFill>
                          <a:effectLst>
                            <a:outerShdw blurRad="38100" dist="38100" dir="2700000" algn="tl">
                              <a:srgbClr val="000000">
                                <a:alpha val="43137"/>
                              </a:srgbClr>
                            </a:outerShdw>
                          </a:effectLst>
                          <a:latin typeface="Calibri"/>
                        </a:rPr>
                        <a:t> </a:t>
                      </a:r>
                    </a:p>
                  </a:txBody>
                  <a:tcPr marL="3794" marR="3794" marT="3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800" b="1" i="0" u="none" strike="noStrike">
                          <a:solidFill>
                            <a:srgbClr val="000000"/>
                          </a:solidFill>
                          <a:effectLst>
                            <a:outerShdw blurRad="38100" dist="38100" dir="2700000" algn="tl">
                              <a:srgbClr val="000000">
                                <a:alpha val="43137"/>
                              </a:srgbClr>
                            </a:outerShdw>
                          </a:effectLst>
                          <a:latin typeface="Calibri"/>
                        </a:rPr>
                        <a:t>-        0   </a:t>
                      </a:r>
                    </a:p>
                  </a:txBody>
                  <a:tcPr marL="3794" marR="3794" marT="379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800" b="1" i="0" u="none" strike="noStrike">
                          <a:solidFill>
                            <a:srgbClr val="000000"/>
                          </a:solidFill>
                          <a:effectLst>
                            <a:outerShdw blurRad="38100" dist="38100" dir="2700000" algn="tl">
                              <a:srgbClr val="000000">
                                <a:alpha val="43137"/>
                              </a:srgbClr>
                            </a:outerShdw>
                          </a:effectLst>
                          <a:latin typeface="Calibri"/>
                        </a:rPr>
                        <a:t>   146 235   </a:t>
                      </a:r>
                    </a:p>
                  </a:txBody>
                  <a:tcPr marL="3794" marR="3794" marT="379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800" b="1" i="0" u="none" strike="noStrike">
                          <a:solidFill>
                            <a:srgbClr val="000000"/>
                          </a:solidFill>
                          <a:effectLst>
                            <a:outerShdw blurRad="38100" dist="38100" dir="2700000" algn="tl">
                              <a:srgbClr val="000000">
                                <a:alpha val="43137"/>
                              </a:srgbClr>
                            </a:outerShdw>
                          </a:effectLst>
                          <a:latin typeface="Calibri"/>
                        </a:rPr>
                        <a:t> </a:t>
                      </a:r>
                    </a:p>
                  </a:txBody>
                  <a:tcPr marL="3794" marR="3794" marT="3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800" b="1" i="0" u="none" strike="noStrike">
                          <a:solidFill>
                            <a:srgbClr val="000000"/>
                          </a:solidFill>
                          <a:effectLst>
                            <a:outerShdw blurRad="38100" dist="38100" dir="2700000" algn="tl">
                              <a:srgbClr val="000000">
                                <a:alpha val="43137"/>
                              </a:srgbClr>
                            </a:outerShdw>
                          </a:effectLst>
                          <a:latin typeface="Calibri"/>
                        </a:rPr>
                        <a:t>          0   </a:t>
                      </a:r>
                    </a:p>
                  </a:txBody>
                  <a:tcPr marL="3794" marR="3794" marT="379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800" b="1" i="0" u="none" strike="noStrike">
                          <a:solidFill>
                            <a:srgbClr val="000000"/>
                          </a:solidFill>
                          <a:effectLst>
                            <a:outerShdw blurRad="38100" dist="38100" dir="2700000" algn="tl">
                              <a:srgbClr val="000000">
                                <a:alpha val="43137"/>
                              </a:srgbClr>
                            </a:outerShdw>
                          </a:effectLst>
                          <a:latin typeface="Calibri"/>
                        </a:rPr>
                        <a:t> </a:t>
                      </a:r>
                    </a:p>
                  </a:txBody>
                  <a:tcPr marL="3794" marR="3794" marT="379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fr-FR" sz="800" b="1" i="0" u="none" strike="noStrike">
                          <a:solidFill>
                            <a:srgbClr val="000000"/>
                          </a:solidFill>
                          <a:effectLst>
                            <a:outerShdw blurRad="38100" dist="38100" dir="2700000" algn="tl">
                              <a:srgbClr val="000000">
                                <a:alpha val="43137"/>
                              </a:srgbClr>
                            </a:outerShdw>
                          </a:effectLst>
                          <a:latin typeface="Calibri"/>
                        </a:rPr>
                        <a:t>     4 497   </a:t>
                      </a:r>
                    </a:p>
                  </a:txBody>
                  <a:tcPr marL="3794" marR="3794" marT="3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fr-FR" sz="800" b="1" i="0" u="none" strike="noStrike">
                          <a:solidFill>
                            <a:srgbClr val="000000"/>
                          </a:solidFill>
                          <a:effectLst>
                            <a:outerShdw blurRad="38100" dist="38100" dir="2700000" algn="tl">
                              <a:srgbClr val="000000">
                                <a:alpha val="43137"/>
                              </a:srgbClr>
                            </a:outerShdw>
                          </a:effectLst>
                          <a:latin typeface="Calibri"/>
                        </a:rPr>
                        <a:t>     5 654   </a:t>
                      </a:r>
                    </a:p>
                  </a:txBody>
                  <a:tcPr marL="3794" marR="3794" marT="379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r>
              <a:tr h="216601">
                <a:tc>
                  <a:txBody>
                    <a:bodyPr/>
                    <a:lstStyle/>
                    <a:p>
                      <a:pPr algn="l" fontAlgn="b"/>
                      <a:r>
                        <a:rPr lang="fr-FR" sz="1000" b="0" i="0" u="none" strike="noStrike" dirty="0">
                          <a:solidFill>
                            <a:srgbClr val="000000"/>
                          </a:solidFill>
                          <a:latin typeface="Calibri"/>
                        </a:rPr>
                        <a:t> </a:t>
                      </a:r>
                    </a:p>
                  </a:txBody>
                  <a:tcPr marL="3794" marR="3794" marT="379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fr-FR" sz="800" b="1" i="0" u="none" strike="noStrike">
                          <a:solidFill>
                            <a:srgbClr val="000000"/>
                          </a:solidFill>
                          <a:effectLst>
                            <a:outerShdw blurRad="38100" dist="38100" dir="2700000" algn="tl">
                              <a:srgbClr val="000000">
                                <a:alpha val="43137"/>
                              </a:srgbClr>
                            </a:outerShdw>
                          </a:effectLst>
                          <a:latin typeface="Calibri"/>
                        </a:rPr>
                        <a:t> </a:t>
                      </a:r>
                    </a:p>
                  </a:txBody>
                  <a:tcPr marL="3794" marR="3794" marT="379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800" b="1" i="0" u="none" strike="noStrike">
                          <a:solidFill>
                            <a:srgbClr val="000000"/>
                          </a:solidFill>
                          <a:effectLst>
                            <a:outerShdw blurRad="38100" dist="38100" dir="2700000" algn="tl">
                              <a:srgbClr val="000000">
                                <a:alpha val="43137"/>
                              </a:srgbClr>
                            </a:outerShdw>
                          </a:effectLst>
                          <a:latin typeface="Calibri"/>
                        </a:rPr>
                        <a:t> </a:t>
                      </a:r>
                    </a:p>
                  </a:txBody>
                  <a:tcPr marL="3794" marR="3794" marT="3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800" b="1" i="0" u="none" strike="noStrike">
                          <a:solidFill>
                            <a:srgbClr val="000000"/>
                          </a:solidFill>
                          <a:effectLst>
                            <a:outerShdw blurRad="38100" dist="38100" dir="2700000" algn="tl">
                              <a:srgbClr val="000000">
                                <a:alpha val="43137"/>
                              </a:srgbClr>
                            </a:outerShdw>
                          </a:effectLst>
                          <a:latin typeface="Calibri"/>
                        </a:rPr>
                        <a:t> </a:t>
                      </a:r>
                    </a:p>
                  </a:txBody>
                  <a:tcPr marL="3794" marR="3794" marT="379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800" b="1" i="0" u="none" strike="noStrike">
                          <a:solidFill>
                            <a:srgbClr val="000000"/>
                          </a:solidFill>
                          <a:effectLst>
                            <a:outerShdw blurRad="38100" dist="38100" dir="2700000" algn="tl">
                              <a:srgbClr val="000000">
                                <a:alpha val="43137"/>
                              </a:srgbClr>
                            </a:outerShdw>
                          </a:effectLst>
                          <a:latin typeface="Calibri"/>
                        </a:rPr>
                        <a:t> </a:t>
                      </a:r>
                    </a:p>
                  </a:txBody>
                  <a:tcPr marL="3794" marR="3794" marT="379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fr-FR" sz="800" b="1" i="0" u="none" strike="noStrike">
                          <a:solidFill>
                            <a:srgbClr val="000000"/>
                          </a:solidFill>
                          <a:effectLst>
                            <a:outerShdw blurRad="38100" dist="38100" dir="2700000" algn="tl">
                              <a:srgbClr val="000000">
                                <a:alpha val="43137"/>
                              </a:srgbClr>
                            </a:outerShdw>
                          </a:effectLst>
                          <a:latin typeface="Calibri"/>
                        </a:rPr>
                        <a:t> </a:t>
                      </a:r>
                    </a:p>
                  </a:txBody>
                  <a:tcPr marL="3794" marR="3794" marT="3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fr-FR" sz="800" b="1" i="0" u="none" strike="noStrike">
                          <a:solidFill>
                            <a:srgbClr val="000000"/>
                          </a:solidFill>
                          <a:effectLst>
                            <a:outerShdw blurRad="38100" dist="38100" dir="2700000" algn="tl">
                              <a:srgbClr val="000000">
                                <a:alpha val="43137"/>
                              </a:srgbClr>
                            </a:outerShdw>
                          </a:effectLst>
                          <a:latin typeface="Calibri"/>
                        </a:rPr>
                        <a:t> </a:t>
                      </a:r>
                    </a:p>
                  </a:txBody>
                  <a:tcPr marL="3794" marR="3794" marT="379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fr-FR" sz="800" b="1" i="0" u="none" strike="noStrike">
                          <a:solidFill>
                            <a:srgbClr val="000000"/>
                          </a:solidFill>
                          <a:effectLst>
                            <a:outerShdw blurRad="38100" dist="38100" dir="2700000" algn="tl">
                              <a:srgbClr val="000000">
                                <a:alpha val="43137"/>
                              </a:srgbClr>
                            </a:outerShdw>
                          </a:effectLst>
                          <a:latin typeface="Calibri"/>
                        </a:rPr>
                        <a:t> </a:t>
                      </a:r>
                    </a:p>
                  </a:txBody>
                  <a:tcPr marL="3794" marR="3794" marT="379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800" b="1" i="0" u="none" strike="noStrike">
                          <a:solidFill>
                            <a:srgbClr val="000000"/>
                          </a:solidFill>
                          <a:effectLst>
                            <a:outerShdw blurRad="38100" dist="38100" dir="2700000" algn="tl">
                              <a:srgbClr val="000000">
                                <a:alpha val="43137"/>
                              </a:srgbClr>
                            </a:outerShdw>
                          </a:effectLst>
                          <a:latin typeface="Calibri"/>
                        </a:rPr>
                        <a:t> </a:t>
                      </a:r>
                    </a:p>
                  </a:txBody>
                  <a:tcPr marL="3794" marR="3794" marT="3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800" b="1" i="0" u="none" strike="noStrike">
                          <a:solidFill>
                            <a:srgbClr val="000000"/>
                          </a:solidFill>
                          <a:effectLst>
                            <a:outerShdw blurRad="38100" dist="38100" dir="2700000" algn="tl">
                              <a:srgbClr val="000000">
                                <a:alpha val="43137"/>
                              </a:srgbClr>
                            </a:outerShdw>
                          </a:effectLst>
                          <a:latin typeface="Calibri"/>
                        </a:rPr>
                        <a:t> </a:t>
                      </a:r>
                    </a:p>
                  </a:txBody>
                  <a:tcPr marL="3794" marR="3794" marT="379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800" b="1" i="0" u="none" strike="noStrike">
                          <a:solidFill>
                            <a:srgbClr val="000000"/>
                          </a:solidFill>
                          <a:effectLst>
                            <a:outerShdw blurRad="38100" dist="38100" dir="2700000" algn="tl">
                              <a:srgbClr val="000000">
                                <a:alpha val="43137"/>
                              </a:srgbClr>
                            </a:outerShdw>
                          </a:effectLst>
                          <a:latin typeface="Calibri"/>
                        </a:rPr>
                        <a:t> </a:t>
                      </a:r>
                    </a:p>
                  </a:txBody>
                  <a:tcPr marL="3794" marR="3794" marT="379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800" b="1" i="0" u="none" strike="noStrike" dirty="0">
                          <a:solidFill>
                            <a:srgbClr val="000000"/>
                          </a:solidFill>
                          <a:effectLst>
                            <a:outerShdw blurRad="38100" dist="38100" dir="2700000" algn="tl">
                              <a:srgbClr val="000000">
                                <a:alpha val="43137"/>
                              </a:srgbClr>
                            </a:outerShdw>
                          </a:effectLst>
                          <a:latin typeface="Calibri"/>
                        </a:rPr>
                        <a:t> </a:t>
                      </a:r>
                    </a:p>
                  </a:txBody>
                  <a:tcPr marL="3794" marR="3794" marT="3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800" b="1" i="0" u="none" strike="noStrike" dirty="0">
                          <a:solidFill>
                            <a:srgbClr val="000000"/>
                          </a:solidFill>
                          <a:effectLst>
                            <a:outerShdw blurRad="38100" dist="38100" dir="2700000" algn="tl">
                              <a:srgbClr val="000000">
                                <a:alpha val="43137"/>
                              </a:srgbClr>
                            </a:outerShdw>
                          </a:effectLst>
                          <a:latin typeface="Calibri"/>
                        </a:rPr>
                        <a:t> </a:t>
                      </a:r>
                    </a:p>
                  </a:txBody>
                  <a:tcPr marL="3794" marR="3794" marT="379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800" b="1" i="0" u="none" strike="noStrike" dirty="0">
                          <a:solidFill>
                            <a:srgbClr val="000000"/>
                          </a:solidFill>
                          <a:effectLst>
                            <a:outerShdw blurRad="38100" dist="38100" dir="2700000" algn="tl">
                              <a:srgbClr val="000000">
                                <a:alpha val="43137"/>
                              </a:srgbClr>
                            </a:outerShdw>
                          </a:effectLst>
                          <a:latin typeface="Calibri"/>
                        </a:rPr>
                        <a:t> </a:t>
                      </a:r>
                    </a:p>
                  </a:txBody>
                  <a:tcPr marL="3794" marR="3794" marT="379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800" b="1" i="0" u="none" strike="noStrike">
                          <a:solidFill>
                            <a:srgbClr val="000000"/>
                          </a:solidFill>
                          <a:effectLst>
                            <a:outerShdw blurRad="38100" dist="38100" dir="2700000" algn="tl">
                              <a:srgbClr val="000000">
                                <a:alpha val="43137"/>
                              </a:srgbClr>
                            </a:outerShdw>
                          </a:effectLst>
                          <a:latin typeface="Calibri"/>
                        </a:rPr>
                        <a:t> </a:t>
                      </a:r>
                    </a:p>
                  </a:txBody>
                  <a:tcPr marL="3794" marR="3794" marT="3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800" b="1" i="0" u="none" strike="noStrike">
                          <a:solidFill>
                            <a:srgbClr val="000000"/>
                          </a:solidFill>
                          <a:effectLst>
                            <a:outerShdw blurRad="38100" dist="38100" dir="2700000" algn="tl">
                              <a:srgbClr val="000000">
                                <a:alpha val="43137"/>
                              </a:srgbClr>
                            </a:outerShdw>
                          </a:effectLst>
                          <a:latin typeface="Calibri"/>
                        </a:rPr>
                        <a:t> </a:t>
                      </a:r>
                    </a:p>
                  </a:txBody>
                  <a:tcPr marL="3794" marR="3794" marT="379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800" b="1" i="0" u="none" strike="noStrike">
                          <a:solidFill>
                            <a:srgbClr val="000000"/>
                          </a:solidFill>
                          <a:effectLst>
                            <a:outerShdw blurRad="38100" dist="38100" dir="2700000" algn="tl">
                              <a:srgbClr val="000000">
                                <a:alpha val="43137"/>
                              </a:srgbClr>
                            </a:outerShdw>
                          </a:effectLst>
                          <a:latin typeface="Calibri"/>
                        </a:rPr>
                        <a:t> </a:t>
                      </a:r>
                    </a:p>
                  </a:txBody>
                  <a:tcPr marL="3794" marR="3794" marT="379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fr-FR" sz="800" b="1" i="0" u="none" strike="noStrike">
                          <a:solidFill>
                            <a:srgbClr val="000000"/>
                          </a:solidFill>
                          <a:effectLst>
                            <a:outerShdw blurRad="38100" dist="38100" dir="2700000" algn="tl">
                              <a:srgbClr val="000000">
                                <a:alpha val="43137"/>
                              </a:srgbClr>
                            </a:outerShdw>
                          </a:effectLst>
                          <a:latin typeface="Calibri"/>
                        </a:rPr>
                        <a:t> </a:t>
                      </a:r>
                    </a:p>
                  </a:txBody>
                  <a:tcPr marL="3794" marR="3794" marT="3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fr-FR" sz="800" b="1" i="0" u="none" strike="noStrike">
                          <a:solidFill>
                            <a:srgbClr val="000000"/>
                          </a:solidFill>
                          <a:effectLst>
                            <a:outerShdw blurRad="38100" dist="38100" dir="2700000" algn="tl">
                              <a:srgbClr val="000000">
                                <a:alpha val="43137"/>
                              </a:srgbClr>
                            </a:outerShdw>
                          </a:effectLst>
                          <a:latin typeface="Calibri"/>
                        </a:rPr>
                        <a:t> </a:t>
                      </a:r>
                    </a:p>
                  </a:txBody>
                  <a:tcPr marL="3794" marR="3794" marT="379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r>
              <a:tr h="301722">
                <a:tc>
                  <a:txBody>
                    <a:bodyPr/>
                    <a:lstStyle/>
                    <a:p>
                      <a:pPr algn="l" fontAlgn="b"/>
                      <a:r>
                        <a:rPr lang="fr-FR" sz="1000" b="0" i="0" u="none" strike="noStrike" dirty="0">
                          <a:solidFill>
                            <a:srgbClr val="000000"/>
                          </a:solidFill>
                          <a:latin typeface="Calibri"/>
                        </a:rPr>
                        <a:t>IND CHIMIQUE ET PARACHIMIQUE</a:t>
                      </a:r>
                    </a:p>
                  </a:txBody>
                  <a:tcPr marL="3794" marR="3794" marT="379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fr-FR" sz="800" b="1" i="0" u="none" strike="noStrike">
                          <a:solidFill>
                            <a:srgbClr val="000000"/>
                          </a:solidFill>
                          <a:effectLst>
                            <a:outerShdw blurRad="38100" dist="38100" dir="2700000" algn="tl">
                              <a:srgbClr val="000000">
                                <a:alpha val="43137"/>
                              </a:srgbClr>
                            </a:outerShdw>
                          </a:effectLst>
                          <a:latin typeface="Calibri"/>
                        </a:rPr>
                        <a:t>   183 500   </a:t>
                      </a:r>
                    </a:p>
                  </a:txBody>
                  <a:tcPr marL="3794" marR="3794" marT="379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800" b="1" i="0" u="none" strike="noStrike">
                          <a:solidFill>
                            <a:srgbClr val="000000"/>
                          </a:solidFill>
                          <a:effectLst>
                            <a:outerShdw blurRad="38100" dist="38100" dir="2700000" algn="tl">
                              <a:srgbClr val="000000">
                                <a:alpha val="43137"/>
                              </a:srgbClr>
                            </a:outerShdw>
                          </a:effectLst>
                          <a:latin typeface="Calibri"/>
                        </a:rPr>
                        <a:t> </a:t>
                      </a:r>
                    </a:p>
                  </a:txBody>
                  <a:tcPr marL="3794" marR="3794" marT="3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800" b="1" i="0" u="none" strike="noStrike">
                          <a:solidFill>
                            <a:srgbClr val="000000"/>
                          </a:solidFill>
                          <a:effectLst>
                            <a:outerShdw blurRad="38100" dist="38100" dir="2700000" algn="tl">
                              <a:srgbClr val="000000">
                                <a:alpha val="43137"/>
                              </a:srgbClr>
                            </a:outerShdw>
                          </a:effectLst>
                          <a:latin typeface="Calibri"/>
                        </a:rPr>
                        <a:t> </a:t>
                      </a:r>
                    </a:p>
                  </a:txBody>
                  <a:tcPr marL="3794" marR="3794" marT="379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800" b="1" i="0" u="none" strike="noStrike">
                          <a:solidFill>
                            <a:srgbClr val="000000"/>
                          </a:solidFill>
                          <a:effectLst>
                            <a:outerShdw blurRad="38100" dist="38100" dir="2700000" algn="tl">
                              <a:srgbClr val="000000">
                                <a:alpha val="43137"/>
                              </a:srgbClr>
                            </a:outerShdw>
                          </a:effectLst>
                          <a:latin typeface="Calibri"/>
                        </a:rPr>
                        <a:t>   158 748   </a:t>
                      </a:r>
                    </a:p>
                  </a:txBody>
                  <a:tcPr marL="3794" marR="3794" marT="379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fr-FR" sz="800" b="1" i="0" u="none" strike="noStrike">
                          <a:solidFill>
                            <a:srgbClr val="000000"/>
                          </a:solidFill>
                          <a:effectLst>
                            <a:outerShdw blurRad="38100" dist="38100" dir="2700000" algn="tl">
                              <a:srgbClr val="000000">
                                <a:alpha val="43137"/>
                              </a:srgbClr>
                            </a:outerShdw>
                          </a:effectLst>
                          <a:latin typeface="Calibri"/>
                        </a:rPr>
                        <a:t>   132 065   </a:t>
                      </a:r>
                    </a:p>
                  </a:txBody>
                  <a:tcPr marL="3794" marR="3794" marT="3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fr-FR" sz="800" b="1" i="0" u="none" strike="noStrike">
                          <a:solidFill>
                            <a:srgbClr val="000000"/>
                          </a:solidFill>
                          <a:effectLst>
                            <a:outerShdw blurRad="38100" dist="38100" dir="2700000" algn="tl">
                              <a:srgbClr val="000000">
                                <a:alpha val="43137"/>
                              </a:srgbClr>
                            </a:outerShdw>
                          </a:effectLst>
                          <a:latin typeface="Calibri"/>
                        </a:rPr>
                        <a:t>   115 719   </a:t>
                      </a:r>
                    </a:p>
                  </a:txBody>
                  <a:tcPr marL="3794" marR="3794" marT="379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fr-FR" sz="800" b="1" i="0" u="none" strike="noStrike">
                          <a:solidFill>
                            <a:srgbClr val="000000"/>
                          </a:solidFill>
                          <a:effectLst>
                            <a:outerShdw blurRad="38100" dist="38100" dir="2700000" algn="tl">
                              <a:srgbClr val="000000">
                                <a:alpha val="43137"/>
                              </a:srgbClr>
                            </a:outerShdw>
                          </a:effectLst>
                          <a:latin typeface="Calibri"/>
                        </a:rPr>
                        <a:t>     41 968   </a:t>
                      </a:r>
                    </a:p>
                  </a:txBody>
                  <a:tcPr marL="3794" marR="3794" marT="379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800" b="1" i="0" u="none" strike="noStrike">
                          <a:solidFill>
                            <a:srgbClr val="000000"/>
                          </a:solidFill>
                          <a:effectLst>
                            <a:outerShdw blurRad="38100" dist="38100" dir="2700000" algn="tl">
                              <a:srgbClr val="000000">
                                <a:alpha val="43137"/>
                              </a:srgbClr>
                            </a:outerShdw>
                          </a:effectLst>
                          <a:latin typeface="Calibri"/>
                        </a:rPr>
                        <a:t> </a:t>
                      </a:r>
                    </a:p>
                  </a:txBody>
                  <a:tcPr marL="3794" marR="3794" marT="3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800" b="1" i="0" u="none" strike="noStrike">
                          <a:solidFill>
                            <a:srgbClr val="000000"/>
                          </a:solidFill>
                          <a:effectLst>
                            <a:outerShdw blurRad="38100" dist="38100" dir="2700000" algn="tl">
                              <a:srgbClr val="000000">
                                <a:alpha val="43137"/>
                              </a:srgbClr>
                            </a:outerShdw>
                          </a:effectLst>
                          <a:latin typeface="Calibri"/>
                        </a:rPr>
                        <a:t>-        0   </a:t>
                      </a:r>
                    </a:p>
                  </a:txBody>
                  <a:tcPr marL="3794" marR="3794" marT="379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800" b="1" i="0" u="none" strike="noStrike">
                          <a:solidFill>
                            <a:srgbClr val="000000"/>
                          </a:solidFill>
                          <a:effectLst>
                            <a:outerShdw blurRad="38100" dist="38100" dir="2700000" algn="tl">
                              <a:srgbClr val="000000">
                                <a:alpha val="43137"/>
                              </a:srgbClr>
                            </a:outerShdw>
                          </a:effectLst>
                          <a:latin typeface="Calibri"/>
                        </a:rPr>
                        <a:t>     52 411   </a:t>
                      </a:r>
                    </a:p>
                  </a:txBody>
                  <a:tcPr marL="3794" marR="3794" marT="379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800" b="1" i="0" u="none" strike="noStrike">
                          <a:solidFill>
                            <a:srgbClr val="000000"/>
                          </a:solidFill>
                          <a:effectLst>
                            <a:outerShdw blurRad="38100" dist="38100" dir="2700000" algn="tl">
                              <a:srgbClr val="000000">
                                <a:alpha val="43137"/>
                              </a:srgbClr>
                            </a:outerShdw>
                          </a:effectLst>
                          <a:latin typeface="Calibri"/>
                        </a:rPr>
                        <a:t> </a:t>
                      </a:r>
                    </a:p>
                  </a:txBody>
                  <a:tcPr marL="3794" marR="3794" marT="3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800" b="1" i="0" u="none" strike="noStrike">
                          <a:solidFill>
                            <a:srgbClr val="000000"/>
                          </a:solidFill>
                          <a:effectLst>
                            <a:outerShdw blurRad="38100" dist="38100" dir="2700000" algn="tl">
                              <a:srgbClr val="000000">
                                <a:alpha val="43137"/>
                              </a:srgbClr>
                            </a:outerShdw>
                          </a:effectLst>
                          <a:latin typeface="Calibri"/>
                        </a:rPr>
                        <a:t>          0   </a:t>
                      </a:r>
                    </a:p>
                  </a:txBody>
                  <a:tcPr marL="3794" marR="3794" marT="379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800" b="1" i="0" u="none" strike="noStrike" dirty="0">
                          <a:solidFill>
                            <a:srgbClr val="000000"/>
                          </a:solidFill>
                          <a:effectLst>
                            <a:outerShdw blurRad="38100" dist="38100" dir="2700000" algn="tl">
                              <a:srgbClr val="000000">
                                <a:alpha val="43137"/>
                              </a:srgbClr>
                            </a:outerShdw>
                          </a:effectLst>
                          <a:latin typeface="Calibri"/>
                        </a:rPr>
                        <a:t>   123 656   </a:t>
                      </a:r>
                    </a:p>
                  </a:txBody>
                  <a:tcPr marL="3794" marR="3794" marT="379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800" b="1" i="0" u="none" strike="noStrike" dirty="0">
                          <a:solidFill>
                            <a:srgbClr val="000000"/>
                          </a:solidFill>
                          <a:effectLst>
                            <a:outerShdw blurRad="38100" dist="38100" dir="2700000" algn="tl">
                              <a:srgbClr val="000000">
                                <a:alpha val="43137"/>
                              </a:srgbClr>
                            </a:outerShdw>
                          </a:effectLst>
                          <a:latin typeface="Calibri"/>
                        </a:rPr>
                        <a:t> </a:t>
                      </a:r>
                    </a:p>
                  </a:txBody>
                  <a:tcPr marL="3794" marR="3794" marT="3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800" b="1" i="0" u="none" strike="noStrike">
                          <a:solidFill>
                            <a:srgbClr val="000000"/>
                          </a:solidFill>
                          <a:effectLst>
                            <a:outerShdw blurRad="38100" dist="38100" dir="2700000" algn="tl">
                              <a:srgbClr val="000000">
                                <a:alpha val="43137"/>
                              </a:srgbClr>
                            </a:outerShdw>
                          </a:effectLst>
                          <a:latin typeface="Calibri"/>
                        </a:rPr>
                        <a:t>          0   </a:t>
                      </a:r>
                    </a:p>
                  </a:txBody>
                  <a:tcPr marL="3794" marR="3794" marT="379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800" b="1" i="0" u="none" strike="noStrike">
                          <a:solidFill>
                            <a:srgbClr val="000000"/>
                          </a:solidFill>
                          <a:effectLst>
                            <a:outerShdw blurRad="38100" dist="38100" dir="2700000" algn="tl">
                              <a:srgbClr val="000000">
                                <a:alpha val="43137"/>
                              </a:srgbClr>
                            </a:outerShdw>
                          </a:effectLst>
                          <a:latin typeface="Calibri"/>
                        </a:rPr>
                        <a:t> </a:t>
                      </a:r>
                    </a:p>
                  </a:txBody>
                  <a:tcPr marL="3794" marR="3794" marT="379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fr-FR" sz="800" b="1" i="0" u="none" strike="noStrike">
                          <a:solidFill>
                            <a:srgbClr val="000000"/>
                          </a:solidFill>
                          <a:effectLst>
                            <a:outerShdw blurRad="38100" dist="38100" dir="2700000" algn="tl">
                              <a:srgbClr val="000000">
                                <a:alpha val="43137"/>
                              </a:srgbClr>
                            </a:outerShdw>
                          </a:effectLst>
                          <a:latin typeface="Calibri"/>
                        </a:rPr>
                        <a:t>     9 852   </a:t>
                      </a:r>
                    </a:p>
                  </a:txBody>
                  <a:tcPr marL="3794" marR="3794" marT="3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fr-FR" sz="800" b="1" i="0" u="none" strike="noStrike">
                          <a:solidFill>
                            <a:srgbClr val="000000"/>
                          </a:solidFill>
                          <a:effectLst>
                            <a:outerShdw blurRad="38100" dist="38100" dir="2700000" algn="tl">
                              <a:srgbClr val="000000">
                                <a:alpha val="43137"/>
                              </a:srgbClr>
                            </a:outerShdw>
                          </a:effectLst>
                          <a:latin typeface="Calibri"/>
                        </a:rPr>
                        <a:t>     6 874   </a:t>
                      </a:r>
                    </a:p>
                  </a:txBody>
                  <a:tcPr marL="3794" marR="3794" marT="379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r>
              <a:tr h="216601">
                <a:tc>
                  <a:txBody>
                    <a:bodyPr/>
                    <a:lstStyle/>
                    <a:p>
                      <a:pPr algn="l" fontAlgn="b"/>
                      <a:r>
                        <a:rPr lang="fr-FR" sz="1000" b="0" i="0" u="none" strike="noStrike" dirty="0">
                          <a:solidFill>
                            <a:srgbClr val="000000"/>
                          </a:solidFill>
                          <a:latin typeface="Calibri"/>
                        </a:rPr>
                        <a:t> </a:t>
                      </a:r>
                    </a:p>
                  </a:txBody>
                  <a:tcPr marL="3794" marR="3794" marT="379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fr-FR" sz="800" b="1" i="0" u="none" strike="noStrike">
                          <a:solidFill>
                            <a:srgbClr val="000000"/>
                          </a:solidFill>
                          <a:effectLst>
                            <a:outerShdw blurRad="38100" dist="38100" dir="2700000" algn="tl">
                              <a:srgbClr val="000000">
                                <a:alpha val="43137"/>
                              </a:srgbClr>
                            </a:outerShdw>
                          </a:effectLst>
                          <a:latin typeface="Calibri"/>
                        </a:rPr>
                        <a:t> </a:t>
                      </a:r>
                    </a:p>
                  </a:txBody>
                  <a:tcPr marL="3794" marR="3794" marT="379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800" b="1" i="0" u="none" strike="noStrike">
                          <a:solidFill>
                            <a:srgbClr val="000000"/>
                          </a:solidFill>
                          <a:effectLst>
                            <a:outerShdw blurRad="38100" dist="38100" dir="2700000" algn="tl">
                              <a:srgbClr val="000000">
                                <a:alpha val="43137"/>
                              </a:srgbClr>
                            </a:outerShdw>
                          </a:effectLst>
                          <a:latin typeface="Calibri"/>
                        </a:rPr>
                        <a:t> </a:t>
                      </a:r>
                    </a:p>
                  </a:txBody>
                  <a:tcPr marL="3794" marR="3794" marT="3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800" b="1" i="0" u="none" strike="noStrike">
                          <a:solidFill>
                            <a:srgbClr val="000000"/>
                          </a:solidFill>
                          <a:effectLst>
                            <a:outerShdw blurRad="38100" dist="38100" dir="2700000" algn="tl">
                              <a:srgbClr val="000000">
                                <a:alpha val="43137"/>
                              </a:srgbClr>
                            </a:outerShdw>
                          </a:effectLst>
                          <a:latin typeface="Calibri"/>
                        </a:rPr>
                        <a:t> </a:t>
                      </a:r>
                    </a:p>
                  </a:txBody>
                  <a:tcPr marL="3794" marR="3794" marT="379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800" b="1" i="0" u="none" strike="noStrike">
                          <a:solidFill>
                            <a:srgbClr val="000000"/>
                          </a:solidFill>
                          <a:effectLst>
                            <a:outerShdw blurRad="38100" dist="38100" dir="2700000" algn="tl">
                              <a:srgbClr val="000000">
                                <a:alpha val="43137"/>
                              </a:srgbClr>
                            </a:outerShdw>
                          </a:effectLst>
                          <a:latin typeface="Calibri"/>
                        </a:rPr>
                        <a:t> </a:t>
                      </a:r>
                    </a:p>
                  </a:txBody>
                  <a:tcPr marL="3794" marR="3794" marT="379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fr-FR" sz="800" b="1" i="0" u="none" strike="noStrike">
                          <a:solidFill>
                            <a:srgbClr val="000000"/>
                          </a:solidFill>
                          <a:effectLst>
                            <a:outerShdw blurRad="38100" dist="38100" dir="2700000" algn="tl">
                              <a:srgbClr val="000000">
                                <a:alpha val="43137"/>
                              </a:srgbClr>
                            </a:outerShdw>
                          </a:effectLst>
                          <a:latin typeface="Calibri"/>
                        </a:rPr>
                        <a:t> </a:t>
                      </a:r>
                    </a:p>
                  </a:txBody>
                  <a:tcPr marL="3794" marR="3794" marT="3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fr-FR" sz="800" b="1" i="0" u="none" strike="noStrike">
                          <a:solidFill>
                            <a:srgbClr val="000000"/>
                          </a:solidFill>
                          <a:effectLst>
                            <a:outerShdw blurRad="38100" dist="38100" dir="2700000" algn="tl">
                              <a:srgbClr val="000000">
                                <a:alpha val="43137"/>
                              </a:srgbClr>
                            </a:outerShdw>
                          </a:effectLst>
                          <a:latin typeface="Calibri"/>
                        </a:rPr>
                        <a:t> </a:t>
                      </a:r>
                    </a:p>
                  </a:txBody>
                  <a:tcPr marL="3794" marR="3794" marT="379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fr-FR" sz="800" b="1" i="0" u="none" strike="noStrike">
                          <a:solidFill>
                            <a:srgbClr val="000000"/>
                          </a:solidFill>
                          <a:effectLst>
                            <a:outerShdw blurRad="38100" dist="38100" dir="2700000" algn="tl">
                              <a:srgbClr val="000000">
                                <a:alpha val="43137"/>
                              </a:srgbClr>
                            </a:outerShdw>
                          </a:effectLst>
                          <a:latin typeface="Calibri"/>
                        </a:rPr>
                        <a:t> </a:t>
                      </a:r>
                    </a:p>
                  </a:txBody>
                  <a:tcPr marL="3794" marR="3794" marT="379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800" b="1" i="0" u="none" strike="noStrike">
                          <a:solidFill>
                            <a:srgbClr val="000000"/>
                          </a:solidFill>
                          <a:effectLst>
                            <a:outerShdw blurRad="38100" dist="38100" dir="2700000" algn="tl">
                              <a:srgbClr val="000000">
                                <a:alpha val="43137"/>
                              </a:srgbClr>
                            </a:outerShdw>
                          </a:effectLst>
                          <a:latin typeface="Calibri"/>
                        </a:rPr>
                        <a:t> </a:t>
                      </a:r>
                    </a:p>
                  </a:txBody>
                  <a:tcPr marL="3794" marR="3794" marT="3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800" b="1" i="0" u="none" strike="noStrike">
                          <a:solidFill>
                            <a:srgbClr val="000000"/>
                          </a:solidFill>
                          <a:effectLst>
                            <a:outerShdw blurRad="38100" dist="38100" dir="2700000" algn="tl">
                              <a:srgbClr val="000000">
                                <a:alpha val="43137"/>
                              </a:srgbClr>
                            </a:outerShdw>
                          </a:effectLst>
                          <a:latin typeface="Calibri"/>
                        </a:rPr>
                        <a:t> </a:t>
                      </a:r>
                    </a:p>
                  </a:txBody>
                  <a:tcPr marL="3794" marR="3794" marT="379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800" b="1" i="0" u="none" strike="noStrike">
                          <a:solidFill>
                            <a:srgbClr val="000000"/>
                          </a:solidFill>
                          <a:effectLst>
                            <a:outerShdw blurRad="38100" dist="38100" dir="2700000" algn="tl">
                              <a:srgbClr val="000000">
                                <a:alpha val="43137"/>
                              </a:srgbClr>
                            </a:outerShdw>
                          </a:effectLst>
                          <a:latin typeface="Calibri"/>
                        </a:rPr>
                        <a:t> </a:t>
                      </a:r>
                    </a:p>
                  </a:txBody>
                  <a:tcPr marL="3794" marR="3794" marT="379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800" b="1" i="0" u="none" strike="noStrike">
                          <a:solidFill>
                            <a:srgbClr val="000000"/>
                          </a:solidFill>
                          <a:effectLst>
                            <a:outerShdw blurRad="38100" dist="38100" dir="2700000" algn="tl">
                              <a:srgbClr val="000000">
                                <a:alpha val="43137"/>
                              </a:srgbClr>
                            </a:outerShdw>
                          </a:effectLst>
                          <a:latin typeface="Calibri"/>
                        </a:rPr>
                        <a:t> </a:t>
                      </a:r>
                    </a:p>
                  </a:txBody>
                  <a:tcPr marL="3794" marR="3794" marT="3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800" b="1" i="0" u="none" strike="noStrike">
                          <a:solidFill>
                            <a:srgbClr val="000000"/>
                          </a:solidFill>
                          <a:effectLst>
                            <a:outerShdw blurRad="38100" dist="38100" dir="2700000" algn="tl">
                              <a:srgbClr val="000000">
                                <a:alpha val="43137"/>
                              </a:srgbClr>
                            </a:outerShdw>
                          </a:effectLst>
                          <a:latin typeface="Calibri"/>
                        </a:rPr>
                        <a:t> </a:t>
                      </a:r>
                    </a:p>
                  </a:txBody>
                  <a:tcPr marL="3794" marR="3794" marT="379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800" b="1" i="0" u="none" strike="noStrike">
                          <a:solidFill>
                            <a:srgbClr val="000000"/>
                          </a:solidFill>
                          <a:effectLst>
                            <a:outerShdw blurRad="38100" dist="38100" dir="2700000" algn="tl">
                              <a:srgbClr val="000000">
                                <a:alpha val="43137"/>
                              </a:srgbClr>
                            </a:outerShdw>
                          </a:effectLst>
                          <a:latin typeface="Calibri"/>
                        </a:rPr>
                        <a:t> </a:t>
                      </a:r>
                    </a:p>
                  </a:txBody>
                  <a:tcPr marL="3794" marR="3794" marT="379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800" b="1" i="0" u="none" strike="noStrike" dirty="0">
                          <a:solidFill>
                            <a:srgbClr val="000000"/>
                          </a:solidFill>
                          <a:effectLst>
                            <a:outerShdw blurRad="38100" dist="38100" dir="2700000" algn="tl">
                              <a:srgbClr val="000000">
                                <a:alpha val="43137"/>
                              </a:srgbClr>
                            </a:outerShdw>
                          </a:effectLst>
                          <a:latin typeface="Calibri"/>
                        </a:rPr>
                        <a:t> </a:t>
                      </a:r>
                    </a:p>
                  </a:txBody>
                  <a:tcPr marL="3794" marR="3794" marT="3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800" b="1" i="0" u="none" strike="noStrike" dirty="0">
                          <a:solidFill>
                            <a:srgbClr val="000000"/>
                          </a:solidFill>
                          <a:effectLst>
                            <a:outerShdw blurRad="38100" dist="38100" dir="2700000" algn="tl">
                              <a:srgbClr val="000000">
                                <a:alpha val="43137"/>
                              </a:srgbClr>
                            </a:outerShdw>
                          </a:effectLst>
                          <a:latin typeface="Calibri"/>
                        </a:rPr>
                        <a:t> </a:t>
                      </a:r>
                    </a:p>
                  </a:txBody>
                  <a:tcPr marL="3794" marR="3794" marT="379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800" b="1" i="0" u="none" strike="noStrike" dirty="0">
                          <a:solidFill>
                            <a:srgbClr val="000000"/>
                          </a:solidFill>
                          <a:effectLst>
                            <a:outerShdw blurRad="38100" dist="38100" dir="2700000" algn="tl">
                              <a:srgbClr val="000000">
                                <a:alpha val="43137"/>
                              </a:srgbClr>
                            </a:outerShdw>
                          </a:effectLst>
                          <a:latin typeface="Calibri"/>
                        </a:rPr>
                        <a:t> </a:t>
                      </a:r>
                    </a:p>
                  </a:txBody>
                  <a:tcPr marL="3794" marR="3794" marT="379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fr-FR" sz="800" b="1" i="0" u="none" strike="noStrike">
                          <a:solidFill>
                            <a:srgbClr val="000000"/>
                          </a:solidFill>
                          <a:effectLst>
                            <a:outerShdw blurRad="38100" dist="38100" dir="2700000" algn="tl">
                              <a:srgbClr val="000000">
                                <a:alpha val="43137"/>
                              </a:srgbClr>
                            </a:outerShdw>
                          </a:effectLst>
                          <a:latin typeface="Calibri"/>
                        </a:rPr>
                        <a:t> </a:t>
                      </a:r>
                    </a:p>
                  </a:txBody>
                  <a:tcPr marL="3794" marR="3794" marT="3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fr-FR" sz="800" b="1" i="0" u="none" strike="noStrike">
                          <a:solidFill>
                            <a:srgbClr val="000000"/>
                          </a:solidFill>
                          <a:effectLst>
                            <a:outerShdw blurRad="38100" dist="38100" dir="2700000" algn="tl">
                              <a:srgbClr val="000000">
                                <a:alpha val="43137"/>
                              </a:srgbClr>
                            </a:outerShdw>
                          </a:effectLst>
                          <a:latin typeface="Calibri"/>
                        </a:rPr>
                        <a:t> </a:t>
                      </a:r>
                    </a:p>
                  </a:txBody>
                  <a:tcPr marL="3794" marR="3794" marT="379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r>
              <a:tr h="301722">
                <a:tc>
                  <a:txBody>
                    <a:bodyPr/>
                    <a:lstStyle/>
                    <a:p>
                      <a:pPr algn="l" fontAlgn="b"/>
                      <a:r>
                        <a:rPr lang="fr-FR" sz="1000" b="0" i="0" u="none" strike="noStrike" dirty="0">
                          <a:solidFill>
                            <a:srgbClr val="000000"/>
                          </a:solidFill>
                          <a:latin typeface="Calibri"/>
                        </a:rPr>
                        <a:t>IND ELECTRIQUE ET ELECTRONNIQUE</a:t>
                      </a:r>
                    </a:p>
                  </a:txBody>
                  <a:tcPr marL="3794" marR="3794" marT="379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fr-FR" sz="800" b="1" i="0" u="none" strike="noStrike">
                          <a:solidFill>
                            <a:srgbClr val="000000"/>
                          </a:solidFill>
                          <a:effectLst>
                            <a:outerShdw blurRad="38100" dist="38100" dir="2700000" algn="tl">
                              <a:srgbClr val="000000">
                                <a:alpha val="43137"/>
                              </a:srgbClr>
                            </a:outerShdw>
                          </a:effectLst>
                          <a:latin typeface="Calibri"/>
                        </a:rPr>
                        <a:t>     31 729   </a:t>
                      </a:r>
                    </a:p>
                  </a:txBody>
                  <a:tcPr marL="3794" marR="3794" marT="379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800" b="1" i="0" u="none" strike="noStrike">
                          <a:solidFill>
                            <a:srgbClr val="000000"/>
                          </a:solidFill>
                          <a:effectLst>
                            <a:outerShdw blurRad="38100" dist="38100" dir="2700000" algn="tl">
                              <a:srgbClr val="000000">
                                <a:alpha val="43137"/>
                              </a:srgbClr>
                            </a:outerShdw>
                          </a:effectLst>
                          <a:latin typeface="Calibri"/>
                        </a:rPr>
                        <a:t> </a:t>
                      </a:r>
                    </a:p>
                  </a:txBody>
                  <a:tcPr marL="3794" marR="3794" marT="3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800" b="1" i="0" u="none" strike="noStrike">
                          <a:solidFill>
                            <a:srgbClr val="000000"/>
                          </a:solidFill>
                          <a:effectLst>
                            <a:outerShdw blurRad="38100" dist="38100" dir="2700000" algn="tl">
                              <a:srgbClr val="000000">
                                <a:alpha val="43137"/>
                              </a:srgbClr>
                            </a:outerShdw>
                          </a:effectLst>
                          <a:latin typeface="Calibri"/>
                        </a:rPr>
                        <a:t> </a:t>
                      </a:r>
                    </a:p>
                  </a:txBody>
                  <a:tcPr marL="3794" marR="3794" marT="379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800" b="1" i="0" u="none" strike="noStrike">
                          <a:solidFill>
                            <a:srgbClr val="000000"/>
                          </a:solidFill>
                          <a:effectLst>
                            <a:outerShdw blurRad="38100" dist="38100" dir="2700000" algn="tl">
                              <a:srgbClr val="000000">
                                <a:alpha val="43137"/>
                              </a:srgbClr>
                            </a:outerShdw>
                          </a:effectLst>
                          <a:latin typeface="Calibri"/>
                        </a:rPr>
                        <a:t>     31 180   </a:t>
                      </a:r>
                    </a:p>
                  </a:txBody>
                  <a:tcPr marL="3794" marR="3794" marT="379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fr-FR" sz="800" b="1" i="0" u="none" strike="noStrike">
                          <a:solidFill>
                            <a:srgbClr val="000000"/>
                          </a:solidFill>
                          <a:effectLst>
                            <a:outerShdw blurRad="38100" dist="38100" dir="2700000" algn="tl">
                              <a:srgbClr val="000000">
                                <a:alpha val="43137"/>
                              </a:srgbClr>
                            </a:outerShdw>
                          </a:effectLst>
                          <a:latin typeface="Calibri"/>
                        </a:rPr>
                        <a:t>     33 650   </a:t>
                      </a:r>
                    </a:p>
                  </a:txBody>
                  <a:tcPr marL="3794" marR="3794" marT="3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fr-FR" sz="800" b="1" i="0" u="none" strike="noStrike">
                          <a:solidFill>
                            <a:srgbClr val="000000"/>
                          </a:solidFill>
                          <a:effectLst>
                            <a:outerShdw blurRad="38100" dist="38100" dir="2700000" algn="tl">
                              <a:srgbClr val="000000">
                                <a:alpha val="43137"/>
                              </a:srgbClr>
                            </a:outerShdw>
                          </a:effectLst>
                          <a:latin typeface="Calibri"/>
                        </a:rPr>
                        <a:t>     32 619   </a:t>
                      </a:r>
                    </a:p>
                  </a:txBody>
                  <a:tcPr marL="3794" marR="3794" marT="379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fr-FR" sz="800" b="1" i="0" u="none" strike="noStrike">
                          <a:solidFill>
                            <a:srgbClr val="000000"/>
                          </a:solidFill>
                          <a:effectLst>
                            <a:outerShdw blurRad="38100" dist="38100" dir="2700000" algn="tl">
                              <a:srgbClr val="000000">
                                <a:alpha val="43137"/>
                              </a:srgbClr>
                            </a:outerShdw>
                          </a:effectLst>
                          <a:latin typeface="Calibri"/>
                        </a:rPr>
                        <a:t>     24 125   </a:t>
                      </a:r>
                    </a:p>
                  </a:txBody>
                  <a:tcPr marL="3794" marR="3794" marT="379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800" b="1" i="0" u="none" strike="noStrike">
                          <a:solidFill>
                            <a:srgbClr val="000000"/>
                          </a:solidFill>
                          <a:effectLst>
                            <a:outerShdw blurRad="38100" dist="38100" dir="2700000" algn="tl">
                              <a:srgbClr val="000000">
                                <a:alpha val="43137"/>
                              </a:srgbClr>
                            </a:outerShdw>
                          </a:effectLst>
                          <a:latin typeface="Calibri"/>
                        </a:rPr>
                        <a:t> </a:t>
                      </a:r>
                    </a:p>
                  </a:txBody>
                  <a:tcPr marL="3794" marR="3794" marT="3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800" b="1" i="0" u="none" strike="noStrike">
                          <a:solidFill>
                            <a:srgbClr val="000000"/>
                          </a:solidFill>
                          <a:effectLst>
                            <a:outerShdw blurRad="38100" dist="38100" dir="2700000" algn="tl">
                              <a:srgbClr val="000000">
                                <a:alpha val="43137"/>
                              </a:srgbClr>
                            </a:outerShdw>
                          </a:effectLst>
                          <a:latin typeface="Calibri"/>
                        </a:rPr>
                        <a:t>          0   </a:t>
                      </a:r>
                    </a:p>
                  </a:txBody>
                  <a:tcPr marL="3794" marR="3794" marT="379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800" b="1" i="0" u="none" strike="noStrike">
                          <a:solidFill>
                            <a:srgbClr val="000000"/>
                          </a:solidFill>
                          <a:effectLst>
                            <a:outerShdw blurRad="38100" dist="38100" dir="2700000" algn="tl">
                              <a:srgbClr val="000000">
                                <a:alpha val="43137"/>
                              </a:srgbClr>
                            </a:outerShdw>
                          </a:effectLst>
                          <a:latin typeface="Calibri"/>
                        </a:rPr>
                        <a:t>       8 037   </a:t>
                      </a:r>
                    </a:p>
                  </a:txBody>
                  <a:tcPr marL="3794" marR="3794" marT="379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800" b="1" i="0" u="none" strike="noStrike">
                          <a:solidFill>
                            <a:srgbClr val="000000"/>
                          </a:solidFill>
                          <a:effectLst>
                            <a:outerShdw blurRad="38100" dist="38100" dir="2700000" algn="tl">
                              <a:srgbClr val="000000">
                                <a:alpha val="43137"/>
                              </a:srgbClr>
                            </a:outerShdw>
                          </a:effectLst>
                          <a:latin typeface="Calibri"/>
                        </a:rPr>
                        <a:t> </a:t>
                      </a:r>
                    </a:p>
                  </a:txBody>
                  <a:tcPr marL="3794" marR="3794" marT="3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800" b="1" i="0" u="none" strike="noStrike">
                          <a:solidFill>
                            <a:srgbClr val="000000"/>
                          </a:solidFill>
                          <a:effectLst>
                            <a:outerShdw blurRad="38100" dist="38100" dir="2700000" algn="tl">
                              <a:srgbClr val="000000">
                                <a:alpha val="43137"/>
                              </a:srgbClr>
                            </a:outerShdw>
                          </a:effectLst>
                          <a:latin typeface="Calibri"/>
                        </a:rPr>
                        <a:t>          0   </a:t>
                      </a:r>
                    </a:p>
                  </a:txBody>
                  <a:tcPr marL="3794" marR="3794" marT="379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800" b="1" i="0" u="none" strike="noStrike">
                          <a:solidFill>
                            <a:srgbClr val="000000"/>
                          </a:solidFill>
                          <a:effectLst>
                            <a:outerShdw blurRad="38100" dist="38100" dir="2700000" algn="tl">
                              <a:srgbClr val="000000">
                                <a:alpha val="43137"/>
                              </a:srgbClr>
                            </a:outerShdw>
                          </a:effectLst>
                          <a:latin typeface="Calibri"/>
                        </a:rPr>
                        <a:t>     68 234   </a:t>
                      </a:r>
                    </a:p>
                  </a:txBody>
                  <a:tcPr marL="3794" marR="3794" marT="379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800" b="1" i="0" u="none" strike="noStrike">
                          <a:solidFill>
                            <a:srgbClr val="000000"/>
                          </a:solidFill>
                          <a:effectLst>
                            <a:outerShdw blurRad="38100" dist="38100" dir="2700000" algn="tl">
                              <a:srgbClr val="000000">
                                <a:alpha val="43137"/>
                              </a:srgbClr>
                            </a:outerShdw>
                          </a:effectLst>
                          <a:latin typeface="Calibri"/>
                        </a:rPr>
                        <a:t> </a:t>
                      </a:r>
                    </a:p>
                  </a:txBody>
                  <a:tcPr marL="3794" marR="3794" marT="3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800" b="1" i="0" u="none" strike="noStrike">
                          <a:solidFill>
                            <a:srgbClr val="000000"/>
                          </a:solidFill>
                          <a:effectLst>
                            <a:outerShdw blurRad="38100" dist="38100" dir="2700000" algn="tl">
                              <a:srgbClr val="000000">
                                <a:alpha val="43137"/>
                              </a:srgbClr>
                            </a:outerShdw>
                          </a:effectLst>
                          <a:latin typeface="Calibri"/>
                        </a:rPr>
                        <a:t>          0   </a:t>
                      </a:r>
                    </a:p>
                  </a:txBody>
                  <a:tcPr marL="3794" marR="3794" marT="379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800" b="1" i="0" u="none" strike="noStrike" dirty="0">
                          <a:solidFill>
                            <a:srgbClr val="000000"/>
                          </a:solidFill>
                          <a:effectLst>
                            <a:outerShdw blurRad="38100" dist="38100" dir="2700000" algn="tl">
                              <a:srgbClr val="000000">
                                <a:alpha val="43137"/>
                              </a:srgbClr>
                            </a:outerShdw>
                          </a:effectLst>
                          <a:latin typeface="Calibri"/>
                        </a:rPr>
                        <a:t> </a:t>
                      </a:r>
                    </a:p>
                  </a:txBody>
                  <a:tcPr marL="3794" marR="3794" marT="379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fr-FR" sz="800" b="1" i="0" u="none" strike="noStrike" dirty="0">
                          <a:solidFill>
                            <a:srgbClr val="000000"/>
                          </a:solidFill>
                          <a:effectLst>
                            <a:outerShdw blurRad="38100" dist="38100" dir="2700000" algn="tl">
                              <a:srgbClr val="000000">
                                <a:alpha val="43137"/>
                              </a:srgbClr>
                            </a:outerShdw>
                          </a:effectLst>
                          <a:latin typeface="Calibri"/>
                        </a:rPr>
                        <a:t>     1 093   </a:t>
                      </a:r>
                    </a:p>
                  </a:txBody>
                  <a:tcPr marL="3794" marR="3794" marT="3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fr-FR" sz="800" b="1" i="0" u="none" strike="noStrike">
                          <a:solidFill>
                            <a:srgbClr val="000000"/>
                          </a:solidFill>
                          <a:effectLst>
                            <a:outerShdw blurRad="38100" dist="38100" dir="2700000" algn="tl">
                              <a:srgbClr val="000000">
                                <a:alpha val="43137"/>
                              </a:srgbClr>
                            </a:outerShdw>
                          </a:effectLst>
                          <a:latin typeface="Calibri"/>
                        </a:rPr>
                        <a:t>     1 908   </a:t>
                      </a:r>
                    </a:p>
                  </a:txBody>
                  <a:tcPr marL="3794" marR="3794" marT="379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r>
              <a:tr h="216601">
                <a:tc>
                  <a:txBody>
                    <a:bodyPr/>
                    <a:lstStyle/>
                    <a:p>
                      <a:pPr algn="l" fontAlgn="b"/>
                      <a:r>
                        <a:rPr lang="fr-FR" sz="1000" b="0" i="0" u="none" strike="noStrike" dirty="0">
                          <a:solidFill>
                            <a:srgbClr val="000000"/>
                          </a:solidFill>
                          <a:latin typeface="Calibri"/>
                        </a:rPr>
                        <a:t> </a:t>
                      </a:r>
                    </a:p>
                  </a:txBody>
                  <a:tcPr marL="3794" marR="3794" marT="379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fr-FR" sz="800" b="1" i="0" u="none" strike="noStrike">
                          <a:solidFill>
                            <a:srgbClr val="000000"/>
                          </a:solidFill>
                          <a:effectLst>
                            <a:outerShdw blurRad="38100" dist="38100" dir="2700000" algn="tl">
                              <a:srgbClr val="000000">
                                <a:alpha val="43137"/>
                              </a:srgbClr>
                            </a:outerShdw>
                          </a:effectLst>
                          <a:latin typeface="Calibri"/>
                        </a:rPr>
                        <a:t> </a:t>
                      </a:r>
                    </a:p>
                  </a:txBody>
                  <a:tcPr marL="3794" marR="3794" marT="379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800" b="1" i="0" u="none" strike="noStrike">
                          <a:solidFill>
                            <a:srgbClr val="000000"/>
                          </a:solidFill>
                          <a:effectLst>
                            <a:outerShdw blurRad="38100" dist="38100" dir="2700000" algn="tl">
                              <a:srgbClr val="000000">
                                <a:alpha val="43137"/>
                              </a:srgbClr>
                            </a:outerShdw>
                          </a:effectLst>
                          <a:latin typeface="Calibri"/>
                        </a:rPr>
                        <a:t> </a:t>
                      </a:r>
                    </a:p>
                  </a:txBody>
                  <a:tcPr marL="3794" marR="3794" marT="3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800" b="1" i="0" u="none" strike="noStrike">
                          <a:solidFill>
                            <a:srgbClr val="000000"/>
                          </a:solidFill>
                          <a:effectLst>
                            <a:outerShdw blurRad="38100" dist="38100" dir="2700000" algn="tl">
                              <a:srgbClr val="000000">
                                <a:alpha val="43137"/>
                              </a:srgbClr>
                            </a:outerShdw>
                          </a:effectLst>
                          <a:latin typeface="Calibri"/>
                        </a:rPr>
                        <a:t> </a:t>
                      </a:r>
                    </a:p>
                  </a:txBody>
                  <a:tcPr marL="3794" marR="3794" marT="379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800" b="1" i="0" u="none" strike="noStrike">
                          <a:solidFill>
                            <a:srgbClr val="000000"/>
                          </a:solidFill>
                          <a:effectLst>
                            <a:outerShdw blurRad="38100" dist="38100" dir="2700000" algn="tl">
                              <a:srgbClr val="000000">
                                <a:alpha val="43137"/>
                              </a:srgbClr>
                            </a:outerShdw>
                          </a:effectLst>
                          <a:latin typeface="Calibri"/>
                        </a:rPr>
                        <a:t> </a:t>
                      </a:r>
                    </a:p>
                  </a:txBody>
                  <a:tcPr marL="3794" marR="3794" marT="379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fr-FR" sz="800" b="1" i="0" u="none" strike="noStrike">
                          <a:solidFill>
                            <a:srgbClr val="000000"/>
                          </a:solidFill>
                          <a:effectLst>
                            <a:outerShdw blurRad="38100" dist="38100" dir="2700000" algn="tl">
                              <a:srgbClr val="000000">
                                <a:alpha val="43137"/>
                              </a:srgbClr>
                            </a:outerShdw>
                          </a:effectLst>
                          <a:latin typeface="Calibri"/>
                        </a:rPr>
                        <a:t> </a:t>
                      </a:r>
                    </a:p>
                  </a:txBody>
                  <a:tcPr marL="3794" marR="3794" marT="3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fr-FR" sz="800" b="1" i="0" u="none" strike="noStrike">
                          <a:solidFill>
                            <a:srgbClr val="000000"/>
                          </a:solidFill>
                          <a:effectLst>
                            <a:outerShdw blurRad="38100" dist="38100" dir="2700000" algn="tl">
                              <a:srgbClr val="000000">
                                <a:alpha val="43137"/>
                              </a:srgbClr>
                            </a:outerShdw>
                          </a:effectLst>
                          <a:latin typeface="Calibri"/>
                        </a:rPr>
                        <a:t> </a:t>
                      </a:r>
                    </a:p>
                  </a:txBody>
                  <a:tcPr marL="3794" marR="3794" marT="379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fr-FR" sz="800" b="1" i="0" u="none" strike="noStrike">
                          <a:solidFill>
                            <a:srgbClr val="000000"/>
                          </a:solidFill>
                          <a:effectLst>
                            <a:outerShdw blurRad="38100" dist="38100" dir="2700000" algn="tl">
                              <a:srgbClr val="000000">
                                <a:alpha val="43137"/>
                              </a:srgbClr>
                            </a:outerShdw>
                          </a:effectLst>
                          <a:latin typeface="Calibri"/>
                        </a:rPr>
                        <a:t> </a:t>
                      </a:r>
                    </a:p>
                  </a:txBody>
                  <a:tcPr marL="3794" marR="3794" marT="379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800" b="1" i="0" u="none" strike="noStrike">
                          <a:solidFill>
                            <a:srgbClr val="000000"/>
                          </a:solidFill>
                          <a:effectLst>
                            <a:outerShdw blurRad="38100" dist="38100" dir="2700000" algn="tl">
                              <a:srgbClr val="000000">
                                <a:alpha val="43137"/>
                              </a:srgbClr>
                            </a:outerShdw>
                          </a:effectLst>
                          <a:latin typeface="Calibri"/>
                        </a:rPr>
                        <a:t> </a:t>
                      </a:r>
                    </a:p>
                  </a:txBody>
                  <a:tcPr marL="3794" marR="3794" marT="3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800" b="1" i="0" u="none" strike="noStrike">
                          <a:solidFill>
                            <a:srgbClr val="000000"/>
                          </a:solidFill>
                          <a:effectLst>
                            <a:outerShdw blurRad="38100" dist="38100" dir="2700000" algn="tl">
                              <a:srgbClr val="000000">
                                <a:alpha val="43137"/>
                              </a:srgbClr>
                            </a:outerShdw>
                          </a:effectLst>
                          <a:latin typeface="Calibri"/>
                        </a:rPr>
                        <a:t> </a:t>
                      </a:r>
                    </a:p>
                  </a:txBody>
                  <a:tcPr marL="3794" marR="3794" marT="379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800" b="1" i="0" u="none" strike="noStrike">
                          <a:solidFill>
                            <a:srgbClr val="000000"/>
                          </a:solidFill>
                          <a:effectLst>
                            <a:outerShdw blurRad="38100" dist="38100" dir="2700000" algn="tl">
                              <a:srgbClr val="000000">
                                <a:alpha val="43137"/>
                              </a:srgbClr>
                            </a:outerShdw>
                          </a:effectLst>
                          <a:latin typeface="Calibri"/>
                        </a:rPr>
                        <a:t> </a:t>
                      </a:r>
                    </a:p>
                  </a:txBody>
                  <a:tcPr marL="3794" marR="3794" marT="379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800" b="1" i="0" u="none" strike="noStrike">
                          <a:solidFill>
                            <a:srgbClr val="000000"/>
                          </a:solidFill>
                          <a:effectLst>
                            <a:outerShdw blurRad="38100" dist="38100" dir="2700000" algn="tl">
                              <a:srgbClr val="000000">
                                <a:alpha val="43137"/>
                              </a:srgbClr>
                            </a:outerShdw>
                          </a:effectLst>
                          <a:latin typeface="Calibri"/>
                        </a:rPr>
                        <a:t> </a:t>
                      </a:r>
                    </a:p>
                  </a:txBody>
                  <a:tcPr marL="3794" marR="3794" marT="3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800" b="1" i="0" u="none" strike="noStrike">
                          <a:solidFill>
                            <a:srgbClr val="000000"/>
                          </a:solidFill>
                          <a:effectLst>
                            <a:outerShdw blurRad="38100" dist="38100" dir="2700000" algn="tl">
                              <a:srgbClr val="000000">
                                <a:alpha val="43137"/>
                              </a:srgbClr>
                            </a:outerShdw>
                          </a:effectLst>
                          <a:latin typeface="Calibri"/>
                        </a:rPr>
                        <a:t> </a:t>
                      </a:r>
                    </a:p>
                  </a:txBody>
                  <a:tcPr marL="3794" marR="3794" marT="379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800" b="1" i="0" u="none" strike="noStrike">
                          <a:solidFill>
                            <a:srgbClr val="000000"/>
                          </a:solidFill>
                          <a:effectLst>
                            <a:outerShdw blurRad="38100" dist="38100" dir="2700000" algn="tl">
                              <a:srgbClr val="000000">
                                <a:alpha val="43137"/>
                              </a:srgbClr>
                            </a:outerShdw>
                          </a:effectLst>
                          <a:latin typeface="Calibri"/>
                        </a:rPr>
                        <a:t> </a:t>
                      </a:r>
                    </a:p>
                  </a:txBody>
                  <a:tcPr marL="3794" marR="3794" marT="379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800" b="1" i="0" u="none" strike="noStrike">
                          <a:solidFill>
                            <a:srgbClr val="000000"/>
                          </a:solidFill>
                          <a:effectLst>
                            <a:outerShdw blurRad="38100" dist="38100" dir="2700000" algn="tl">
                              <a:srgbClr val="000000">
                                <a:alpha val="43137"/>
                              </a:srgbClr>
                            </a:outerShdw>
                          </a:effectLst>
                          <a:latin typeface="Calibri"/>
                        </a:rPr>
                        <a:t> </a:t>
                      </a:r>
                    </a:p>
                  </a:txBody>
                  <a:tcPr marL="3794" marR="3794" marT="3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800" b="1" i="0" u="none" strike="noStrike">
                          <a:solidFill>
                            <a:srgbClr val="000000"/>
                          </a:solidFill>
                          <a:effectLst>
                            <a:outerShdw blurRad="38100" dist="38100" dir="2700000" algn="tl">
                              <a:srgbClr val="000000">
                                <a:alpha val="43137"/>
                              </a:srgbClr>
                            </a:outerShdw>
                          </a:effectLst>
                          <a:latin typeface="Calibri"/>
                        </a:rPr>
                        <a:t> </a:t>
                      </a:r>
                    </a:p>
                  </a:txBody>
                  <a:tcPr marL="3794" marR="3794" marT="379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800" b="1" i="0" u="none" strike="noStrike">
                          <a:solidFill>
                            <a:srgbClr val="000000"/>
                          </a:solidFill>
                          <a:effectLst>
                            <a:outerShdw blurRad="38100" dist="38100" dir="2700000" algn="tl">
                              <a:srgbClr val="000000">
                                <a:alpha val="43137"/>
                              </a:srgbClr>
                            </a:outerShdw>
                          </a:effectLst>
                          <a:latin typeface="Calibri"/>
                        </a:rPr>
                        <a:t> </a:t>
                      </a:r>
                    </a:p>
                  </a:txBody>
                  <a:tcPr marL="3794" marR="3794" marT="379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fr-FR" sz="800" b="1" i="0" u="none" strike="noStrike" dirty="0">
                          <a:solidFill>
                            <a:srgbClr val="000000"/>
                          </a:solidFill>
                          <a:effectLst>
                            <a:outerShdw blurRad="38100" dist="38100" dir="2700000" algn="tl">
                              <a:srgbClr val="000000">
                                <a:alpha val="43137"/>
                              </a:srgbClr>
                            </a:outerShdw>
                          </a:effectLst>
                          <a:latin typeface="Calibri"/>
                        </a:rPr>
                        <a:t> </a:t>
                      </a:r>
                    </a:p>
                  </a:txBody>
                  <a:tcPr marL="3794" marR="3794" marT="3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fr-FR" sz="800" b="1" i="0" u="none" strike="noStrike" dirty="0">
                          <a:solidFill>
                            <a:srgbClr val="000000"/>
                          </a:solidFill>
                          <a:effectLst>
                            <a:outerShdw blurRad="38100" dist="38100" dir="2700000" algn="tl">
                              <a:srgbClr val="000000">
                                <a:alpha val="43137"/>
                              </a:srgbClr>
                            </a:outerShdw>
                          </a:effectLst>
                          <a:latin typeface="Calibri"/>
                        </a:rPr>
                        <a:t> </a:t>
                      </a:r>
                    </a:p>
                  </a:txBody>
                  <a:tcPr marL="3794" marR="3794" marT="379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r>
              <a:tr h="301722">
                <a:tc>
                  <a:txBody>
                    <a:bodyPr/>
                    <a:lstStyle/>
                    <a:p>
                      <a:pPr algn="l" fontAlgn="b"/>
                      <a:r>
                        <a:rPr lang="fr-FR" sz="1000" b="0" i="0" u="none" strike="noStrike" dirty="0">
                          <a:solidFill>
                            <a:srgbClr val="000000"/>
                          </a:solidFill>
                          <a:latin typeface="Calibri"/>
                        </a:rPr>
                        <a:t>IND METALLIQUE ET MECANIQUE</a:t>
                      </a:r>
                    </a:p>
                  </a:txBody>
                  <a:tcPr marL="3794" marR="3794" marT="379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fr-FR" sz="800" b="1" i="0" u="none" strike="noStrike">
                          <a:solidFill>
                            <a:srgbClr val="000000"/>
                          </a:solidFill>
                          <a:effectLst>
                            <a:outerShdw blurRad="38100" dist="38100" dir="2700000" algn="tl">
                              <a:srgbClr val="000000">
                                <a:alpha val="43137"/>
                              </a:srgbClr>
                            </a:outerShdw>
                          </a:effectLst>
                          <a:latin typeface="Calibri"/>
                        </a:rPr>
                        <a:t>     77 493   </a:t>
                      </a:r>
                    </a:p>
                  </a:txBody>
                  <a:tcPr marL="3794" marR="3794" marT="379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800" b="1" i="0" u="none" strike="noStrike">
                          <a:solidFill>
                            <a:srgbClr val="000000"/>
                          </a:solidFill>
                          <a:effectLst>
                            <a:outerShdw blurRad="38100" dist="38100" dir="2700000" algn="tl">
                              <a:srgbClr val="000000">
                                <a:alpha val="43137"/>
                              </a:srgbClr>
                            </a:outerShdw>
                          </a:effectLst>
                          <a:latin typeface="Calibri"/>
                        </a:rPr>
                        <a:t> </a:t>
                      </a:r>
                    </a:p>
                  </a:txBody>
                  <a:tcPr marL="3794" marR="3794" marT="3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800" b="1" i="0" u="none" strike="noStrike">
                          <a:solidFill>
                            <a:srgbClr val="000000"/>
                          </a:solidFill>
                          <a:effectLst>
                            <a:outerShdw blurRad="38100" dist="38100" dir="2700000" algn="tl">
                              <a:srgbClr val="000000">
                                <a:alpha val="43137"/>
                              </a:srgbClr>
                            </a:outerShdw>
                          </a:effectLst>
                          <a:latin typeface="Calibri"/>
                        </a:rPr>
                        <a:t> </a:t>
                      </a:r>
                    </a:p>
                  </a:txBody>
                  <a:tcPr marL="3794" marR="3794" marT="379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800" b="1" i="0" u="none" strike="noStrike">
                          <a:solidFill>
                            <a:srgbClr val="000000"/>
                          </a:solidFill>
                          <a:effectLst>
                            <a:outerShdw blurRad="38100" dist="38100" dir="2700000" algn="tl">
                              <a:srgbClr val="000000">
                                <a:alpha val="43137"/>
                              </a:srgbClr>
                            </a:outerShdw>
                          </a:effectLst>
                          <a:latin typeface="Calibri"/>
                        </a:rPr>
                        <a:t>     71 680   </a:t>
                      </a:r>
                    </a:p>
                  </a:txBody>
                  <a:tcPr marL="3794" marR="3794" marT="379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fr-FR" sz="800" b="1" i="0" u="none" strike="noStrike">
                          <a:solidFill>
                            <a:srgbClr val="000000"/>
                          </a:solidFill>
                          <a:effectLst>
                            <a:outerShdw blurRad="38100" dist="38100" dir="2700000" algn="tl">
                              <a:srgbClr val="000000">
                                <a:alpha val="43137"/>
                              </a:srgbClr>
                            </a:outerShdw>
                          </a:effectLst>
                          <a:latin typeface="Calibri"/>
                        </a:rPr>
                        <a:t>     78 127   </a:t>
                      </a:r>
                    </a:p>
                  </a:txBody>
                  <a:tcPr marL="3794" marR="3794" marT="3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fr-FR" sz="800" b="1" i="0" u="none" strike="noStrike">
                          <a:solidFill>
                            <a:srgbClr val="000000"/>
                          </a:solidFill>
                          <a:effectLst>
                            <a:outerShdw blurRad="38100" dist="38100" dir="2700000" algn="tl">
                              <a:srgbClr val="000000">
                                <a:alpha val="43137"/>
                              </a:srgbClr>
                            </a:outerShdw>
                          </a:effectLst>
                          <a:latin typeface="Calibri"/>
                        </a:rPr>
                        <a:t>     85 239   </a:t>
                      </a:r>
                    </a:p>
                  </a:txBody>
                  <a:tcPr marL="3794" marR="3794" marT="379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fr-FR" sz="800" b="1" i="0" u="none" strike="noStrike">
                          <a:solidFill>
                            <a:srgbClr val="000000"/>
                          </a:solidFill>
                          <a:effectLst>
                            <a:outerShdw blurRad="38100" dist="38100" dir="2700000" algn="tl">
                              <a:srgbClr val="000000">
                                <a:alpha val="43137"/>
                              </a:srgbClr>
                            </a:outerShdw>
                          </a:effectLst>
                          <a:latin typeface="Calibri"/>
                        </a:rPr>
                        <a:t>     29 081   </a:t>
                      </a:r>
                    </a:p>
                  </a:txBody>
                  <a:tcPr marL="3794" marR="3794" marT="379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800" b="1" i="0" u="none" strike="noStrike">
                          <a:solidFill>
                            <a:srgbClr val="000000"/>
                          </a:solidFill>
                          <a:effectLst>
                            <a:outerShdw blurRad="38100" dist="38100" dir="2700000" algn="tl">
                              <a:srgbClr val="000000">
                                <a:alpha val="43137"/>
                              </a:srgbClr>
                            </a:outerShdw>
                          </a:effectLst>
                          <a:latin typeface="Calibri"/>
                        </a:rPr>
                        <a:t> </a:t>
                      </a:r>
                    </a:p>
                  </a:txBody>
                  <a:tcPr marL="3794" marR="3794" marT="3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800" b="1" i="0" u="none" strike="noStrike">
                          <a:solidFill>
                            <a:srgbClr val="000000"/>
                          </a:solidFill>
                          <a:effectLst>
                            <a:outerShdw blurRad="38100" dist="38100" dir="2700000" algn="tl">
                              <a:srgbClr val="000000">
                                <a:alpha val="43137"/>
                              </a:srgbClr>
                            </a:outerShdw>
                          </a:effectLst>
                          <a:latin typeface="Calibri"/>
                        </a:rPr>
                        <a:t>          0   </a:t>
                      </a:r>
                    </a:p>
                  </a:txBody>
                  <a:tcPr marL="3794" marR="3794" marT="379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800" b="1" i="0" u="none" strike="noStrike">
                          <a:solidFill>
                            <a:srgbClr val="000000"/>
                          </a:solidFill>
                          <a:effectLst>
                            <a:outerShdw blurRad="38100" dist="38100" dir="2700000" algn="tl">
                              <a:srgbClr val="000000">
                                <a:alpha val="43137"/>
                              </a:srgbClr>
                            </a:outerShdw>
                          </a:effectLst>
                          <a:latin typeface="Calibri"/>
                        </a:rPr>
                        <a:t>     14 407   </a:t>
                      </a:r>
                    </a:p>
                  </a:txBody>
                  <a:tcPr marL="3794" marR="3794" marT="379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800" b="1" i="0" u="none" strike="noStrike">
                          <a:solidFill>
                            <a:srgbClr val="000000"/>
                          </a:solidFill>
                          <a:effectLst>
                            <a:outerShdw blurRad="38100" dist="38100" dir="2700000" algn="tl">
                              <a:srgbClr val="000000">
                                <a:alpha val="43137"/>
                              </a:srgbClr>
                            </a:outerShdw>
                          </a:effectLst>
                          <a:latin typeface="Calibri"/>
                        </a:rPr>
                        <a:t> </a:t>
                      </a:r>
                    </a:p>
                  </a:txBody>
                  <a:tcPr marL="3794" marR="3794" marT="3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800" b="1" i="0" u="none" strike="noStrike">
                          <a:solidFill>
                            <a:srgbClr val="000000"/>
                          </a:solidFill>
                          <a:effectLst>
                            <a:outerShdw blurRad="38100" dist="38100" dir="2700000" algn="tl">
                              <a:srgbClr val="000000">
                                <a:alpha val="43137"/>
                              </a:srgbClr>
                            </a:outerShdw>
                          </a:effectLst>
                          <a:latin typeface="Calibri"/>
                        </a:rPr>
                        <a:t>          0   </a:t>
                      </a:r>
                    </a:p>
                  </a:txBody>
                  <a:tcPr marL="3794" marR="3794" marT="379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800" b="1" i="0" u="none" strike="noStrike">
                          <a:solidFill>
                            <a:srgbClr val="000000"/>
                          </a:solidFill>
                          <a:effectLst>
                            <a:outerShdw blurRad="38100" dist="38100" dir="2700000" algn="tl">
                              <a:srgbClr val="000000">
                                <a:alpha val="43137"/>
                              </a:srgbClr>
                            </a:outerShdw>
                          </a:effectLst>
                          <a:latin typeface="Calibri"/>
                        </a:rPr>
                        <a:t>     91 278   </a:t>
                      </a:r>
                    </a:p>
                  </a:txBody>
                  <a:tcPr marL="3794" marR="3794" marT="379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800" b="1" i="0" u="none" strike="noStrike">
                          <a:solidFill>
                            <a:srgbClr val="000000"/>
                          </a:solidFill>
                          <a:effectLst>
                            <a:outerShdw blurRad="38100" dist="38100" dir="2700000" algn="tl">
                              <a:srgbClr val="000000">
                                <a:alpha val="43137"/>
                              </a:srgbClr>
                            </a:outerShdw>
                          </a:effectLst>
                          <a:latin typeface="Calibri"/>
                        </a:rPr>
                        <a:t> </a:t>
                      </a:r>
                    </a:p>
                  </a:txBody>
                  <a:tcPr marL="3794" marR="3794" marT="3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800" b="1" i="0" u="none" strike="noStrike">
                          <a:solidFill>
                            <a:srgbClr val="000000"/>
                          </a:solidFill>
                          <a:effectLst>
                            <a:outerShdw blurRad="38100" dist="38100" dir="2700000" algn="tl">
                              <a:srgbClr val="000000">
                                <a:alpha val="43137"/>
                              </a:srgbClr>
                            </a:outerShdw>
                          </a:effectLst>
                          <a:latin typeface="Calibri"/>
                        </a:rPr>
                        <a:t>          0   </a:t>
                      </a:r>
                    </a:p>
                  </a:txBody>
                  <a:tcPr marL="3794" marR="3794" marT="379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800" b="1" i="0" u="none" strike="noStrike">
                          <a:solidFill>
                            <a:srgbClr val="000000"/>
                          </a:solidFill>
                          <a:effectLst>
                            <a:outerShdw blurRad="38100" dist="38100" dir="2700000" algn="tl">
                              <a:srgbClr val="000000">
                                <a:alpha val="43137"/>
                              </a:srgbClr>
                            </a:outerShdw>
                          </a:effectLst>
                          <a:latin typeface="Calibri"/>
                        </a:rPr>
                        <a:t> </a:t>
                      </a:r>
                    </a:p>
                  </a:txBody>
                  <a:tcPr marL="3794" marR="3794" marT="379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fr-FR" sz="800" b="1" i="0" u="none" strike="noStrike">
                          <a:solidFill>
                            <a:srgbClr val="000000"/>
                          </a:solidFill>
                          <a:effectLst>
                            <a:outerShdw blurRad="38100" dist="38100" dir="2700000" algn="tl">
                              <a:srgbClr val="000000">
                                <a:alpha val="43137"/>
                              </a:srgbClr>
                            </a:outerShdw>
                          </a:effectLst>
                          <a:latin typeface="Calibri"/>
                        </a:rPr>
                        <a:t>     2 105   </a:t>
                      </a:r>
                    </a:p>
                  </a:txBody>
                  <a:tcPr marL="3794" marR="3794" marT="3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fr-FR" sz="800" b="1" i="0" u="none" strike="noStrike" dirty="0">
                          <a:solidFill>
                            <a:srgbClr val="000000"/>
                          </a:solidFill>
                          <a:effectLst>
                            <a:outerShdw blurRad="38100" dist="38100" dir="2700000" algn="tl">
                              <a:srgbClr val="000000">
                                <a:alpha val="43137"/>
                              </a:srgbClr>
                            </a:outerShdw>
                          </a:effectLst>
                          <a:latin typeface="Calibri"/>
                        </a:rPr>
                        <a:t>     2 095   </a:t>
                      </a:r>
                    </a:p>
                  </a:txBody>
                  <a:tcPr marL="3794" marR="3794" marT="379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r>
              <a:tr h="216601">
                <a:tc>
                  <a:txBody>
                    <a:bodyPr/>
                    <a:lstStyle/>
                    <a:p>
                      <a:pPr algn="l" fontAlgn="b"/>
                      <a:r>
                        <a:rPr lang="fr-FR" sz="1000" b="0" i="0" u="none" strike="noStrike" dirty="0">
                          <a:solidFill>
                            <a:srgbClr val="000000"/>
                          </a:solidFill>
                          <a:latin typeface="Calibri"/>
                        </a:rPr>
                        <a:t> </a:t>
                      </a:r>
                    </a:p>
                  </a:txBody>
                  <a:tcPr marL="3794" marR="3794" marT="379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fr-FR" sz="800" b="1" i="0" u="none" strike="noStrike">
                          <a:solidFill>
                            <a:srgbClr val="000000"/>
                          </a:solidFill>
                          <a:effectLst>
                            <a:outerShdw blurRad="38100" dist="38100" dir="2700000" algn="tl">
                              <a:srgbClr val="000000">
                                <a:alpha val="43137"/>
                              </a:srgbClr>
                            </a:outerShdw>
                          </a:effectLst>
                          <a:latin typeface="Calibri"/>
                        </a:rPr>
                        <a:t> </a:t>
                      </a:r>
                    </a:p>
                  </a:txBody>
                  <a:tcPr marL="3794" marR="3794" marT="379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800" b="1" i="0" u="none" strike="noStrike">
                          <a:solidFill>
                            <a:srgbClr val="000000"/>
                          </a:solidFill>
                          <a:effectLst>
                            <a:outerShdw blurRad="38100" dist="38100" dir="2700000" algn="tl">
                              <a:srgbClr val="000000">
                                <a:alpha val="43137"/>
                              </a:srgbClr>
                            </a:outerShdw>
                          </a:effectLst>
                          <a:latin typeface="Calibri"/>
                        </a:rPr>
                        <a:t> </a:t>
                      </a:r>
                    </a:p>
                  </a:txBody>
                  <a:tcPr marL="3794" marR="3794" marT="3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800" b="1" i="0" u="none" strike="noStrike">
                          <a:solidFill>
                            <a:srgbClr val="000000"/>
                          </a:solidFill>
                          <a:effectLst>
                            <a:outerShdw blurRad="38100" dist="38100" dir="2700000" algn="tl">
                              <a:srgbClr val="000000">
                                <a:alpha val="43137"/>
                              </a:srgbClr>
                            </a:outerShdw>
                          </a:effectLst>
                          <a:latin typeface="Calibri"/>
                        </a:rPr>
                        <a:t> </a:t>
                      </a:r>
                    </a:p>
                  </a:txBody>
                  <a:tcPr marL="3794" marR="3794" marT="379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800" b="1" i="0" u="none" strike="noStrike">
                          <a:solidFill>
                            <a:srgbClr val="000000"/>
                          </a:solidFill>
                          <a:effectLst>
                            <a:outerShdw blurRad="38100" dist="38100" dir="2700000" algn="tl">
                              <a:srgbClr val="000000">
                                <a:alpha val="43137"/>
                              </a:srgbClr>
                            </a:outerShdw>
                          </a:effectLst>
                          <a:latin typeface="Calibri"/>
                        </a:rPr>
                        <a:t> </a:t>
                      </a:r>
                    </a:p>
                  </a:txBody>
                  <a:tcPr marL="3794" marR="3794" marT="379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fr-FR" sz="800" b="1" i="0" u="none" strike="noStrike">
                          <a:solidFill>
                            <a:srgbClr val="000000"/>
                          </a:solidFill>
                          <a:effectLst>
                            <a:outerShdw blurRad="38100" dist="38100" dir="2700000" algn="tl">
                              <a:srgbClr val="000000">
                                <a:alpha val="43137"/>
                              </a:srgbClr>
                            </a:outerShdw>
                          </a:effectLst>
                          <a:latin typeface="Calibri"/>
                        </a:rPr>
                        <a:t> </a:t>
                      </a:r>
                    </a:p>
                  </a:txBody>
                  <a:tcPr marL="3794" marR="3794" marT="3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fr-FR" sz="800" b="1" i="0" u="none" strike="noStrike">
                          <a:solidFill>
                            <a:srgbClr val="000000"/>
                          </a:solidFill>
                          <a:effectLst>
                            <a:outerShdw blurRad="38100" dist="38100" dir="2700000" algn="tl">
                              <a:srgbClr val="000000">
                                <a:alpha val="43137"/>
                              </a:srgbClr>
                            </a:outerShdw>
                          </a:effectLst>
                          <a:latin typeface="Calibri"/>
                        </a:rPr>
                        <a:t> </a:t>
                      </a:r>
                    </a:p>
                  </a:txBody>
                  <a:tcPr marL="3794" marR="3794" marT="379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fr-FR" sz="800" b="1" i="0" u="none" strike="noStrike">
                          <a:solidFill>
                            <a:srgbClr val="000000"/>
                          </a:solidFill>
                          <a:effectLst>
                            <a:outerShdw blurRad="38100" dist="38100" dir="2700000" algn="tl">
                              <a:srgbClr val="000000">
                                <a:alpha val="43137"/>
                              </a:srgbClr>
                            </a:outerShdw>
                          </a:effectLst>
                          <a:latin typeface="Calibri"/>
                        </a:rPr>
                        <a:t> </a:t>
                      </a:r>
                    </a:p>
                  </a:txBody>
                  <a:tcPr marL="3794" marR="3794" marT="379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800" b="1" i="0" u="none" strike="noStrike">
                          <a:solidFill>
                            <a:srgbClr val="000000"/>
                          </a:solidFill>
                          <a:effectLst>
                            <a:outerShdw blurRad="38100" dist="38100" dir="2700000" algn="tl">
                              <a:srgbClr val="000000">
                                <a:alpha val="43137"/>
                              </a:srgbClr>
                            </a:outerShdw>
                          </a:effectLst>
                          <a:latin typeface="Calibri"/>
                        </a:rPr>
                        <a:t> </a:t>
                      </a:r>
                    </a:p>
                  </a:txBody>
                  <a:tcPr marL="3794" marR="3794" marT="3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800" b="1" i="0" u="none" strike="noStrike">
                          <a:solidFill>
                            <a:srgbClr val="000000"/>
                          </a:solidFill>
                          <a:effectLst>
                            <a:outerShdw blurRad="38100" dist="38100" dir="2700000" algn="tl">
                              <a:srgbClr val="000000">
                                <a:alpha val="43137"/>
                              </a:srgbClr>
                            </a:outerShdw>
                          </a:effectLst>
                          <a:latin typeface="Calibri"/>
                        </a:rPr>
                        <a:t> </a:t>
                      </a:r>
                    </a:p>
                  </a:txBody>
                  <a:tcPr marL="3794" marR="3794" marT="379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800" b="1" i="0" u="none" strike="noStrike">
                          <a:solidFill>
                            <a:srgbClr val="000000"/>
                          </a:solidFill>
                          <a:effectLst>
                            <a:outerShdw blurRad="38100" dist="38100" dir="2700000" algn="tl">
                              <a:srgbClr val="000000">
                                <a:alpha val="43137"/>
                              </a:srgbClr>
                            </a:outerShdw>
                          </a:effectLst>
                          <a:latin typeface="Calibri"/>
                        </a:rPr>
                        <a:t> </a:t>
                      </a:r>
                    </a:p>
                  </a:txBody>
                  <a:tcPr marL="3794" marR="3794" marT="379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800" b="1" i="0" u="none" strike="noStrike">
                          <a:solidFill>
                            <a:srgbClr val="000000"/>
                          </a:solidFill>
                          <a:effectLst>
                            <a:outerShdw blurRad="38100" dist="38100" dir="2700000" algn="tl">
                              <a:srgbClr val="000000">
                                <a:alpha val="43137"/>
                              </a:srgbClr>
                            </a:outerShdw>
                          </a:effectLst>
                          <a:latin typeface="Calibri"/>
                        </a:rPr>
                        <a:t> </a:t>
                      </a:r>
                    </a:p>
                  </a:txBody>
                  <a:tcPr marL="3794" marR="3794" marT="3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800" b="1" i="0" u="none" strike="noStrike">
                          <a:solidFill>
                            <a:srgbClr val="000000"/>
                          </a:solidFill>
                          <a:effectLst>
                            <a:outerShdw blurRad="38100" dist="38100" dir="2700000" algn="tl">
                              <a:srgbClr val="000000">
                                <a:alpha val="43137"/>
                              </a:srgbClr>
                            </a:outerShdw>
                          </a:effectLst>
                          <a:latin typeface="Calibri"/>
                        </a:rPr>
                        <a:t> </a:t>
                      </a:r>
                    </a:p>
                  </a:txBody>
                  <a:tcPr marL="3794" marR="3794" marT="379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800" b="1" i="0" u="none" strike="noStrike">
                          <a:solidFill>
                            <a:srgbClr val="000000"/>
                          </a:solidFill>
                          <a:effectLst>
                            <a:outerShdw blurRad="38100" dist="38100" dir="2700000" algn="tl">
                              <a:srgbClr val="000000">
                                <a:alpha val="43137"/>
                              </a:srgbClr>
                            </a:outerShdw>
                          </a:effectLst>
                          <a:latin typeface="Calibri"/>
                        </a:rPr>
                        <a:t> </a:t>
                      </a:r>
                    </a:p>
                  </a:txBody>
                  <a:tcPr marL="3794" marR="3794" marT="379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800" b="1" i="0" u="none" strike="noStrike">
                          <a:solidFill>
                            <a:srgbClr val="000000"/>
                          </a:solidFill>
                          <a:effectLst>
                            <a:outerShdw blurRad="38100" dist="38100" dir="2700000" algn="tl">
                              <a:srgbClr val="000000">
                                <a:alpha val="43137"/>
                              </a:srgbClr>
                            </a:outerShdw>
                          </a:effectLst>
                          <a:latin typeface="Calibri"/>
                        </a:rPr>
                        <a:t> </a:t>
                      </a:r>
                    </a:p>
                  </a:txBody>
                  <a:tcPr marL="3794" marR="3794" marT="3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800" b="1" i="0" u="none" strike="noStrike">
                          <a:solidFill>
                            <a:srgbClr val="000000"/>
                          </a:solidFill>
                          <a:effectLst>
                            <a:outerShdw blurRad="38100" dist="38100" dir="2700000" algn="tl">
                              <a:srgbClr val="000000">
                                <a:alpha val="43137"/>
                              </a:srgbClr>
                            </a:outerShdw>
                          </a:effectLst>
                          <a:latin typeface="Calibri"/>
                        </a:rPr>
                        <a:t> </a:t>
                      </a:r>
                    </a:p>
                  </a:txBody>
                  <a:tcPr marL="3794" marR="3794" marT="379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800" b="1" i="0" u="none" strike="noStrike">
                          <a:solidFill>
                            <a:srgbClr val="000000"/>
                          </a:solidFill>
                          <a:effectLst>
                            <a:outerShdw blurRad="38100" dist="38100" dir="2700000" algn="tl">
                              <a:srgbClr val="000000">
                                <a:alpha val="43137"/>
                              </a:srgbClr>
                            </a:outerShdw>
                          </a:effectLst>
                          <a:latin typeface="Calibri"/>
                        </a:rPr>
                        <a:t> </a:t>
                      </a:r>
                    </a:p>
                  </a:txBody>
                  <a:tcPr marL="3794" marR="3794" marT="379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fr-FR" sz="800" b="1" i="0" u="none" strike="noStrike">
                          <a:solidFill>
                            <a:srgbClr val="000000"/>
                          </a:solidFill>
                          <a:effectLst>
                            <a:outerShdw blurRad="38100" dist="38100" dir="2700000" algn="tl">
                              <a:srgbClr val="000000">
                                <a:alpha val="43137"/>
                              </a:srgbClr>
                            </a:outerShdw>
                          </a:effectLst>
                          <a:latin typeface="Calibri"/>
                        </a:rPr>
                        <a:t> </a:t>
                      </a:r>
                    </a:p>
                  </a:txBody>
                  <a:tcPr marL="3794" marR="3794" marT="3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fr-FR" sz="800" b="1" i="0" u="none" strike="noStrike" dirty="0">
                          <a:solidFill>
                            <a:srgbClr val="000000"/>
                          </a:solidFill>
                          <a:effectLst>
                            <a:outerShdw blurRad="38100" dist="38100" dir="2700000" algn="tl">
                              <a:srgbClr val="000000">
                                <a:alpha val="43137"/>
                              </a:srgbClr>
                            </a:outerShdw>
                          </a:effectLst>
                          <a:latin typeface="Calibri"/>
                        </a:rPr>
                        <a:t> </a:t>
                      </a:r>
                    </a:p>
                  </a:txBody>
                  <a:tcPr marL="3794" marR="3794" marT="379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r>
              <a:tr h="216601">
                <a:tc>
                  <a:txBody>
                    <a:bodyPr/>
                    <a:lstStyle/>
                    <a:p>
                      <a:pPr algn="l" fontAlgn="b"/>
                      <a:r>
                        <a:rPr lang="fr-FR" sz="1000" b="0" i="0" u="none" strike="noStrike" dirty="0">
                          <a:solidFill>
                            <a:srgbClr val="000000"/>
                          </a:solidFill>
                          <a:latin typeface="Calibri"/>
                        </a:rPr>
                        <a:t>IND  TEXTILE ET CUIR</a:t>
                      </a:r>
                    </a:p>
                  </a:txBody>
                  <a:tcPr marL="3794" marR="3794" marT="379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fr-FR" sz="800" b="1" i="0" u="none" strike="noStrike">
                          <a:solidFill>
                            <a:srgbClr val="000000"/>
                          </a:solidFill>
                          <a:effectLst>
                            <a:outerShdw blurRad="38100" dist="38100" dir="2700000" algn="tl">
                              <a:srgbClr val="000000">
                                <a:alpha val="43137"/>
                              </a:srgbClr>
                            </a:outerShdw>
                          </a:effectLst>
                          <a:latin typeface="Calibri"/>
                        </a:rPr>
                        <a:t>     24 753   </a:t>
                      </a:r>
                    </a:p>
                  </a:txBody>
                  <a:tcPr marL="3794" marR="3794" marT="379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800" b="1" i="0" u="none" strike="noStrike">
                          <a:solidFill>
                            <a:srgbClr val="000000"/>
                          </a:solidFill>
                          <a:effectLst>
                            <a:outerShdw blurRad="38100" dist="38100" dir="2700000" algn="tl">
                              <a:srgbClr val="000000">
                                <a:alpha val="43137"/>
                              </a:srgbClr>
                            </a:outerShdw>
                          </a:effectLst>
                          <a:latin typeface="Calibri"/>
                        </a:rPr>
                        <a:t> </a:t>
                      </a:r>
                    </a:p>
                  </a:txBody>
                  <a:tcPr marL="3794" marR="3794" marT="3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800" b="1" i="0" u="none" strike="noStrike">
                          <a:solidFill>
                            <a:srgbClr val="000000"/>
                          </a:solidFill>
                          <a:effectLst>
                            <a:outerShdw blurRad="38100" dist="38100" dir="2700000" algn="tl">
                              <a:srgbClr val="000000">
                                <a:alpha val="43137"/>
                              </a:srgbClr>
                            </a:outerShdw>
                          </a:effectLst>
                          <a:latin typeface="Calibri"/>
                        </a:rPr>
                        <a:t> </a:t>
                      </a:r>
                    </a:p>
                  </a:txBody>
                  <a:tcPr marL="3794" marR="3794" marT="379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800" b="1" i="0" u="none" strike="noStrike">
                          <a:solidFill>
                            <a:srgbClr val="000000"/>
                          </a:solidFill>
                          <a:effectLst>
                            <a:outerShdw blurRad="38100" dist="38100" dir="2700000" algn="tl">
                              <a:srgbClr val="000000">
                                <a:alpha val="43137"/>
                              </a:srgbClr>
                            </a:outerShdw>
                          </a:effectLst>
                          <a:latin typeface="Calibri"/>
                        </a:rPr>
                        <a:t>     24 055   </a:t>
                      </a:r>
                    </a:p>
                  </a:txBody>
                  <a:tcPr marL="3794" marR="3794" marT="379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fr-FR" sz="800" b="1" i="0" u="none" strike="noStrike">
                          <a:solidFill>
                            <a:srgbClr val="000000"/>
                          </a:solidFill>
                          <a:effectLst>
                            <a:outerShdw blurRad="38100" dist="38100" dir="2700000" algn="tl">
                              <a:srgbClr val="000000">
                                <a:alpha val="43137"/>
                              </a:srgbClr>
                            </a:outerShdw>
                          </a:effectLst>
                          <a:latin typeface="Calibri"/>
                        </a:rPr>
                        <a:t>     23 775   </a:t>
                      </a:r>
                    </a:p>
                  </a:txBody>
                  <a:tcPr marL="3794" marR="3794" marT="3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fr-FR" sz="800" b="1" i="0" u="none" strike="noStrike">
                          <a:solidFill>
                            <a:srgbClr val="000000"/>
                          </a:solidFill>
                          <a:effectLst>
                            <a:outerShdw blurRad="38100" dist="38100" dir="2700000" algn="tl">
                              <a:srgbClr val="000000">
                                <a:alpha val="43137"/>
                              </a:srgbClr>
                            </a:outerShdw>
                          </a:effectLst>
                          <a:latin typeface="Calibri"/>
                        </a:rPr>
                        <a:t>     25 929   </a:t>
                      </a:r>
                    </a:p>
                  </a:txBody>
                  <a:tcPr marL="3794" marR="3794" marT="379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fr-FR" sz="800" b="1" i="0" u="none" strike="noStrike">
                          <a:solidFill>
                            <a:srgbClr val="000000"/>
                          </a:solidFill>
                          <a:effectLst>
                            <a:outerShdw blurRad="38100" dist="38100" dir="2700000" algn="tl">
                              <a:srgbClr val="000000">
                                <a:alpha val="43137"/>
                              </a:srgbClr>
                            </a:outerShdw>
                          </a:effectLst>
                          <a:latin typeface="Calibri"/>
                        </a:rPr>
                        <a:t>     15 690   </a:t>
                      </a:r>
                    </a:p>
                  </a:txBody>
                  <a:tcPr marL="3794" marR="3794" marT="379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800" b="1" i="0" u="none" strike="noStrike">
                          <a:solidFill>
                            <a:srgbClr val="000000"/>
                          </a:solidFill>
                          <a:effectLst>
                            <a:outerShdw blurRad="38100" dist="38100" dir="2700000" algn="tl">
                              <a:srgbClr val="000000">
                                <a:alpha val="43137"/>
                              </a:srgbClr>
                            </a:outerShdw>
                          </a:effectLst>
                          <a:latin typeface="Calibri"/>
                        </a:rPr>
                        <a:t> </a:t>
                      </a:r>
                    </a:p>
                  </a:txBody>
                  <a:tcPr marL="3794" marR="3794" marT="3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800" b="1" i="0" u="none" strike="noStrike">
                          <a:solidFill>
                            <a:srgbClr val="000000"/>
                          </a:solidFill>
                          <a:effectLst>
                            <a:outerShdw blurRad="38100" dist="38100" dir="2700000" algn="tl">
                              <a:srgbClr val="000000">
                                <a:alpha val="43137"/>
                              </a:srgbClr>
                            </a:outerShdw>
                          </a:effectLst>
                          <a:latin typeface="Calibri"/>
                        </a:rPr>
                        <a:t>          0   </a:t>
                      </a:r>
                    </a:p>
                  </a:txBody>
                  <a:tcPr marL="3794" marR="3794" marT="379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800" b="1" i="0" u="none" strike="noStrike">
                          <a:solidFill>
                            <a:srgbClr val="000000"/>
                          </a:solidFill>
                          <a:effectLst>
                            <a:outerShdw blurRad="38100" dist="38100" dir="2700000" algn="tl">
                              <a:srgbClr val="000000">
                                <a:alpha val="43137"/>
                              </a:srgbClr>
                            </a:outerShdw>
                          </a:effectLst>
                          <a:latin typeface="Calibri"/>
                        </a:rPr>
                        <a:t>       8 460   </a:t>
                      </a:r>
                    </a:p>
                  </a:txBody>
                  <a:tcPr marL="3794" marR="3794" marT="379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800" b="1" i="0" u="none" strike="noStrike">
                          <a:solidFill>
                            <a:srgbClr val="000000"/>
                          </a:solidFill>
                          <a:effectLst>
                            <a:outerShdw blurRad="38100" dist="38100" dir="2700000" algn="tl">
                              <a:srgbClr val="000000">
                                <a:alpha val="43137"/>
                              </a:srgbClr>
                            </a:outerShdw>
                          </a:effectLst>
                          <a:latin typeface="Calibri"/>
                        </a:rPr>
                        <a:t> </a:t>
                      </a:r>
                    </a:p>
                  </a:txBody>
                  <a:tcPr marL="3794" marR="3794" marT="3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800" b="1" i="0" u="none" strike="noStrike">
                          <a:solidFill>
                            <a:srgbClr val="000000"/>
                          </a:solidFill>
                          <a:effectLst>
                            <a:outerShdw blurRad="38100" dist="38100" dir="2700000" algn="tl">
                              <a:srgbClr val="000000">
                                <a:alpha val="43137"/>
                              </a:srgbClr>
                            </a:outerShdw>
                          </a:effectLst>
                          <a:latin typeface="Calibri"/>
                        </a:rPr>
                        <a:t>          0   </a:t>
                      </a:r>
                    </a:p>
                  </a:txBody>
                  <a:tcPr marL="3794" marR="3794" marT="379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800" b="1" i="0" u="none" strike="noStrike">
                          <a:solidFill>
                            <a:srgbClr val="000000"/>
                          </a:solidFill>
                          <a:effectLst>
                            <a:outerShdw blurRad="38100" dist="38100" dir="2700000" algn="tl">
                              <a:srgbClr val="000000">
                                <a:alpha val="43137"/>
                              </a:srgbClr>
                            </a:outerShdw>
                          </a:effectLst>
                          <a:latin typeface="Calibri"/>
                        </a:rPr>
                        <a:t>   167 875   </a:t>
                      </a:r>
                    </a:p>
                  </a:txBody>
                  <a:tcPr marL="3794" marR="3794" marT="379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800" b="1" i="0" u="none" strike="noStrike">
                          <a:solidFill>
                            <a:srgbClr val="000000"/>
                          </a:solidFill>
                          <a:effectLst>
                            <a:outerShdw blurRad="38100" dist="38100" dir="2700000" algn="tl">
                              <a:srgbClr val="000000">
                                <a:alpha val="43137"/>
                              </a:srgbClr>
                            </a:outerShdw>
                          </a:effectLst>
                          <a:latin typeface="Calibri"/>
                        </a:rPr>
                        <a:t> </a:t>
                      </a:r>
                    </a:p>
                  </a:txBody>
                  <a:tcPr marL="3794" marR="3794" marT="3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800" b="1" i="0" u="none" strike="noStrike">
                          <a:solidFill>
                            <a:srgbClr val="000000"/>
                          </a:solidFill>
                          <a:effectLst>
                            <a:outerShdw blurRad="38100" dist="38100" dir="2700000" algn="tl">
                              <a:srgbClr val="000000">
                                <a:alpha val="43137"/>
                              </a:srgbClr>
                            </a:outerShdw>
                          </a:effectLst>
                          <a:latin typeface="Calibri"/>
                        </a:rPr>
                        <a:t>-        0   </a:t>
                      </a:r>
                    </a:p>
                  </a:txBody>
                  <a:tcPr marL="3794" marR="3794" marT="379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800" b="1" i="0" u="none" strike="noStrike">
                          <a:solidFill>
                            <a:srgbClr val="000000"/>
                          </a:solidFill>
                          <a:effectLst>
                            <a:outerShdw blurRad="38100" dist="38100" dir="2700000" algn="tl">
                              <a:srgbClr val="000000">
                                <a:alpha val="43137"/>
                              </a:srgbClr>
                            </a:outerShdw>
                          </a:effectLst>
                          <a:latin typeface="Calibri"/>
                        </a:rPr>
                        <a:t> </a:t>
                      </a:r>
                    </a:p>
                  </a:txBody>
                  <a:tcPr marL="3794" marR="3794" marT="379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fr-FR" sz="800" b="1" i="0" u="none" strike="noStrike">
                          <a:solidFill>
                            <a:srgbClr val="000000"/>
                          </a:solidFill>
                          <a:effectLst>
                            <a:outerShdw blurRad="38100" dist="38100" dir="2700000" algn="tl">
                              <a:srgbClr val="000000">
                                <a:alpha val="43137"/>
                              </a:srgbClr>
                            </a:outerShdw>
                          </a:effectLst>
                          <a:latin typeface="Calibri"/>
                        </a:rPr>
                        <a:t>        660   </a:t>
                      </a:r>
                    </a:p>
                  </a:txBody>
                  <a:tcPr marL="3794" marR="3794" marT="3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fr-FR" sz="800" b="1" i="0" u="none" strike="noStrike" dirty="0">
                          <a:solidFill>
                            <a:srgbClr val="000000"/>
                          </a:solidFill>
                          <a:effectLst>
                            <a:outerShdw blurRad="38100" dist="38100" dir="2700000" algn="tl">
                              <a:srgbClr val="000000">
                                <a:alpha val="43137"/>
                              </a:srgbClr>
                            </a:outerShdw>
                          </a:effectLst>
                          <a:latin typeface="Calibri"/>
                        </a:rPr>
                        <a:t>        978   </a:t>
                      </a:r>
                    </a:p>
                  </a:txBody>
                  <a:tcPr marL="3794" marR="3794" marT="379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r>
              <a:tr h="209105">
                <a:tc>
                  <a:txBody>
                    <a:bodyPr/>
                    <a:lstStyle/>
                    <a:p>
                      <a:pPr algn="l" fontAlgn="b"/>
                      <a:r>
                        <a:rPr lang="fr-FR" sz="1000" b="0" i="0" u="none" strike="noStrike" dirty="0">
                          <a:solidFill>
                            <a:srgbClr val="000000"/>
                          </a:solidFill>
                          <a:latin typeface="Calibri"/>
                        </a:rPr>
                        <a:t> </a:t>
                      </a:r>
                    </a:p>
                  </a:txBody>
                  <a:tcPr marL="3794" marR="3794" marT="379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fr-FR" sz="800" b="1" i="0" u="none" strike="noStrike">
                          <a:solidFill>
                            <a:srgbClr val="000000"/>
                          </a:solidFill>
                          <a:effectLst>
                            <a:outerShdw blurRad="38100" dist="38100" dir="2700000" algn="tl">
                              <a:srgbClr val="000000">
                                <a:alpha val="43137"/>
                              </a:srgbClr>
                            </a:outerShdw>
                          </a:effectLst>
                          <a:latin typeface="Calibri"/>
                        </a:rPr>
                        <a:t> </a:t>
                      </a:r>
                    </a:p>
                  </a:txBody>
                  <a:tcPr marL="3794" marR="3794" marT="379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800" b="1" i="0" u="none" strike="noStrike">
                          <a:solidFill>
                            <a:srgbClr val="000000"/>
                          </a:solidFill>
                          <a:effectLst>
                            <a:outerShdw blurRad="38100" dist="38100" dir="2700000" algn="tl">
                              <a:srgbClr val="000000">
                                <a:alpha val="43137"/>
                              </a:srgbClr>
                            </a:outerShdw>
                          </a:effectLst>
                          <a:latin typeface="Calibri"/>
                        </a:rPr>
                        <a:t> </a:t>
                      </a:r>
                    </a:p>
                  </a:txBody>
                  <a:tcPr marL="3794" marR="3794" marT="3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800" b="1" i="0" u="none" strike="noStrike">
                          <a:solidFill>
                            <a:srgbClr val="000000"/>
                          </a:solidFill>
                          <a:effectLst>
                            <a:outerShdw blurRad="38100" dist="38100" dir="2700000" algn="tl">
                              <a:srgbClr val="000000">
                                <a:alpha val="43137"/>
                              </a:srgbClr>
                            </a:outerShdw>
                          </a:effectLst>
                          <a:latin typeface="Calibri"/>
                        </a:rPr>
                        <a:t> </a:t>
                      </a:r>
                    </a:p>
                  </a:txBody>
                  <a:tcPr marL="3794" marR="3794" marT="379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800" b="1" i="0" u="none" strike="noStrike">
                          <a:solidFill>
                            <a:srgbClr val="000000"/>
                          </a:solidFill>
                          <a:effectLst>
                            <a:outerShdw blurRad="38100" dist="38100" dir="2700000" algn="tl">
                              <a:srgbClr val="000000">
                                <a:alpha val="43137"/>
                              </a:srgbClr>
                            </a:outerShdw>
                          </a:effectLst>
                          <a:latin typeface="Calibri"/>
                        </a:rPr>
                        <a:t> </a:t>
                      </a:r>
                    </a:p>
                  </a:txBody>
                  <a:tcPr marL="3794" marR="3794" marT="379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fr-FR" sz="800" b="1" i="0" u="none" strike="noStrike">
                          <a:solidFill>
                            <a:srgbClr val="000000"/>
                          </a:solidFill>
                          <a:effectLst>
                            <a:outerShdw blurRad="38100" dist="38100" dir="2700000" algn="tl">
                              <a:srgbClr val="000000">
                                <a:alpha val="43137"/>
                              </a:srgbClr>
                            </a:outerShdw>
                          </a:effectLst>
                          <a:latin typeface="Calibri"/>
                        </a:rPr>
                        <a:t> </a:t>
                      </a:r>
                    </a:p>
                  </a:txBody>
                  <a:tcPr marL="3794" marR="3794" marT="3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fr-FR" sz="800" b="1" i="0" u="none" strike="noStrike">
                          <a:solidFill>
                            <a:srgbClr val="000000"/>
                          </a:solidFill>
                          <a:effectLst>
                            <a:outerShdw blurRad="38100" dist="38100" dir="2700000" algn="tl">
                              <a:srgbClr val="000000">
                                <a:alpha val="43137"/>
                              </a:srgbClr>
                            </a:outerShdw>
                          </a:effectLst>
                          <a:latin typeface="Calibri"/>
                        </a:rPr>
                        <a:t> </a:t>
                      </a:r>
                    </a:p>
                  </a:txBody>
                  <a:tcPr marL="3794" marR="3794" marT="379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fr-FR" sz="800" b="1" i="0" u="none" strike="noStrike">
                          <a:solidFill>
                            <a:srgbClr val="000000"/>
                          </a:solidFill>
                          <a:effectLst>
                            <a:outerShdw blurRad="38100" dist="38100" dir="2700000" algn="tl">
                              <a:srgbClr val="000000">
                                <a:alpha val="43137"/>
                              </a:srgbClr>
                            </a:outerShdw>
                          </a:effectLst>
                          <a:latin typeface="Calibri"/>
                        </a:rPr>
                        <a:t> </a:t>
                      </a:r>
                    </a:p>
                  </a:txBody>
                  <a:tcPr marL="3794" marR="3794" marT="379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800" b="1" i="0" u="none" strike="noStrike">
                          <a:solidFill>
                            <a:srgbClr val="000000"/>
                          </a:solidFill>
                          <a:effectLst>
                            <a:outerShdw blurRad="38100" dist="38100" dir="2700000" algn="tl">
                              <a:srgbClr val="000000">
                                <a:alpha val="43137"/>
                              </a:srgbClr>
                            </a:outerShdw>
                          </a:effectLst>
                          <a:latin typeface="Calibri"/>
                        </a:rPr>
                        <a:t> </a:t>
                      </a:r>
                    </a:p>
                  </a:txBody>
                  <a:tcPr marL="3794" marR="3794" marT="3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800" b="1" i="0" u="none" strike="noStrike">
                          <a:solidFill>
                            <a:srgbClr val="000000"/>
                          </a:solidFill>
                          <a:effectLst>
                            <a:outerShdw blurRad="38100" dist="38100" dir="2700000" algn="tl">
                              <a:srgbClr val="000000">
                                <a:alpha val="43137"/>
                              </a:srgbClr>
                            </a:outerShdw>
                          </a:effectLst>
                          <a:latin typeface="Calibri"/>
                        </a:rPr>
                        <a:t> </a:t>
                      </a:r>
                    </a:p>
                  </a:txBody>
                  <a:tcPr marL="3794" marR="3794" marT="379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800" b="1" i="0" u="none" strike="noStrike">
                          <a:solidFill>
                            <a:srgbClr val="000000"/>
                          </a:solidFill>
                          <a:effectLst>
                            <a:outerShdw blurRad="38100" dist="38100" dir="2700000" algn="tl">
                              <a:srgbClr val="000000">
                                <a:alpha val="43137"/>
                              </a:srgbClr>
                            </a:outerShdw>
                          </a:effectLst>
                          <a:latin typeface="Calibri"/>
                        </a:rPr>
                        <a:t> </a:t>
                      </a:r>
                    </a:p>
                  </a:txBody>
                  <a:tcPr marL="3794" marR="3794" marT="379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800" b="1" i="0" u="none" strike="noStrike">
                          <a:solidFill>
                            <a:srgbClr val="000000"/>
                          </a:solidFill>
                          <a:effectLst>
                            <a:outerShdw blurRad="38100" dist="38100" dir="2700000" algn="tl">
                              <a:srgbClr val="000000">
                                <a:alpha val="43137"/>
                              </a:srgbClr>
                            </a:outerShdw>
                          </a:effectLst>
                          <a:latin typeface="Calibri"/>
                        </a:rPr>
                        <a:t> </a:t>
                      </a:r>
                    </a:p>
                  </a:txBody>
                  <a:tcPr marL="3794" marR="3794" marT="3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800" b="1" i="0" u="none" strike="noStrike">
                          <a:solidFill>
                            <a:srgbClr val="000000"/>
                          </a:solidFill>
                          <a:effectLst>
                            <a:outerShdw blurRad="38100" dist="38100" dir="2700000" algn="tl">
                              <a:srgbClr val="000000">
                                <a:alpha val="43137"/>
                              </a:srgbClr>
                            </a:outerShdw>
                          </a:effectLst>
                          <a:latin typeface="Calibri"/>
                        </a:rPr>
                        <a:t> </a:t>
                      </a:r>
                    </a:p>
                  </a:txBody>
                  <a:tcPr marL="3794" marR="3794" marT="379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800" b="1" i="0" u="none" strike="noStrike">
                          <a:solidFill>
                            <a:srgbClr val="000000"/>
                          </a:solidFill>
                          <a:effectLst>
                            <a:outerShdw blurRad="38100" dist="38100" dir="2700000" algn="tl">
                              <a:srgbClr val="000000">
                                <a:alpha val="43137"/>
                              </a:srgbClr>
                            </a:outerShdw>
                          </a:effectLst>
                          <a:latin typeface="Calibri"/>
                        </a:rPr>
                        <a:t> </a:t>
                      </a:r>
                    </a:p>
                  </a:txBody>
                  <a:tcPr marL="3794" marR="3794" marT="379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800" b="1" i="0" u="none" strike="noStrike">
                          <a:solidFill>
                            <a:srgbClr val="000000"/>
                          </a:solidFill>
                          <a:effectLst>
                            <a:outerShdw blurRad="38100" dist="38100" dir="2700000" algn="tl">
                              <a:srgbClr val="000000">
                                <a:alpha val="43137"/>
                              </a:srgbClr>
                            </a:outerShdw>
                          </a:effectLst>
                          <a:latin typeface="Calibri"/>
                        </a:rPr>
                        <a:t> </a:t>
                      </a:r>
                    </a:p>
                  </a:txBody>
                  <a:tcPr marL="3794" marR="3794" marT="3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800" b="1" i="0" u="none" strike="noStrike">
                          <a:solidFill>
                            <a:srgbClr val="000000"/>
                          </a:solidFill>
                          <a:effectLst>
                            <a:outerShdw blurRad="38100" dist="38100" dir="2700000" algn="tl">
                              <a:srgbClr val="000000">
                                <a:alpha val="43137"/>
                              </a:srgbClr>
                            </a:outerShdw>
                          </a:effectLst>
                          <a:latin typeface="Calibri"/>
                        </a:rPr>
                        <a:t> </a:t>
                      </a:r>
                    </a:p>
                  </a:txBody>
                  <a:tcPr marL="3794" marR="3794" marT="379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800" b="1" i="0" u="none" strike="noStrike">
                          <a:solidFill>
                            <a:srgbClr val="000000"/>
                          </a:solidFill>
                          <a:effectLst>
                            <a:outerShdw blurRad="38100" dist="38100" dir="2700000" algn="tl">
                              <a:srgbClr val="000000">
                                <a:alpha val="43137"/>
                              </a:srgbClr>
                            </a:outerShdw>
                          </a:effectLst>
                          <a:latin typeface="Calibri"/>
                        </a:rPr>
                        <a:t> </a:t>
                      </a:r>
                    </a:p>
                  </a:txBody>
                  <a:tcPr marL="3794" marR="3794" marT="379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fr-FR" sz="800" b="1" i="0" u="none" strike="noStrike">
                          <a:solidFill>
                            <a:srgbClr val="000000"/>
                          </a:solidFill>
                          <a:effectLst>
                            <a:outerShdw blurRad="38100" dist="38100" dir="2700000" algn="tl">
                              <a:srgbClr val="000000">
                                <a:alpha val="43137"/>
                              </a:srgbClr>
                            </a:outerShdw>
                          </a:effectLst>
                          <a:latin typeface="Calibri"/>
                        </a:rPr>
                        <a:t> </a:t>
                      </a:r>
                    </a:p>
                  </a:txBody>
                  <a:tcPr marL="3794" marR="3794" marT="3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fr-FR" sz="800" b="1" i="0" u="none" strike="noStrike" dirty="0">
                          <a:solidFill>
                            <a:srgbClr val="000000"/>
                          </a:solidFill>
                          <a:effectLst>
                            <a:outerShdw blurRad="38100" dist="38100" dir="2700000" algn="tl">
                              <a:srgbClr val="000000">
                                <a:alpha val="43137"/>
                              </a:srgbClr>
                            </a:outerShdw>
                          </a:effectLst>
                          <a:latin typeface="Calibri"/>
                        </a:rPr>
                        <a:t> </a:t>
                      </a:r>
                    </a:p>
                  </a:txBody>
                  <a:tcPr marL="3794" marR="3794" marT="379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r>
              <a:tr h="216601">
                <a:tc>
                  <a:txBody>
                    <a:bodyPr/>
                    <a:lstStyle/>
                    <a:p>
                      <a:pPr algn="l" fontAlgn="b"/>
                      <a:r>
                        <a:rPr lang="fr-FR" sz="1000" b="0" i="0" u="none" strike="noStrike" dirty="0">
                          <a:solidFill>
                            <a:srgbClr val="000000"/>
                          </a:solidFill>
                          <a:latin typeface="Calibri"/>
                        </a:rPr>
                        <a:t> </a:t>
                      </a:r>
                    </a:p>
                  </a:txBody>
                  <a:tcPr marL="3794" marR="3794" marT="379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fr-FR" sz="800" b="1" i="0" u="none" strike="noStrike">
                          <a:solidFill>
                            <a:srgbClr val="000000"/>
                          </a:solidFill>
                          <a:effectLst>
                            <a:outerShdw blurRad="38100" dist="38100" dir="2700000" algn="tl">
                              <a:srgbClr val="000000">
                                <a:alpha val="43137"/>
                              </a:srgbClr>
                            </a:outerShdw>
                          </a:effectLst>
                          <a:latin typeface="Calibri"/>
                        </a:rPr>
                        <a:t> </a:t>
                      </a:r>
                    </a:p>
                  </a:txBody>
                  <a:tcPr marL="3794" marR="3794" marT="379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fr-FR" sz="800" b="1" i="0" u="none" strike="noStrike">
                          <a:solidFill>
                            <a:srgbClr val="000000"/>
                          </a:solidFill>
                          <a:effectLst>
                            <a:outerShdw blurRad="38100" dist="38100" dir="2700000" algn="tl">
                              <a:srgbClr val="000000">
                                <a:alpha val="43137"/>
                              </a:srgbClr>
                            </a:outerShdw>
                          </a:effectLst>
                          <a:latin typeface="Calibri"/>
                        </a:rPr>
                        <a:t> </a:t>
                      </a:r>
                    </a:p>
                  </a:txBody>
                  <a:tcPr marL="3794" marR="3794" marT="3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fr-FR" sz="800" b="1" i="0" u="none" strike="noStrike">
                          <a:solidFill>
                            <a:srgbClr val="000000"/>
                          </a:solidFill>
                          <a:effectLst>
                            <a:outerShdw blurRad="38100" dist="38100" dir="2700000" algn="tl">
                              <a:srgbClr val="000000">
                                <a:alpha val="43137"/>
                              </a:srgbClr>
                            </a:outerShdw>
                          </a:effectLst>
                          <a:latin typeface="Calibri"/>
                        </a:rPr>
                        <a:t> </a:t>
                      </a:r>
                    </a:p>
                  </a:txBody>
                  <a:tcPr marL="3794" marR="3794" marT="379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fr-FR" sz="800" b="1" i="0" u="none" strike="noStrike">
                          <a:solidFill>
                            <a:srgbClr val="000000"/>
                          </a:solidFill>
                          <a:effectLst>
                            <a:outerShdw blurRad="38100" dist="38100" dir="2700000" algn="tl">
                              <a:srgbClr val="000000">
                                <a:alpha val="43137"/>
                              </a:srgbClr>
                            </a:outerShdw>
                          </a:effectLst>
                          <a:latin typeface="Calibri"/>
                        </a:rPr>
                        <a:t> </a:t>
                      </a:r>
                    </a:p>
                  </a:txBody>
                  <a:tcPr marL="3794" marR="3794" marT="379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l" fontAlgn="b"/>
                      <a:r>
                        <a:rPr lang="fr-FR" sz="800" b="1" i="0" u="none" strike="noStrike">
                          <a:solidFill>
                            <a:srgbClr val="000000"/>
                          </a:solidFill>
                          <a:effectLst>
                            <a:outerShdw blurRad="38100" dist="38100" dir="2700000" algn="tl">
                              <a:srgbClr val="000000">
                                <a:alpha val="43137"/>
                              </a:srgbClr>
                            </a:outerShdw>
                          </a:effectLst>
                          <a:latin typeface="Calibri"/>
                        </a:rPr>
                        <a:t> </a:t>
                      </a:r>
                    </a:p>
                  </a:txBody>
                  <a:tcPr marL="3794" marR="3794" marT="3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l" fontAlgn="b"/>
                      <a:r>
                        <a:rPr lang="fr-FR" sz="800" b="1" i="0" u="none" strike="noStrike">
                          <a:solidFill>
                            <a:srgbClr val="000000"/>
                          </a:solidFill>
                          <a:effectLst>
                            <a:outerShdw blurRad="38100" dist="38100" dir="2700000" algn="tl">
                              <a:srgbClr val="000000">
                                <a:alpha val="43137"/>
                              </a:srgbClr>
                            </a:outerShdw>
                          </a:effectLst>
                          <a:latin typeface="Calibri"/>
                        </a:rPr>
                        <a:t> </a:t>
                      </a:r>
                    </a:p>
                  </a:txBody>
                  <a:tcPr marL="3794" marR="3794" marT="379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l" fontAlgn="b"/>
                      <a:r>
                        <a:rPr lang="fr-FR" sz="800" b="1" i="0" u="none" strike="noStrike">
                          <a:solidFill>
                            <a:srgbClr val="000000"/>
                          </a:solidFill>
                          <a:effectLst>
                            <a:outerShdw blurRad="38100" dist="38100" dir="2700000" algn="tl">
                              <a:srgbClr val="000000">
                                <a:alpha val="43137"/>
                              </a:srgbClr>
                            </a:outerShdw>
                          </a:effectLst>
                          <a:latin typeface="Calibri"/>
                        </a:rPr>
                        <a:t> </a:t>
                      </a:r>
                    </a:p>
                  </a:txBody>
                  <a:tcPr marL="3794" marR="3794" marT="379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fr-FR" sz="800" b="1" i="0" u="none" strike="noStrike">
                          <a:solidFill>
                            <a:srgbClr val="000000"/>
                          </a:solidFill>
                          <a:effectLst>
                            <a:outerShdw blurRad="38100" dist="38100" dir="2700000" algn="tl">
                              <a:srgbClr val="000000">
                                <a:alpha val="43137"/>
                              </a:srgbClr>
                            </a:outerShdw>
                          </a:effectLst>
                          <a:latin typeface="Calibri"/>
                        </a:rPr>
                        <a:t> </a:t>
                      </a:r>
                    </a:p>
                  </a:txBody>
                  <a:tcPr marL="3794" marR="3794" marT="3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fr-FR" sz="800" b="1" i="0" u="none" strike="noStrike">
                          <a:solidFill>
                            <a:srgbClr val="000000"/>
                          </a:solidFill>
                          <a:effectLst>
                            <a:outerShdw blurRad="38100" dist="38100" dir="2700000" algn="tl">
                              <a:srgbClr val="000000">
                                <a:alpha val="43137"/>
                              </a:srgbClr>
                            </a:outerShdw>
                          </a:effectLst>
                          <a:latin typeface="Calibri"/>
                        </a:rPr>
                        <a:t> </a:t>
                      </a:r>
                    </a:p>
                  </a:txBody>
                  <a:tcPr marL="3794" marR="3794" marT="379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fr-FR" sz="800" b="1" i="0" u="none" strike="noStrike">
                          <a:solidFill>
                            <a:srgbClr val="000000"/>
                          </a:solidFill>
                          <a:effectLst>
                            <a:outerShdw blurRad="38100" dist="38100" dir="2700000" algn="tl">
                              <a:srgbClr val="000000">
                                <a:alpha val="43137"/>
                              </a:srgbClr>
                            </a:outerShdw>
                          </a:effectLst>
                          <a:latin typeface="Calibri"/>
                        </a:rPr>
                        <a:t> </a:t>
                      </a:r>
                    </a:p>
                  </a:txBody>
                  <a:tcPr marL="3794" marR="3794" marT="379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fr-FR" sz="800" b="1" i="0" u="none" strike="noStrike">
                          <a:solidFill>
                            <a:srgbClr val="000000"/>
                          </a:solidFill>
                          <a:effectLst>
                            <a:outerShdw blurRad="38100" dist="38100" dir="2700000" algn="tl">
                              <a:srgbClr val="000000">
                                <a:alpha val="43137"/>
                              </a:srgbClr>
                            </a:outerShdw>
                          </a:effectLst>
                          <a:latin typeface="Calibri"/>
                        </a:rPr>
                        <a:t> </a:t>
                      </a:r>
                    </a:p>
                  </a:txBody>
                  <a:tcPr marL="3794" marR="3794" marT="3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fr-FR" sz="800" b="1" i="0" u="none" strike="noStrike">
                          <a:solidFill>
                            <a:srgbClr val="000000"/>
                          </a:solidFill>
                          <a:effectLst>
                            <a:outerShdw blurRad="38100" dist="38100" dir="2700000" algn="tl">
                              <a:srgbClr val="000000">
                                <a:alpha val="43137"/>
                              </a:srgbClr>
                            </a:outerShdw>
                          </a:effectLst>
                          <a:latin typeface="Calibri"/>
                        </a:rPr>
                        <a:t> </a:t>
                      </a:r>
                    </a:p>
                  </a:txBody>
                  <a:tcPr marL="3794" marR="3794" marT="379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fr-FR" sz="800" b="1" i="0" u="none" strike="noStrike">
                          <a:solidFill>
                            <a:srgbClr val="000000"/>
                          </a:solidFill>
                          <a:effectLst>
                            <a:outerShdw blurRad="38100" dist="38100" dir="2700000" algn="tl">
                              <a:srgbClr val="000000">
                                <a:alpha val="43137"/>
                              </a:srgbClr>
                            </a:outerShdw>
                          </a:effectLst>
                          <a:latin typeface="Calibri"/>
                        </a:rPr>
                        <a:t> </a:t>
                      </a:r>
                    </a:p>
                  </a:txBody>
                  <a:tcPr marL="3794" marR="3794" marT="379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fr-FR" sz="800" b="1" i="0" u="none" strike="noStrike">
                          <a:solidFill>
                            <a:srgbClr val="000000"/>
                          </a:solidFill>
                          <a:effectLst>
                            <a:outerShdw blurRad="38100" dist="38100" dir="2700000" algn="tl">
                              <a:srgbClr val="000000">
                                <a:alpha val="43137"/>
                              </a:srgbClr>
                            </a:outerShdw>
                          </a:effectLst>
                          <a:latin typeface="Calibri"/>
                        </a:rPr>
                        <a:t> </a:t>
                      </a:r>
                    </a:p>
                  </a:txBody>
                  <a:tcPr marL="3794" marR="3794" marT="3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fr-FR" sz="800" b="1" i="0" u="none" strike="noStrike">
                          <a:solidFill>
                            <a:srgbClr val="000000"/>
                          </a:solidFill>
                          <a:effectLst>
                            <a:outerShdw blurRad="38100" dist="38100" dir="2700000" algn="tl">
                              <a:srgbClr val="000000">
                                <a:alpha val="43137"/>
                              </a:srgbClr>
                            </a:outerShdw>
                          </a:effectLst>
                          <a:latin typeface="Calibri"/>
                        </a:rPr>
                        <a:t> </a:t>
                      </a:r>
                    </a:p>
                  </a:txBody>
                  <a:tcPr marL="3794" marR="3794" marT="379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fr-FR" sz="800" b="1" i="0" u="none" strike="noStrike">
                          <a:solidFill>
                            <a:srgbClr val="000000"/>
                          </a:solidFill>
                          <a:effectLst>
                            <a:outerShdw blurRad="38100" dist="38100" dir="2700000" algn="tl">
                              <a:srgbClr val="000000">
                                <a:alpha val="43137"/>
                              </a:srgbClr>
                            </a:outerShdw>
                          </a:effectLst>
                          <a:latin typeface="Calibri"/>
                        </a:rPr>
                        <a:t> </a:t>
                      </a:r>
                    </a:p>
                  </a:txBody>
                  <a:tcPr marL="3794" marR="3794" marT="379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l" fontAlgn="b"/>
                      <a:r>
                        <a:rPr lang="fr-FR" sz="800" b="1" i="0" u="none" strike="noStrike">
                          <a:solidFill>
                            <a:srgbClr val="000000"/>
                          </a:solidFill>
                          <a:effectLst>
                            <a:outerShdw blurRad="38100" dist="38100" dir="2700000" algn="tl">
                              <a:srgbClr val="000000">
                                <a:alpha val="43137"/>
                              </a:srgbClr>
                            </a:outerShdw>
                          </a:effectLst>
                          <a:latin typeface="Calibri"/>
                        </a:rPr>
                        <a:t> </a:t>
                      </a:r>
                    </a:p>
                  </a:txBody>
                  <a:tcPr marL="3794" marR="3794" marT="3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l" fontAlgn="b"/>
                      <a:r>
                        <a:rPr lang="fr-FR" sz="800" b="1" i="0" u="none" strike="noStrike" dirty="0">
                          <a:solidFill>
                            <a:srgbClr val="000000"/>
                          </a:solidFill>
                          <a:effectLst>
                            <a:outerShdw blurRad="38100" dist="38100" dir="2700000" algn="tl">
                              <a:srgbClr val="000000">
                                <a:alpha val="43137"/>
                              </a:srgbClr>
                            </a:outerShdw>
                          </a:effectLst>
                          <a:latin typeface="Calibri"/>
                        </a:rPr>
                        <a:t> </a:t>
                      </a:r>
                    </a:p>
                  </a:txBody>
                  <a:tcPr marL="3794" marR="3794" marT="379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216601">
                <a:tc>
                  <a:txBody>
                    <a:bodyPr/>
                    <a:lstStyle/>
                    <a:p>
                      <a:pPr algn="ctr" fontAlgn="b"/>
                      <a:r>
                        <a:rPr lang="fr-FR" sz="1000" b="0" i="0" u="none" strike="noStrike" dirty="0">
                          <a:solidFill>
                            <a:srgbClr val="000000"/>
                          </a:solidFill>
                          <a:latin typeface="Calibri"/>
                        </a:rPr>
                        <a:t>TOTAL</a:t>
                      </a:r>
                    </a:p>
                  </a:txBody>
                  <a:tcPr marL="3794" marR="3794" marT="379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fr-FR" sz="800" b="1" i="0" u="none" strike="noStrike">
                          <a:solidFill>
                            <a:srgbClr val="000000"/>
                          </a:solidFill>
                          <a:effectLst>
                            <a:outerShdw blurRad="38100" dist="38100" dir="2700000" algn="tl">
                              <a:srgbClr val="000000">
                                <a:alpha val="43137"/>
                              </a:srgbClr>
                            </a:outerShdw>
                          </a:effectLst>
                          <a:latin typeface="Calibri"/>
                        </a:rPr>
                        <a:t>   429 867   </a:t>
                      </a:r>
                    </a:p>
                  </a:txBody>
                  <a:tcPr marL="3794" marR="3794" marT="379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fr-FR" sz="800" b="1" i="0" u="none" strike="noStrike">
                          <a:solidFill>
                            <a:srgbClr val="000000"/>
                          </a:solidFill>
                          <a:effectLst>
                            <a:outerShdw blurRad="38100" dist="38100" dir="2700000" algn="tl">
                              <a:srgbClr val="000000">
                                <a:alpha val="43137"/>
                              </a:srgbClr>
                            </a:outerShdw>
                          </a:effectLst>
                          <a:latin typeface="Calibri"/>
                        </a:rPr>
                        <a:t> </a:t>
                      </a:r>
                    </a:p>
                  </a:txBody>
                  <a:tcPr marL="3794" marR="3794" marT="3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fr-FR" sz="800" b="1" i="0" u="none" strike="noStrike">
                          <a:solidFill>
                            <a:srgbClr val="000000"/>
                          </a:solidFill>
                          <a:effectLst>
                            <a:outerShdw blurRad="38100" dist="38100" dir="2700000" algn="tl">
                              <a:srgbClr val="000000">
                                <a:alpha val="43137"/>
                              </a:srgbClr>
                            </a:outerShdw>
                          </a:effectLst>
                          <a:latin typeface="Calibri"/>
                        </a:rPr>
                        <a:t> </a:t>
                      </a:r>
                    </a:p>
                  </a:txBody>
                  <a:tcPr marL="3794" marR="3794" marT="379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fr-FR" sz="800" b="1" i="0" u="none" strike="noStrike">
                          <a:solidFill>
                            <a:srgbClr val="000000"/>
                          </a:solidFill>
                          <a:effectLst>
                            <a:outerShdw blurRad="38100" dist="38100" dir="2700000" algn="tl">
                              <a:srgbClr val="000000">
                                <a:alpha val="43137"/>
                              </a:srgbClr>
                            </a:outerShdw>
                          </a:effectLst>
                          <a:latin typeface="Calibri"/>
                        </a:rPr>
                        <a:t>   390 860   </a:t>
                      </a:r>
                    </a:p>
                  </a:txBody>
                  <a:tcPr marL="3794" marR="3794" marT="379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l" fontAlgn="b"/>
                      <a:r>
                        <a:rPr lang="fr-FR" sz="800" b="1" i="0" u="none" strike="noStrike">
                          <a:solidFill>
                            <a:srgbClr val="000000"/>
                          </a:solidFill>
                          <a:effectLst>
                            <a:outerShdw blurRad="38100" dist="38100" dir="2700000" algn="tl">
                              <a:srgbClr val="000000">
                                <a:alpha val="43137"/>
                              </a:srgbClr>
                            </a:outerShdw>
                          </a:effectLst>
                          <a:latin typeface="Calibri"/>
                        </a:rPr>
                        <a:t>   371 371   </a:t>
                      </a:r>
                    </a:p>
                  </a:txBody>
                  <a:tcPr marL="3794" marR="3794" marT="3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l" fontAlgn="b"/>
                      <a:r>
                        <a:rPr lang="fr-FR" sz="800" b="1" i="0" u="none" strike="noStrike">
                          <a:solidFill>
                            <a:srgbClr val="000000"/>
                          </a:solidFill>
                          <a:effectLst>
                            <a:outerShdw blurRad="38100" dist="38100" dir="2700000" algn="tl">
                              <a:srgbClr val="000000">
                                <a:alpha val="43137"/>
                              </a:srgbClr>
                            </a:outerShdw>
                          </a:effectLst>
                          <a:latin typeface="Calibri"/>
                        </a:rPr>
                        <a:t>   366 685   </a:t>
                      </a:r>
                    </a:p>
                  </a:txBody>
                  <a:tcPr marL="3794" marR="3794" marT="379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l" fontAlgn="b"/>
                      <a:r>
                        <a:rPr lang="fr-FR" sz="800" b="1" i="0" u="none" strike="noStrike">
                          <a:solidFill>
                            <a:srgbClr val="000000"/>
                          </a:solidFill>
                          <a:effectLst>
                            <a:outerShdw blurRad="38100" dist="38100" dir="2700000" algn="tl">
                              <a:srgbClr val="000000">
                                <a:alpha val="43137"/>
                              </a:srgbClr>
                            </a:outerShdw>
                          </a:effectLst>
                          <a:latin typeface="Calibri"/>
                        </a:rPr>
                        <a:t>   124 997   </a:t>
                      </a:r>
                    </a:p>
                  </a:txBody>
                  <a:tcPr marL="3794" marR="3794" marT="379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fr-FR" sz="800" b="1" i="0" u="none" strike="noStrike">
                          <a:solidFill>
                            <a:srgbClr val="000000"/>
                          </a:solidFill>
                          <a:effectLst>
                            <a:outerShdw blurRad="38100" dist="38100" dir="2700000" algn="tl">
                              <a:srgbClr val="000000">
                                <a:alpha val="43137"/>
                              </a:srgbClr>
                            </a:outerShdw>
                          </a:effectLst>
                          <a:latin typeface="Calibri"/>
                        </a:rPr>
                        <a:t> </a:t>
                      </a:r>
                    </a:p>
                  </a:txBody>
                  <a:tcPr marL="3794" marR="3794" marT="3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fr-FR" sz="800" b="1" i="0" u="none" strike="noStrike">
                          <a:solidFill>
                            <a:srgbClr val="000000"/>
                          </a:solidFill>
                          <a:effectLst>
                            <a:outerShdw blurRad="38100" dist="38100" dir="2700000" algn="tl">
                              <a:srgbClr val="000000">
                                <a:alpha val="43137"/>
                              </a:srgbClr>
                            </a:outerShdw>
                          </a:effectLst>
                          <a:latin typeface="Calibri"/>
                        </a:rPr>
                        <a:t> </a:t>
                      </a:r>
                    </a:p>
                  </a:txBody>
                  <a:tcPr marL="3794" marR="3794" marT="379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fr-FR" sz="800" b="1" i="0" u="none" strike="noStrike">
                          <a:solidFill>
                            <a:srgbClr val="000000"/>
                          </a:solidFill>
                          <a:effectLst>
                            <a:outerShdw blurRad="38100" dist="38100" dir="2700000" algn="tl">
                              <a:srgbClr val="000000">
                                <a:alpha val="43137"/>
                              </a:srgbClr>
                            </a:outerShdw>
                          </a:effectLst>
                          <a:latin typeface="Calibri"/>
                        </a:rPr>
                        <a:t>   112 715   </a:t>
                      </a:r>
                    </a:p>
                  </a:txBody>
                  <a:tcPr marL="3794" marR="3794" marT="379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fr-FR" sz="800" b="1" i="0" u="none" strike="noStrike">
                          <a:solidFill>
                            <a:srgbClr val="000000"/>
                          </a:solidFill>
                          <a:effectLst>
                            <a:outerShdw blurRad="38100" dist="38100" dir="2700000" algn="tl">
                              <a:srgbClr val="000000">
                                <a:alpha val="43137"/>
                              </a:srgbClr>
                            </a:outerShdw>
                          </a:effectLst>
                          <a:latin typeface="Calibri"/>
                        </a:rPr>
                        <a:t> </a:t>
                      </a:r>
                    </a:p>
                  </a:txBody>
                  <a:tcPr marL="3794" marR="3794" marT="3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fr-FR" sz="800" b="1" i="0" u="none" strike="noStrike">
                          <a:solidFill>
                            <a:srgbClr val="000000"/>
                          </a:solidFill>
                          <a:effectLst>
                            <a:outerShdw blurRad="38100" dist="38100" dir="2700000" algn="tl">
                              <a:srgbClr val="000000">
                                <a:alpha val="43137"/>
                              </a:srgbClr>
                            </a:outerShdw>
                          </a:effectLst>
                          <a:latin typeface="Calibri"/>
                        </a:rPr>
                        <a:t> </a:t>
                      </a:r>
                    </a:p>
                  </a:txBody>
                  <a:tcPr marL="3794" marR="3794" marT="379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fr-FR" sz="800" b="1" i="0" u="none" strike="noStrike">
                          <a:solidFill>
                            <a:srgbClr val="000000"/>
                          </a:solidFill>
                          <a:effectLst>
                            <a:outerShdw blurRad="38100" dist="38100" dir="2700000" algn="tl">
                              <a:srgbClr val="000000">
                                <a:alpha val="43137"/>
                              </a:srgbClr>
                            </a:outerShdw>
                          </a:effectLst>
                          <a:latin typeface="Calibri"/>
                        </a:rPr>
                        <a:t>   597 278   </a:t>
                      </a:r>
                    </a:p>
                  </a:txBody>
                  <a:tcPr marL="3794" marR="3794" marT="379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fr-FR" sz="800" b="1" i="0" u="none" strike="noStrike">
                          <a:solidFill>
                            <a:srgbClr val="000000"/>
                          </a:solidFill>
                          <a:effectLst>
                            <a:outerShdw blurRad="38100" dist="38100" dir="2700000" algn="tl">
                              <a:srgbClr val="000000">
                                <a:alpha val="43137"/>
                              </a:srgbClr>
                            </a:outerShdw>
                          </a:effectLst>
                          <a:latin typeface="Calibri"/>
                        </a:rPr>
                        <a:t>        -     </a:t>
                      </a:r>
                    </a:p>
                  </a:txBody>
                  <a:tcPr marL="3794" marR="3794" marT="3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fr-FR" sz="800" b="1" i="0" u="none" strike="noStrike">
                          <a:solidFill>
                            <a:srgbClr val="000000"/>
                          </a:solidFill>
                          <a:effectLst>
                            <a:outerShdw blurRad="38100" dist="38100" dir="2700000" algn="tl">
                              <a:srgbClr val="000000">
                                <a:alpha val="43137"/>
                              </a:srgbClr>
                            </a:outerShdw>
                          </a:effectLst>
                          <a:latin typeface="Calibri"/>
                        </a:rPr>
                        <a:t>          0   </a:t>
                      </a:r>
                    </a:p>
                  </a:txBody>
                  <a:tcPr marL="3794" marR="3794" marT="379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fr-FR" sz="800" b="1" i="0" u="none" strike="noStrike">
                          <a:solidFill>
                            <a:srgbClr val="000000"/>
                          </a:solidFill>
                          <a:effectLst>
                            <a:outerShdw blurRad="38100" dist="38100" dir="2700000" algn="tl">
                              <a:srgbClr val="000000">
                                <a:alpha val="43137"/>
                              </a:srgbClr>
                            </a:outerShdw>
                          </a:effectLst>
                          <a:latin typeface="Calibri"/>
                        </a:rPr>
                        <a:t>        -     </a:t>
                      </a:r>
                    </a:p>
                  </a:txBody>
                  <a:tcPr marL="3794" marR="3794" marT="379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l" fontAlgn="b"/>
                      <a:r>
                        <a:rPr lang="fr-FR" sz="800" b="1" i="0" u="none" strike="noStrike">
                          <a:solidFill>
                            <a:srgbClr val="000000"/>
                          </a:solidFill>
                          <a:effectLst>
                            <a:outerShdw blurRad="38100" dist="38100" dir="2700000" algn="tl">
                              <a:srgbClr val="000000">
                                <a:alpha val="43137"/>
                              </a:srgbClr>
                            </a:outerShdw>
                          </a:effectLst>
                          <a:latin typeface="Calibri"/>
                        </a:rPr>
                        <a:t>   18 207   </a:t>
                      </a:r>
                    </a:p>
                  </a:txBody>
                  <a:tcPr marL="3794" marR="3794" marT="3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l" fontAlgn="b"/>
                      <a:r>
                        <a:rPr lang="fr-FR" sz="800" b="1" i="0" u="none" strike="noStrike" dirty="0">
                          <a:solidFill>
                            <a:srgbClr val="000000"/>
                          </a:solidFill>
                          <a:effectLst>
                            <a:outerShdw blurRad="38100" dist="38100" dir="2700000" algn="tl">
                              <a:srgbClr val="000000">
                                <a:alpha val="43137"/>
                              </a:srgbClr>
                            </a:outerShdw>
                          </a:effectLst>
                          <a:latin typeface="Calibri"/>
                        </a:rPr>
                        <a:t>   17 509   </a:t>
                      </a:r>
                    </a:p>
                  </a:txBody>
                  <a:tcPr marL="3794" marR="3794" marT="379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nvGraphicFramePr>
        <p:xfrm>
          <a:off x="179514" y="1347612"/>
          <a:ext cx="8568950" cy="3384375"/>
        </p:xfrm>
        <a:graphic>
          <a:graphicData uri="http://schemas.openxmlformats.org/drawingml/2006/table">
            <a:tbl>
              <a:tblPr/>
              <a:tblGrid>
                <a:gridCol w="2158318"/>
                <a:gridCol w="764701"/>
                <a:gridCol w="514565"/>
                <a:gridCol w="814730"/>
                <a:gridCol w="521713"/>
                <a:gridCol w="864757"/>
                <a:gridCol w="507419"/>
                <a:gridCol w="764701"/>
                <a:gridCol w="450246"/>
                <a:gridCol w="778996"/>
                <a:gridCol w="428804"/>
              </a:tblGrid>
              <a:tr h="434180">
                <a:tc gridSpan="11">
                  <a:txBody>
                    <a:bodyPr/>
                    <a:lstStyle/>
                    <a:p>
                      <a:pPr algn="ctr" fontAlgn="b"/>
                      <a:r>
                        <a:rPr lang="fr-FR" sz="1400" b="1" i="0" u="none" strike="noStrike" dirty="0">
                          <a:solidFill>
                            <a:srgbClr val="000000"/>
                          </a:solidFill>
                          <a:latin typeface="Calibri"/>
                        </a:rPr>
                        <a:t>PART  des secteurs industriels  </a:t>
                      </a:r>
                      <a:r>
                        <a:rPr lang="fr-FR" sz="1400" b="1" i="0" u="none" strike="noStrike" dirty="0" smtClean="0">
                          <a:solidFill>
                            <a:srgbClr val="000000"/>
                          </a:solidFill>
                          <a:latin typeface="Calibri"/>
                        </a:rPr>
                        <a:t>en  </a:t>
                      </a:r>
                      <a:r>
                        <a:rPr lang="fr-FR" sz="1400" b="1" i="0" u="none" strike="noStrike" dirty="0">
                          <a:solidFill>
                            <a:srgbClr val="000000"/>
                          </a:solidFill>
                          <a:latin typeface="Calibri"/>
                        </a:rPr>
                        <a:t>2014</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r h="244922">
                <a:tc>
                  <a:txBody>
                    <a:bodyPr/>
                    <a:lstStyle/>
                    <a:p>
                      <a:pPr algn="l" fontAlgn="b"/>
                      <a:endParaRPr lang="fr-FR" sz="600" b="0" i="0" u="none" strike="noStrike">
                        <a:solidFill>
                          <a:srgbClr val="000000"/>
                        </a:solidFill>
                        <a:latin typeface="Calibri"/>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fr-FR" sz="600" b="0" i="0" u="none" strike="noStrike">
                        <a:solidFill>
                          <a:srgbClr val="000000"/>
                        </a:solidFill>
                        <a:latin typeface="Calibri"/>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fr-FR" sz="600" b="0" i="0" u="none" strike="noStrike">
                        <a:solidFill>
                          <a:srgbClr val="000000"/>
                        </a:solidFill>
                        <a:latin typeface="Calibri"/>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fr-FR" sz="600" b="0" i="0" u="none" strike="noStrike">
                        <a:solidFill>
                          <a:srgbClr val="000000"/>
                        </a:solidFill>
                        <a:latin typeface="Calibri"/>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fr-FR" sz="600" b="0" i="0" u="none" strike="noStrike">
                        <a:solidFill>
                          <a:srgbClr val="000000"/>
                        </a:solidFill>
                        <a:latin typeface="Calibri"/>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fr-FR" sz="600" b="0" i="0" u="none" strike="noStrike">
                        <a:solidFill>
                          <a:srgbClr val="000000"/>
                        </a:solidFill>
                        <a:latin typeface="Calibri"/>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fr-FR" sz="600" b="0" i="0" u="none" strike="noStrike">
                        <a:solidFill>
                          <a:srgbClr val="000000"/>
                        </a:solidFill>
                        <a:latin typeface="Calibri"/>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fr-FR" sz="600" b="0" i="0" u="none" strike="noStrike">
                        <a:solidFill>
                          <a:srgbClr val="000000"/>
                        </a:solidFill>
                        <a:latin typeface="Calibri"/>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fr-FR" sz="600" b="0" i="0" u="none" strike="noStrike">
                        <a:solidFill>
                          <a:srgbClr val="000000"/>
                        </a:solidFill>
                        <a:latin typeface="Calibri"/>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fr-FR" sz="600" b="0" i="0" u="none" strike="noStrike">
                        <a:solidFill>
                          <a:srgbClr val="000000"/>
                        </a:solidFill>
                        <a:latin typeface="Calibri"/>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fr-FR" sz="600" b="0" i="0" u="none" strike="noStrike">
                        <a:solidFill>
                          <a:srgbClr val="000000"/>
                        </a:solidFill>
                        <a:latin typeface="Calibri"/>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4922">
                <a:tc rowSpan="2">
                  <a:txBody>
                    <a:bodyPr/>
                    <a:lstStyle/>
                    <a:p>
                      <a:pPr algn="ctr" fontAlgn="ctr"/>
                      <a:r>
                        <a:rPr lang="fr-FR" sz="900" b="1" i="0" u="none" strike="noStrike" dirty="0">
                          <a:solidFill>
                            <a:srgbClr val="000000"/>
                          </a:solidFill>
                          <a:latin typeface="Calibri"/>
                        </a:rPr>
                        <a:t>valeur en millions  de </a:t>
                      </a:r>
                      <a:r>
                        <a:rPr lang="fr-FR" sz="900" b="1" i="0" u="none" strike="noStrike" dirty="0" smtClean="0">
                          <a:solidFill>
                            <a:srgbClr val="000000"/>
                          </a:solidFill>
                          <a:latin typeface="Calibri"/>
                        </a:rPr>
                        <a:t>dhs (sauf effectifs)</a:t>
                      </a:r>
                      <a:endParaRPr lang="fr-FR" sz="900" b="1" i="0" u="none" strike="noStrike" dirty="0">
                        <a:solidFill>
                          <a:srgbClr val="000000"/>
                        </a:solidFill>
                        <a:latin typeface="Calibri"/>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fr-FR" sz="900" b="1" i="0" u="none" strike="noStrike">
                          <a:solidFill>
                            <a:srgbClr val="000000"/>
                          </a:solidFill>
                          <a:latin typeface="Calibri"/>
                        </a:rPr>
                        <a:t>chiffe d affaires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gridSpan="2">
                  <a:txBody>
                    <a:bodyPr/>
                    <a:lstStyle/>
                    <a:p>
                      <a:pPr algn="ctr" fontAlgn="b"/>
                      <a:r>
                        <a:rPr lang="fr-FR" sz="900" b="1" i="0" u="none" strike="noStrike">
                          <a:solidFill>
                            <a:srgbClr val="000000"/>
                          </a:solidFill>
                          <a:latin typeface="Calibri"/>
                        </a:rPr>
                        <a:t>production</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gridSpan="2">
                  <a:txBody>
                    <a:bodyPr/>
                    <a:lstStyle/>
                    <a:p>
                      <a:pPr algn="ctr" fontAlgn="b"/>
                      <a:r>
                        <a:rPr lang="fr-FR" sz="900" b="1" i="0" u="none" strike="noStrike">
                          <a:solidFill>
                            <a:srgbClr val="000000"/>
                          </a:solidFill>
                          <a:latin typeface="Calibri"/>
                        </a:rPr>
                        <a:t>exportations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gridSpan="2">
                  <a:txBody>
                    <a:bodyPr/>
                    <a:lstStyle/>
                    <a:p>
                      <a:pPr algn="ctr" fontAlgn="b"/>
                      <a:r>
                        <a:rPr lang="fr-FR" sz="900" b="1" i="0" u="none" strike="noStrike">
                          <a:solidFill>
                            <a:srgbClr val="000000"/>
                          </a:solidFill>
                          <a:latin typeface="Calibri"/>
                        </a:rPr>
                        <a:t>valeur ajoutée</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gridSpan="2">
                  <a:txBody>
                    <a:bodyPr/>
                    <a:lstStyle/>
                    <a:p>
                      <a:pPr algn="ctr" fontAlgn="b"/>
                      <a:r>
                        <a:rPr lang="fr-FR" sz="900" b="1" i="0" u="none" strike="noStrike">
                          <a:solidFill>
                            <a:srgbClr val="000000"/>
                          </a:solidFill>
                          <a:latin typeface="Calibri"/>
                        </a:rPr>
                        <a:t>Effectifs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r>
              <a:tr h="244922">
                <a:tc vMerge="1">
                  <a:txBody>
                    <a:bodyPr/>
                    <a:lstStyle/>
                    <a:p>
                      <a:endParaRPr lang="fr-FR"/>
                    </a:p>
                  </a:txBody>
                  <a:tcPr/>
                </a:tc>
                <a:tc>
                  <a:txBody>
                    <a:bodyPr/>
                    <a:lstStyle/>
                    <a:p>
                      <a:pPr algn="ctr" fontAlgn="b"/>
                      <a:r>
                        <a:rPr lang="fr-FR" sz="900" b="1" i="0" u="none" strike="noStrike" dirty="0">
                          <a:solidFill>
                            <a:srgbClr val="000000"/>
                          </a:solidFill>
                          <a:latin typeface="Calibri"/>
                        </a:rPr>
                        <a:t>valeur</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900" b="1" i="0" u="none" strike="noStrike" dirty="0">
                          <a:solidFill>
                            <a:srgbClr val="000000"/>
                          </a:solidFill>
                          <a:latin typeface="Calibri"/>
                        </a:rPr>
                        <a:t>%</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900" b="1" i="0" u="none" strike="noStrike" dirty="0">
                          <a:solidFill>
                            <a:srgbClr val="000000"/>
                          </a:solidFill>
                          <a:latin typeface="Calibri"/>
                        </a:rPr>
                        <a:t>valeur</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900" b="1" i="0" u="none" strike="noStrike" dirty="0">
                          <a:solidFill>
                            <a:srgbClr val="000000"/>
                          </a:solidFill>
                          <a:latin typeface="Calibri"/>
                        </a:rPr>
                        <a:t>%</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900" b="1" i="0" u="none" strike="noStrike">
                          <a:solidFill>
                            <a:srgbClr val="000000"/>
                          </a:solidFill>
                          <a:latin typeface="Calibri"/>
                        </a:rPr>
                        <a:t>valeur</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900" b="1" i="0" u="none" strike="noStrike">
                          <a:solidFill>
                            <a:srgbClr val="000000"/>
                          </a:solidFill>
                          <a:latin typeface="Calibri"/>
                        </a:rPr>
                        <a:t>%</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900" b="1" i="0" u="none" strike="noStrike">
                          <a:solidFill>
                            <a:srgbClr val="000000"/>
                          </a:solidFill>
                          <a:latin typeface="Calibri"/>
                        </a:rPr>
                        <a:t>valeur</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900" b="1" i="0" u="none" strike="noStrike">
                          <a:solidFill>
                            <a:srgbClr val="000000"/>
                          </a:solidFill>
                          <a:latin typeface="Calibri"/>
                        </a:rPr>
                        <a:t>%</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900" b="1" i="0" u="none" strike="noStrike">
                          <a:solidFill>
                            <a:srgbClr val="000000"/>
                          </a:solidFill>
                          <a:latin typeface="Calibri"/>
                        </a:rPr>
                        <a:t>valeur</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900" b="1" i="0" u="none" strike="noStrike">
                          <a:solidFill>
                            <a:srgbClr val="000000"/>
                          </a:solidFill>
                          <a:latin typeface="Calibri"/>
                        </a:rPr>
                        <a:t>%</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4922">
                <a:tc>
                  <a:txBody>
                    <a:bodyPr/>
                    <a:lstStyle/>
                    <a:p>
                      <a:pPr algn="l" fontAlgn="b"/>
                      <a:endParaRPr lang="fr-FR" sz="900" b="1" i="0" u="none" strike="noStrike">
                        <a:solidFill>
                          <a:srgbClr val="000000"/>
                        </a:solidFill>
                        <a:latin typeface="Calibri"/>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fr-FR" sz="900" b="1" i="0" u="none" strike="noStrike">
                        <a:solidFill>
                          <a:srgbClr val="000000"/>
                        </a:solidFill>
                        <a:latin typeface="Calibri"/>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fr-FR" sz="900" b="1" i="0" u="none" strike="noStrike">
                        <a:solidFill>
                          <a:srgbClr val="000000"/>
                        </a:solidFill>
                        <a:latin typeface="Calibri"/>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fr-FR" sz="900" b="1" i="0" u="none" strike="noStrike">
                        <a:solidFill>
                          <a:srgbClr val="000000"/>
                        </a:solidFill>
                        <a:latin typeface="Calibri"/>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fr-FR" sz="900" b="1" i="0" u="none" strike="noStrike" dirty="0">
                        <a:solidFill>
                          <a:srgbClr val="000000"/>
                        </a:solidFill>
                        <a:latin typeface="Calibri"/>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fr-FR" sz="900" b="1" i="0" u="none" strike="noStrike" dirty="0">
                        <a:solidFill>
                          <a:srgbClr val="000000"/>
                        </a:solidFill>
                        <a:latin typeface="Calibri"/>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fr-FR" sz="900" b="1" i="0" u="none" strike="noStrike">
                        <a:solidFill>
                          <a:srgbClr val="000000"/>
                        </a:solidFill>
                        <a:latin typeface="Calibri"/>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fr-FR" sz="900" b="1" i="0" u="none" strike="noStrike">
                        <a:solidFill>
                          <a:srgbClr val="000000"/>
                        </a:solidFill>
                        <a:latin typeface="Calibri"/>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fr-FR" sz="900" b="1" i="0" u="none" strike="noStrike">
                        <a:solidFill>
                          <a:srgbClr val="000000"/>
                        </a:solidFill>
                        <a:latin typeface="Calibri"/>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fr-FR" sz="900" b="1" i="0" u="none" strike="noStrike">
                        <a:solidFill>
                          <a:srgbClr val="000000"/>
                        </a:solidFill>
                        <a:latin typeface="Calibri"/>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fr-FR" sz="900" b="1" i="0" u="none" strike="noStrike">
                        <a:solidFill>
                          <a:srgbClr val="000000"/>
                        </a:solidFill>
                        <a:latin typeface="Calibri"/>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9453">
                <a:tc>
                  <a:txBody>
                    <a:bodyPr/>
                    <a:lstStyle/>
                    <a:p>
                      <a:pPr algn="l" fontAlgn="b"/>
                      <a:r>
                        <a:rPr lang="fr-FR" sz="900" b="1" i="0" u="none" strike="noStrike">
                          <a:solidFill>
                            <a:srgbClr val="000000"/>
                          </a:solidFill>
                          <a:latin typeface="Calibri"/>
                        </a:rPr>
                        <a:t>IND AGRO ALIMENTAIRE</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fr-FR" sz="900" b="1" i="0" u="none" strike="noStrike">
                          <a:solidFill>
                            <a:srgbClr val="000000"/>
                          </a:solidFill>
                          <a:latin typeface="Calibri"/>
                        </a:rPr>
                        <a:t>         112 392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fr-FR" sz="900" b="1" i="0" u="none" strike="noStrike">
                          <a:solidFill>
                            <a:srgbClr val="000000"/>
                          </a:solidFill>
                          <a:latin typeface="Calibri"/>
                        </a:rPr>
                        <a:t>26%</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fr-FR" sz="900" b="1" i="0" u="none" strike="noStrike">
                          <a:solidFill>
                            <a:srgbClr val="000000"/>
                          </a:solidFill>
                          <a:latin typeface="Calibri"/>
                        </a:rPr>
                        <a:t>           105 197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fr-FR" sz="900" b="1" i="0" u="none" strike="noStrike">
                          <a:solidFill>
                            <a:srgbClr val="000000"/>
                          </a:solidFill>
                          <a:latin typeface="Calibri"/>
                        </a:rPr>
                        <a:t>27%</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fr-FR" sz="900" b="1" i="0" u="none" strike="noStrike">
                          <a:solidFill>
                            <a:srgbClr val="000000"/>
                          </a:solidFill>
                          <a:latin typeface="Calibri"/>
                        </a:rPr>
                        <a:t>               14 133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fr-FR" sz="900" b="1" i="0" u="none" strike="noStrike" dirty="0">
                          <a:solidFill>
                            <a:srgbClr val="000000"/>
                          </a:solidFill>
                          <a:latin typeface="Calibri"/>
                        </a:rPr>
                        <a:t>11%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fr-FR" sz="900" b="1" i="0" u="none" strike="noStrike" dirty="0">
                          <a:solidFill>
                            <a:srgbClr val="000000"/>
                          </a:solidFill>
                          <a:latin typeface="Calibri"/>
                        </a:rPr>
                        <a:t>           29 400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fr-FR" sz="900" b="1" i="0" u="none" strike="noStrike">
                          <a:solidFill>
                            <a:srgbClr val="000000"/>
                          </a:solidFill>
                          <a:latin typeface="Calibri"/>
                        </a:rPr>
                        <a:t>26%</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fr-FR" sz="900" b="1" i="0" u="none" strike="noStrike">
                          <a:solidFill>
                            <a:srgbClr val="000000"/>
                          </a:solidFill>
                          <a:latin typeface="Calibri"/>
                        </a:rPr>
                        <a:t>          146 235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fr-FR" sz="900" b="1" i="0" u="none" strike="noStrike">
                          <a:solidFill>
                            <a:srgbClr val="000000"/>
                          </a:solidFill>
                          <a:latin typeface="Calibri"/>
                        </a:rPr>
                        <a:t>24%</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9453">
                <a:tc>
                  <a:txBody>
                    <a:bodyPr/>
                    <a:lstStyle/>
                    <a:p>
                      <a:pPr algn="l" fontAlgn="b"/>
                      <a:r>
                        <a:rPr lang="fr-FR" sz="900" b="1" i="0" u="none" strike="noStrike">
                          <a:solidFill>
                            <a:srgbClr val="000000"/>
                          </a:solidFill>
                          <a:latin typeface="Calibri"/>
                        </a:rPr>
                        <a:t>IND CHIMIQUE ET PARACHIMIQUE</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fr-FR" sz="900" b="1" i="0" u="none" strike="noStrike">
                          <a:solidFill>
                            <a:srgbClr val="000000"/>
                          </a:solidFill>
                          <a:latin typeface="Calibri"/>
                        </a:rPr>
                        <a:t>         183 500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fr-FR" sz="900" b="1" i="0" u="none" strike="noStrike">
                          <a:solidFill>
                            <a:srgbClr val="000000"/>
                          </a:solidFill>
                          <a:latin typeface="Calibri"/>
                        </a:rPr>
                        <a:t>43%</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fr-FR" sz="900" b="1" i="0" u="none" strike="noStrike">
                          <a:solidFill>
                            <a:srgbClr val="000000"/>
                          </a:solidFill>
                          <a:latin typeface="Calibri"/>
                        </a:rPr>
                        <a:t>           158 748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fr-FR" sz="900" b="1" i="0" u="none" strike="noStrike">
                          <a:solidFill>
                            <a:srgbClr val="000000"/>
                          </a:solidFill>
                          <a:latin typeface="Calibri"/>
                        </a:rPr>
                        <a:t>41%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fr-FR" sz="900" b="1" i="0" u="none" strike="noStrike">
                          <a:solidFill>
                            <a:srgbClr val="000000"/>
                          </a:solidFill>
                          <a:latin typeface="Calibri"/>
                        </a:rPr>
                        <a:t>               41 968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fr-FR" sz="900" b="1" i="0" u="none" strike="noStrike">
                          <a:solidFill>
                            <a:srgbClr val="000000"/>
                          </a:solidFill>
                          <a:latin typeface="Calibri"/>
                        </a:rPr>
                        <a:t>34%</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fr-FR" sz="900" b="1" i="0" u="none" strike="noStrike" dirty="0">
                          <a:solidFill>
                            <a:srgbClr val="000000"/>
                          </a:solidFill>
                          <a:latin typeface="Calibri"/>
                        </a:rPr>
                        <a:t>           52 411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fr-FR" sz="900" b="1" i="0" u="none" strike="noStrike" dirty="0">
                          <a:solidFill>
                            <a:srgbClr val="000000"/>
                          </a:solidFill>
                          <a:latin typeface="Calibri"/>
                        </a:rPr>
                        <a:t>46%</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fr-FR" sz="900" b="1" i="0" u="none" strike="noStrike">
                          <a:solidFill>
                            <a:srgbClr val="000000"/>
                          </a:solidFill>
                          <a:latin typeface="Calibri"/>
                        </a:rPr>
                        <a:t>          123 656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fr-FR" sz="900" b="1" i="0" u="none" strike="noStrike">
                          <a:solidFill>
                            <a:srgbClr val="000000"/>
                          </a:solidFill>
                          <a:latin typeface="Calibri"/>
                        </a:rPr>
                        <a:t>21%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9453">
                <a:tc>
                  <a:txBody>
                    <a:bodyPr/>
                    <a:lstStyle/>
                    <a:p>
                      <a:pPr algn="l" fontAlgn="b"/>
                      <a:r>
                        <a:rPr lang="fr-FR" sz="900" b="1" i="0" u="none" strike="noStrike">
                          <a:solidFill>
                            <a:srgbClr val="000000"/>
                          </a:solidFill>
                          <a:latin typeface="Calibri"/>
                        </a:rPr>
                        <a:t>IND ELECTRIQUE ET ELECTRONNIQUE</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fr-FR" sz="900" b="1" i="0" u="none" strike="noStrike">
                          <a:solidFill>
                            <a:srgbClr val="000000"/>
                          </a:solidFill>
                          <a:latin typeface="Calibri"/>
                        </a:rPr>
                        <a:t>           31 729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fr-FR" sz="900" b="1" i="0" u="none" strike="noStrike">
                          <a:solidFill>
                            <a:srgbClr val="000000"/>
                          </a:solidFill>
                          <a:latin typeface="Calibri"/>
                        </a:rPr>
                        <a:t>7%</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fr-FR" sz="900" b="1" i="0" u="none" strike="noStrike">
                          <a:solidFill>
                            <a:srgbClr val="000000"/>
                          </a:solidFill>
                          <a:latin typeface="Calibri"/>
                        </a:rPr>
                        <a:t>             31 180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fr-FR" sz="900" b="1" i="0" u="none" strike="noStrike">
                          <a:solidFill>
                            <a:srgbClr val="000000"/>
                          </a:solidFill>
                          <a:latin typeface="Calibri"/>
                        </a:rPr>
                        <a:t>8%</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fr-FR" sz="900" b="1" i="0" u="none" strike="noStrike">
                          <a:solidFill>
                            <a:srgbClr val="000000"/>
                          </a:solidFill>
                          <a:latin typeface="Calibri"/>
                        </a:rPr>
                        <a:t>               24 125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fr-FR" sz="900" b="1" i="0" u="none" strike="noStrike">
                          <a:solidFill>
                            <a:srgbClr val="000000"/>
                          </a:solidFill>
                          <a:latin typeface="Calibri"/>
                        </a:rPr>
                        <a:t>19%</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fr-FR" sz="900" b="1" i="0" u="none" strike="noStrike">
                          <a:solidFill>
                            <a:srgbClr val="000000"/>
                          </a:solidFill>
                          <a:latin typeface="Calibri"/>
                        </a:rPr>
                        <a:t>             8 037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fr-FR" sz="900" b="1" i="0" u="none" strike="noStrike" dirty="0">
                          <a:solidFill>
                            <a:srgbClr val="000000"/>
                          </a:solidFill>
                          <a:latin typeface="Calibri"/>
                        </a:rPr>
                        <a:t>7%</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fr-FR" sz="900" b="1" i="0" u="none" strike="noStrike" dirty="0">
                          <a:solidFill>
                            <a:srgbClr val="000000"/>
                          </a:solidFill>
                          <a:latin typeface="Calibri"/>
                        </a:rPr>
                        <a:t>            68 234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fr-FR" sz="900" b="1" i="0" u="none" strike="noStrike">
                          <a:solidFill>
                            <a:srgbClr val="000000"/>
                          </a:solidFill>
                          <a:latin typeface="Calibri"/>
                        </a:rPr>
                        <a:t>11%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9453">
                <a:tc>
                  <a:txBody>
                    <a:bodyPr/>
                    <a:lstStyle/>
                    <a:p>
                      <a:pPr algn="l" fontAlgn="b"/>
                      <a:r>
                        <a:rPr lang="fr-FR" sz="900" b="1" i="0" u="none" strike="noStrike">
                          <a:solidFill>
                            <a:srgbClr val="000000"/>
                          </a:solidFill>
                          <a:latin typeface="Calibri"/>
                        </a:rPr>
                        <a:t>IND METALLIQUE ET MECANIQUE</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fr-FR" sz="900" b="1" i="0" u="none" strike="noStrike">
                          <a:solidFill>
                            <a:srgbClr val="000000"/>
                          </a:solidFill>
                          <a:latin typeface="Calibri"/>
                        </a:rPr>
                        <a:t>           77 493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fr-FR" sz="900" b="1" i="0" u="none" strike="noStrike">
                          <a:solidFill>
                            <a:srgbClr val="000000"/>
                          </a:solidFill>
                          <a:latin typeface="Calibri"/>
                        </a:rPr>
                        <a:t>18%</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fr-FR" sz="900" b="1" i="0" u="none" strike="noStrike">
                          <a:solidFill>
                            <a:srgbClr val="000000"/>
                          </a:solidFill>
                          <a:latin typeface="Calibri"/>
                        </a:rPr>
                        <a:t>             71 680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fr-FR" sz="900" b="1" i="0" u="none" strike="noStrike">
                          <a:solidFill>
                            <a:srgbClr val="000000"/>
                          </a:solidFill>
                          <a:latin typeface="Calibri"/>
                        </a:rPr>
                        <a:t>18%</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fr-FR" sz="900" b="1" i="0" u="none" strike="noStrike">
                          <a:solidFill>
                            <a:srgbClr val="000000"/>
                          </a:solidFill>
                          <a:latin typeface="Calibri"/>
                        </a:rPr>
                        <a:t>               29 081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fr-FR" sz="900" b="1" i="0" u="none" strike="noStrike">
                          <a:solidFill>
                            <a:srgbClr val="000000"/>
                          </a:solidFill>
                          <a:latin typeface="Calibri"/>
                        </a:rPr>
                        <a:t>23%</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fr-FR" sz="900" b="1" i="0" u="none" strike="noStrike">
                          <a:solidFill>
                            <a:srgbClr val="000000"/>
                          </a:solidFill>
                          <a:latin typeface="Calibri"/>
                        </a:rPr>
                        <a:t>           14 407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fr-FR" sz="900" b="1" i="0" u="none" strike="noStrike">
                          <a:solidFill>
                            <a:srgbClr val="000000"/>
                          </a:solidFill>
                          <a:latin typeface="Calibri"/>
                        </a:rPr>
                        <a:t>13%</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fr-FR" sz="900" b="1" i="0" u="none" strike="noStrike" dirty="0">
                          <a:solidFill>
                            <a:srgbClr val="000000"/>
                          </a:solidFill>
                          <a:latin typeface="Calibri"/>
                        </a:rPr>
                        <a:t>            91 278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fr-FR" sz="900" b="1" i="0" u="none" strike="noStrike" dirty="0">
                          <a:solidFill>
                            <a:srgbClr val="000000"/>
                          </a:solidFill>
                          <a:latin typeface="Calibri"/>
                        </a:rPr>
                        <a:t>15%</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9453">
                <a:tc>
                  <a:txBody>
                    <a:bodyPr/>
                    <a:lstStyle/>
                    <a:p>
                      <a:pPr algn="l" fontAlgn="b"/>
                      <a:r>
                        <a:rPr lang="fr-FR" sz="900" b="1" i="0" u="none" strike="noStrike">
                          <a:solidFill>
                            <a:srgbClr val="000000"/>
                          </a:solidFill>
                          <a:latin typeface="Calibri"/>
                        </a:rPr>
                        <a:t>IND  TEXTILE ET CUIR</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fr-FR" sz="900" b="1" i="0" u="none" strike="noStrike">
                          <a:solidFill>
                            <a:srgbClr val="000000"/>
                          </a:solidFill>
                          <a:latin typeface="Calibri"/>
                        </a:rPr>
                        <a:t>           24 753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fr-FR" sz="900" b="1" i="0" u="none" strike="noStrike">
                          <a:solidFill>
                            <a:srgbClr val="000000"/>
                          </a:solidFill>
                          <a:latin typeface="Calibri"/>
                        </a:rPr>
                        <a:t>6%</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fr-FR" sz="900" b="1" i="0" u="none" strike="noStrike">
                          <a:solidFill>
                            <a:srgbClr val="000000"/>
                          </a:solidFill>
                          <a:latin typeface="Calibri"/>
                        </a:rPr>
                        <a:t>             24 055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fr-FR" sz="900" b="1" i="0" u="none" strike="noStrike">
                          <a:solidFill>
                            <a:srgbClr val="000000"/>
                          </a:solidFill>
                          <a:latin typeface="Calibri"/>
                        </a:rPr>
                        <a:t>6%</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fr-FR" sz="900" b="1" i="0" u="none" strike="noStrike">
                          <a:solidFill>
                            <a:srgbClr val="000000"/>
                          </a:solidFill>
                          <a:latin typeface="Calibri"/>
                        </a:rPr>
                        <a:t>               15 690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fr-FR" sz="900" b="1" i="0" u="none" strike="noStrike">
                          <a:solidFill>
                            <a:srgbClr val="000000"/>
                          </a:solidFill>
                          <a:latin typeface="Calibri"/>
                        </a:rPr>
                        <a:t>13%</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fr-FR" sz="900" b="1" i="0" u="none" strike="noStrike">
                          <a:solidFill>
                            <a:srgbClr val="000000"/>
                          </a:solidFill>
                          <a:latin typeface="Calibri"/>
                        </a:rPr>
                        <a:t>             8 460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fr-FR" sz="900" b="1" i="0" u="none" strike="noStrike">
                          <a:solidFill>
                            <a:srgbClr val="000000"/>
                          </a:solidFill>
                          <a:latin typeface="Calibri"/>
                        </a:rPr>
                        <a:t>8%</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fr-FR" sz="900" b="1" i="0" u="none" strike="noStrike">
                          <a:solidFill>
                            <a:srgbClr val="000000"/>
                          </a:solidFill>
                          <a:latin typeface="Calibri"/>
                        </a:rPr>
                        <a:t>          167 875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fr-FR" sz="900" b="1" i="0" u="none" strike="noStrike" dirty="0">
                          <a:solidFill>
                            <a:srgbClr val="000000"/>
                          </a:solidFill>
                          <a:latin typeface="Calibri"/>
                        </a:rPr>
                        <a:t>28%</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9453">
                <a:tc>
                  <a:txBody>
                    <a:bodyPr/>
                    <a:lstStyle/>
                    <a:p>
                      <a:pPr algn="ctr" fontAlgn="b"/>
                      <a:r>
                        <a:rPr lang="fr-FR" sz="900" b="1" i="0" u="none" strike="noStrike">
                          <a:solidFill>
                            <a:srgbClr val="000000"/>
                          </a:solidFill>
                          <a:latin typeface="Calibri"/>
                        </a:rPr>
                        <a:t>TOTAL</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fr-FR" sz="900" b="1" i="0" u="none" strike="noStrike">
                          <a:solidFill>
                            <a:srgbClr val="000000"/>
                          </a:solidFill>
                          <a:latin typeface="Calibri"/>
                        </a:rPr>
                        <a:t>         429 867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fr-FR" sz="900" b="1" i="0" u="none" strike="noStrike">
                          <a:solidFill>
                            <a:srgbClr val="000000"/>
                          </a:solidFill>
                          <a:latin typeface="Calibri"/>
                        </a:rPr>
                        <a:t>100%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fr-FR" sz="900" b="1" i="0" u="none" strike="noStrike">
                          <a:solidFill>
                            <a:srgbClr val="000000"/>
                          </a:solidFill>
                          <a:latin typeface="Calibri"/>
                        </a:rPr>
                        <a:t>           390 860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fr-FR" sz="900" b="1" i="0" u="none" strike="noStrike">
                          <a:solidFill>
                            <a:srgbClr val="000000"/>
                          </a:solidFill>
                          <a:latin typeface="Calibri"/>
                        </a:rPr>
                        <a:t>100%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fr-FR" sz="900" b="1" i="0" u="none" strike="noStrike">
                          <a:solidFill>
                            <a:srgbClr val="000000"/>
                          </a:solidFill>
                          <a:latin typeface="Calibri"/>
                        </a:rPr>
                        <a:t>             124 997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fr-FR" sz="900" b="1" i="0" u="none" strike="noStrike">
                          <a:solidFill>
                            <a:srgbClr val="000000"/>
                          </a:solidFill>
                          <a:latin typeface="Calibri"/>
                        </a:rPr>
                        <a:t>100%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fr-FR" sz="900" b="1" i="0" u="none" strike="noStrike">
                          <a:solidFill>
                            <a:srgbClr val="000000"/>
                          </a:solidFill>
                          <a:latin typeface="Calibri"/>
                        </a:rPr>
                        <a:t>         112 715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fr-FR" sz="900" b="1" i="0" u="none" strike="noStrike">
                          <a:solidFill>
                            <a:srgbClr val="000000"/>
                          </a:solidFill>
                          <a:latin typeface="Calibri"/>
                        </a:rPr>
                        <a:t>100%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fr-FR" sz="900" b="1" i="0" u="none" strike="noStrike">
                          <a:solidFill>
                            <a:srgbClr val="000000"/>
                          </a:solidFill>
                          <a:latin typeface="Calibri"/>
                        </a:rPr>
                        <a:t>          597 278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fr-FR" sz="900" b="1" i="0" u="none" strike="noStrike" dirty="0">
                          <a:solidFill>
                            <a:srgbClr val="000000"/>
                          </a:solidFill>
                          <a:latin typeface="Calibri"/>
                        </a:rPr>
                        <a:t>100%</a:t>
                      </a:r>
                    </a:p>
                  </a:txBody>
                  <a:tcPr marL="0" marR="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3789">
                <a:tc>
                  <a:txBody>
                    <a:bodyPr/>
                    <a:lstStyle/>
                    <a:p>
                      <a:pPr algn="l" fontAlgn="b"/>
                      <a:endParaRPr lang="fr-FR" sz="600" b="0" i="0" u="none" strike="noStrike">
                        <a:solidFill>
                          <a:srgbClr val="000000"/>
                        </a:solidFill>
                        <a:latin typeface="Calibri"/>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fr-FR" sz="600" b="0" i="0" u="none" strike="noStrike">
                        <a:solidFill>
                          <a:srgbClr val="000000"/>
                        </a:solidFill>
                        <a:latin typeface="Calibri"/>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fr-FR" sz="600" b="0" i="0" u="none" strike="noStrike">
                        <a:solidFill>
                          <a:srgbClr val="000000"/>
                        </a:solidFill>
                        <a:latin typeface="Calibri"/>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fr-FR" sz="600" b="0" i="0" u="none" strike="noStrike">
                        <a:solidFill>
                          <a:srgbClr val="000000"/>
                        </a:solidFill>
                        <a:latin typeface="Calibri"/>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fr-FR" sz="600" b="0" i="0" u="none" strike="noStrike">
                        <a:solidFill>
                          <a:srgbClr val="000000"/>
                        </a:solidFill>
                        <a:latin typeface="Calibri"/>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fr-FR" sz="600" b="0" i="0" u="none" strike="noStrike">
                        <a:solidFill>
                          <a:srgbClr val="000000"/>
                        </a:solidFill>
                        <a:latin typeface="Calibri"/>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fr-FR" sz="600" b="0" i="0" u="none" strike="noStrike">
                        <a:solidFill>
                          <a:srgbClr val="000000"/>
                        </a:solidFill>
                        <a:latin typeface="Calibri"/>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fr-FR" sz="600" b="0" i="0" u="none" strike="noStrike">
                        <a:solidFill>
                          <a:srgbClr val="000000"/>
                        </a:solidFill>
                        <a:latin typeface="Calibri"/>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fr-FR" sz="600" b="0" i="0" u="none" strike="noStrike">
                        <a:solidFill>
                          <a:srgbClr val="000000"/>
                        </a:solidFill>
                        <a:latin typeface="Calibri"/>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fr-FR" sz="600" b="0" i="0" u="none" strike="noStrike">
                        <a:solidFill>
                          <a:srgbClr val="000000"/>
                        </a:solidFill>
                        <a:latin typeface="Calibri"/>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fr-FR" sz="600" b="0" i="0" u="none" strike="noStrike" dirty="0">
                        <a:solidFill>
                          <a:srgbClr val="000000"/>
                        </a:solidFill>
                        <a:latin typeface="Calibri"/>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phique 1"/>
          <p:cNvGraphicFramePr/>
          <p:nvPr/>
        </p:nvGraphicFramePr>
        <p:xfrm>
          <a:off x="1043609" y="1347613"/>
          <a:ext cx="6524004" cy="3312369"/>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nvGraphicFramePr>
        <p:xfrm>
          <a:off x="251520" y="1075739"/>
          <a:ext cx="8712969" cy="4135705"/>
        </p:xfrm>
        <a:graphic>
          <a:graphicData uri="http://schemas.openxmlformats.org/drawingml/2006/table">
            <a:tbl>
              <a:tblPr/>
              <a:tblGrid>
                <a:gridCol w="8712969"/>
              </a:tblGrid>
              <a:tr h="123919">
                <a:tc>
                  <a:txBody>
                    <a:bodyPr/>
                    <a:lstStyle/>
                    <a:p>
                      <a:pPr algn="l" fontAlgn="b"/>
                      <a:r>
                        <a:rPr lang="fr-FR" sz="900" b="1" i="0" u="none" strike="noStrike" dirty="0">
                          <a:solidFill>
                            <a:srgbClr val="5A5A5A"/>
                          </a:solidFill>
                          <a:latin typeface="Arial"/>
                        </a:rPr>
                        <a:t>PRÉSENTATION</a:t>
                      </a:r>
                    </a:p>
                  </a:txBody>
                  <a:tcPr marL="0" marR="0" marT="0" marB="0" anchor="b">
                    <a:lnL>
                      <a:noFill/>
                    </a:lnL>
                    <a:lnR>
                      <a:noFill/>
                    </a:lnR>
                    <a:lnT>
                      <a:noFill/>
                    </a:lnT>
                    <a:lnB>
                      <a:noFill/>
                    </a:lnB>
                  </a:tcPr>
                </a:tc>
              </a:tr>
              <a:tr h="275376">
                <a:tc>
                  <a:txBody>
                    <a:bodyPr/>
                    <a:lstStyle/>
                    <a:p>
                      <a:pPr algn="l" fontAlgn="b"/>
                      <a:r>
                        <a:rPr lang="fr-FR" sz="1000" b="0" i="0" u="none" strike="noStrike" dirty="0">
                          <a:solidFill>
                            <a:srgbClr val="000000"/>
                          </a:solidFill>
                          <a:latin typeface="Arial"/>
                        </a:rPr>
                        <a:t>Les industries chimiques et </a:t>
                      </a:r>
                      <a:r>
                        <a:rPr lang="fr-FR" sz="1000" b="0" i="0" u="none" strike="noStrike" dirty="0" err="1">
                          <a:solidFill>
                            <a:srgbClr val="000000"/>
                          </a:solidFill>
                          <a:latin typeface="Arial"/>
                        </a:rPr>
                        <a:t>parachimiques</a:t>
                      </a:r>
                      <a:r>
                        <a:rPr lang="fr-FR" sz="1000" b="0" i="0" u="none" strike="noStrike" dirty="0">
                          <a:solidFill>
                            <a:srgbClr val="000000"/>
                          </a:solidFill>
                          <a:latin typeface="Arial"/>
                        </a:rPr>
                        <a:t> (ICP) occupent une place importante dans l’économie nationale par la diversité de leurs produits et par leur lien organique avec d’autres activités économiques en amont ou en aval.</a:t>
                      </a:r>
                    </a:p>
                  </a:txBody>
                  <a:tcPr marL="62954" marR="0" marT="0" marB="0" anchor="b">
                    <a:lnL>
                      <a:noFill/>
                    </a:lnL>
                    <a:lnR>
                      <a:noFill/>
                    </a:lnR>
                    <a:lnT>
                      <a:noFill/>
                    </a:lnT>
                    <a:lnB>
                      <a:noFill/>
                    </a:lnB>
                  </a:tcPr>
                </a:tc>
              </a:tr>
              <a:tr h="275376">
                <a:tc>
                  <a:txBody>
                    <a:bodyPr/>
                    <a:lstStyle/>
                    <a:p>
                      <a:pPr algn="l" fontAlgn="b"/>
                      <a:r>
                        <a:rPr lang="fr-FR" sz="1000" b="0" i="0" u="none" strike="noStrike" dirty="0">
                          <a:solidFill>
                            <a:srgbClr val="000000"/>
                          </a:solidFill>
                          <a:latin typeface="Arial"/>
                        </a:rPr>
                        <a:t>De 2003 à 2012, ces industries ont connu un développement soutenu qui est une conséquence directe des politiques sectorielles menées par le gouvernement d’une part, et du changement des habitudes de consommation d’autre part.</a:t>
                      </a:r>
                    </a:p>
                  </a:txBody>
                  <a:tcPr marL="62954" marR="0" marT="0" marB="0" anchor="b">
                    <a:lnL>
                      <a:noFill/>
                    </a:lnL>
                    <a:lnR>
                      <a:noFill/>
                    </a:lnR>
                    <a:lnT>
                      <a:noFill/>
                    </a:lnT>
                    <a:lnB>
                      <a:noFill/>
                    </a:lnB>
                  </a:tcPr>
                </a:tc>
              </a:tr>
              <a:tr h="660985">
                <a:tc>
                  <a:txBody>
                    <a:bodyPr/>
                    <a:lstStyle/>
                    <a:p>
                      <a:pPr algn="l" fontAlgn="b"/>
                      <a:r>
                        <a:rPr lang="fr-FR" sz="1000" b="0" i="0" u="none" strike="noStrike" dirty="0">
                          <a:solidFill>
                            <a:srgbClr val="000000"/>
                          </a:solidFill>
                          <a:latin typeface="Arial"/>
                        </a:rPr>
                        <a:t>Le secteur bénéficie de la présence de l’Office Chérifien des Phosphates (OCP), leader dans la chimie des phosphates, dont les activités représentent 52% du chiffre d’affaires du secteur, 90% des exportations, 67% des investissements et 22% des emplois. Le bénéfice de l’accès à une matière première à bas prix (phosphate) et d’un transfert de savoir-faire de l’OCP en matière de formation, de sous-traitance, et de recherche et développement ouvre des perspectives de développement d’activités industrielles </a:t>
                      </a:r>
                      <a:r>
                        <a:rPr lang="fr-FR" sz="1000" b="0" i="0" u="none" strike="noStrike" dirty="0" err="1">
                          <a:solidFill>
                            <a:srgbClr val="000000"/>
                          </a:solidFill>
                          <a:latin typeface="Arial"/>
                        </a:rPr>
                        <a:t>phosphatières</a:t>
                      </a:r>
                      <a:r>
                        <a:rPr lang="fr-FR" sz="1000" b="0" i="0" u="none" strike="noStrike" dirty="0">
                          <a:solidFill>
                            <a:srgbClr val="000000"/>
                          </a:solidFill>
                          <a:latin typeface="Arial"/>
                        </a:rPr>
                        <a:t> supplémentaires autour de cette entreprise leader du secteur.</a:t>
                      </a:r>
                    </a:p>
                  </a:txBody>
                  <a:tcPr marL="62954" marR="0" marT="0" marB="0" anchor="b">
                    <a:lnL>
                      <a:noFill/>
                    </a:lnL>
                    <a:lnR>
                      <a:noFill/>
                    </a:lnR>
                    <a:lnT>
                      <a:noFill/>
                    </a:lnT>
                    <a:lnB>
                      <a:noFill/>
                    </a:lnB>
                  </a:tcPr>
                </a:tc>
              </a:tr>
              <a:tr h="137688">
                <a:tc>
                  <a:txBody>
                    <a:bodyPr/>
                    <a:lstStyle/>
                    <a:p>
                      <a:pPr algn="l" fontAlgn="b"/>
                      <a:r>
                        <a:rPr lang="fr-FR" sz="1000" b="1" i="0" u="none" strike="noStrike" dirty="0">
                          <a:solidFill>
                            <a:srgbClr val="A3070B"/>
                          </a:solidFill>
                          <a:latin typeface="Arial"/>
                        </a:rPr>
                        <a:t>ASSOCIATIONS PROFESSIONNELLES DU SECTEUR :</a:t>
                      </a:r>
                      <a:endParaRPr lang="fr-FR" sz="1000" b="0" i="0" u="none" strike="noStrike" dirty="0">
                        <a:solidFill>
                          <a:srgbClr val="000000"/>
                        </a:solidFill>
                        <a:latin typeface="Calibri"/>
                      </a:endParaRPr>
                    </a:p>
                  </a:txBody>
                  <a:tcPr marL="62954" marR="0" marT="0" marB="0">
                    <a:lnL>
                      <a:noFill/>
                    </a:lnL>
                    <a:lnR>
                      <a:noFill/>
                    </a:lnR>
                    <a:lnT>
                      <a:noFill/>
                    </a:lnT>
                    <a:lnB>
                      <a:noFill/>
                    </a:lnB>
                  </a:tcPr>
                </a:tc>
              </a:tr>
              <a:tr h="137688">
                <a:tc>
                  <a:txBody>
                    <a:bodyPr/>
                    <a:lstStyle/>
                    <a:p>
                      <a:pPr algn="l" fontAlgn="b"/>
                      <a:r>
                        <a:rPr lang="fr-FR" sz="1000" b="0" i="0" u="sng" strike="noStrike" dirty="0">
                          <a:solidFill>
                            <a:srgbClr val="0000FF"/>
                          </a:solidFill>
                          <a:latin typeface="Calibri"/>
                          <a:hlinkClick r:id="rId2"/>
                        </a:rPr>
                        <a:t>Fédération de la Chimie et de la Parachimie (FCP)</a:t>
                      </a:r>
                      <a:endParaRPr lang="fr-FR" sz="1000" b="0" i="0" u="sng" strike="noStrike" dirty="0">
                        <a:solidFill>
                          <a:srgbClr val="0000FF"/>
                        </a:solidFill>
                        <a:latin typeface="Calibri"/>
                      </a:endParaRPr>
                    </a:p>
                  </a:txBody>
                  <a:tcPr marL="125907" marR="0" marT="0" marB="0" anchor="b">
                    <a:lnL>
                      <a:noFill/>
                    </a:lnL>
                    <a:lnR>
                      <a:noFill/>
                    </a:lnR>
                    <a:lnT>
                      <a:noFill/>
                    </a:lnT>
                    <a:lnB>
                      <a:noFill/>
                    </a:lnB>
                  </a:tcPr>
                </a:tc>
              </a:tr>
              <a:tr h="137688">
                <a:tc>
                  <a:txBody>
                    <a:bodyPr/>
                    <a:lstStyle/>
                    <a:p>
                      <a:pPr algn="l" fontAlgn="b"/>
                      <a:r>
                        <a:rPr lang="fr-FR" sz="1000" b="0" i="0" u="none" strike="noStrike" dirty="0">
                          <a:solidFill>
                            <a:srgbClr val="000000"/>
                          </a:solidFill>
                          <a:latin typeface="Arial"/>
                        </a:rPr>
                        <a:t>Fédération Marocaine de Plasturgie (FMP) (tél. : </a:t>
                      </a:r>
                      <a:r>
                        <a:rPr lang="fr-FR" sz="1000" b="1" i="0" u="none" strike="noStrike" dirty="0">
                          <a:solidFill>
                            <a:srgbClr val="000000"/>
                          </a:solidFill>
                          <a:latin typeface="Arial"/>
                        </a:rPr>
                        <a:t>05 22 66 24 58/59, fax : 05 22 66 24 60</a:t>
                      </a:r>
                      <a:r>
                        <a:rPr lang="fr-FR" sz="1000" b="0" i="0" u="none" strike="noStrike" dirty="0">
                          <a:solidFill>
                            <a:srgbClr val="000000"/>
                          </a:solidFill>
                          <a:latin typeface="Arial"/>
                        </a:rPr>
                        <a:t>)</a:t>
                      </a:r>
                    </a:p>
                  </a:txBody>
                  <a:tcPr marL="125907" marR="0" marT="0" marB="0" anchor="b">
                    <a:lnL>
                      <a:noFill/>
                    </a:lnL>
                    <a:lnR>
                      <a:noFill/>
                    </a:lnR>
                    <a:lnT>
                      <a:noFill/>
                    </a:lnT>
                    <a:lnB>
                      <a:noFill/>
                    </a:lnB>
                  </a:tcPr>
                </a:tc>
              </a:tr>
              <a:tr h="137688">
                <a:tc>
                  <a:txBody>
                    <a:bodyPr/>
                    <a:lstStyle/>
                    <a:p>
                      <a:pPr algn="l" fontAlgn="b"/>
                      <a:r>
                        <a:rPr lang="fr-FR" sz="1000" b="1" i="0" u="none" strike="noStrike" dirty="0">
                          <a:solidFill>
                            <a:srgbClr val="A3070B"/>
                          </a:solidFill>
                          <a:latin typeface="Arial"/>
                        </a:rPr>
                        <a:t>PRINCIPALES ENTREPRISES DU SECTEUR :</a:t>
                      </a:r>
                    </a:p>
                  </a:txBody>
                  <a:tcPr marL="62954" marR="0" marT="0" marB="0" anchor="b">
                    <a:lnL>
                      <a:noFill/>
                    </a:lnL>
                    <a:lnR>
                      <a:noFill/>
                    </a:lnR>
                    <a:lnT>
                      <a:noFill/>
                    </a:lnT>
                    <a:lnB>
                      <a:noFill/>
                    </a:lnB>
                  </a:tcPr>
                </a:tc>
              </a:tr>
              <a:tr h="275376">
                <a:tc>
                  <a:txBody>
                    <a:bodyPr/>
                    <a:lstStyle/>
                    <a:p>
                      <a:pPr algn="l" fontAlgn="b"/>
                      <a:r>
                        <a:rPr lang="fr-FR" sz="1000" b="0" i="0" u="none" strike="noStrike" dirty="0">
                          <a:solidFill>
                            <a:srgbClr val="000000"/>
                          </a:solidFill>
                          <a:latin typeface="Arial"/>
                        </a:rPr>
                        <a:t>OCP, PROCTER &amp; GAMBLE, INTERNATIONAL PAPER (IP), ATLAS PEINTURES, SOCIETE NATIONALE D’ELECTROLYSE ET DE PETROCHIMIE (SNEP), GPC, SEVAM</a:t>
                      </a:r>
                    </a:p>
                  </a:txBody>
                  <a:tcPr marL="62954" marR="0" marT="0" marB="0" anchor="b">
                    <a:lnL>
                      <a:noFill/>
                    </a:lnL>
                    <a:lnR>
                      <a:noFill/>
                    </a:lnR>
                    <a:lnT>
                      <a:noFill/>
                    </a:lnT>
                    <a:lnB>
                      <a:noFill/>
                    </a:lnB>
                  </a:tcPr>
                </a:tc>
              </a:tr>
              <a:tr h="110150">
                <a:tc>
                  <a:txBody>
                    <a:bodyPr/>
                    <a:lstStyle/>
                    <a:p>
                      <a:pPr algn="l" fontAlgn="b"/>
                      <a:endParaRPr lang="fr-FR" sz="800" b="0" i="0" u="none" strike="noStrike">
                        <a:solidFill>
                          <a:srgbClr val="000000"/>
                        </a:solidFill>
                        <a:latin typeface="Calibri"/>
                      </a:endParaRPr>
                    </a:p>
                  </a:txBody>
                  <a:tcPr marL="62954" marR="0" marT="0" marB="0" anchor="b">
                    <a:lnL>
                      <a:noFill/>
                    </a:lnL>
                    <a:lnR>
                      <a:noFill/>
                    </a:lnR>
                    <a:lnT>
                      <a:noFill/>
                    </a:lnT>
                    <a:lnB>
                      <a:noFill/>
                    </a:lnB>
                  </a:tcPr>
                </a:tc>
              </a:tr>
              <a:tr h="110150">
                <a:tc>
                  <a:txBody>
                    <a:bodyPr/>
                    <a:lstStyle/>
                    <a:p>
                      <a:pPr algn="l" fontAlgn="b"/>
                      <a:endParaRPr lang="fr-FR" sz="800" b="0" i="0" u="none" strike="noStrike">
                        <a:solidFill>
                          <a:srgbClr val="000000"/>
                        </a:solidFill>
                        <a:latin typeface="Calibri"/>
                      </a:endParaRPr>
                    </a:p>
                  </a:txBody>
                  <a:tcPr marL="62954" marR="0" marT="0" marB="0" anchor="b">
                    <a:lnL>
                      <a:noFill/>
                    </a:lnL>
                    <a:lnR>
                      <a:noFill/>
                    </a:lnR>
                    <a:lnT>
                      <a:noFill/>
                    </a:lnT>
                    <a:lnB>
                      <a:noFill/>
                    </a:lnB>
                  </a:tcPr>
                </a:tc>
              </a:tr>
              <a:tr h="110150">
                <a:tc>
                  <a:txBody>
                    <a:bodyPr/>
                    <a:lstStyle/>
                    <a:p>
                      <a:pPr algn="l" fontAlgn="b"/>
                      <a:endParaRPr lang="fr-FR" sz="800" b="0" i="0" u="none" strike="noStrike">
                        <a:solidFill>
                          <a:srgbClr val="000000"/>
                        </a:solidFill>
                        <a:latin typeface="Calibri"/>
                      </a:endParaRPr>
                    </a:p>
                  </a:txBody>
                  <a:tcPr marL="0" marR="0" marT="0" marB="0" anchor="b">
                    <a:lnL>
                      <a:noFill/>
                    </a:lnL>
                    <a:lnR>
                      <a:noFill/>
                    </a:lnR>
                    <a:lnT>
                      <a:noFill/>
                    </a:lnT>
                    <a:lnB>
                      <a:noFill/>
                    </a:lnB>
                  </a:tcPr>
                </a:tc>
              </a:tr>
              <a:tr h="96381">
                <a:tc>
                  <a:txBody>
                    <a:bodyPr/>
                    <a:lstStyle/>
                    <a:p>
                      <a:pPr algn="l" fontAlgn="b"/>
                      <a:endParaRPr lang="fr-FR" sz="700" b="0" i="0" u="none" strike="noStrike">
                        <a:solidFill>
                          <a:srgbClr val="000000"/>
                        </a:solidFill>
                        <a:latin typeface="Arial"/>
                      </a:endParaRPr>
                    </a:p>
                  </a:txBody>
                  <a:tcPr marL="62954" marR="0" marT="0" marB="0" anchor="b">
                    <a:lnL>
                      <a:noFill/>
                    </a:lnL>
                    <a:lnR>
                      <a:noFill/>
                    </a:lnR>
                    <a:lnT>
                      <a:noFill/>
                    </a:lnT>
                    <a:lnB>
                      <a:noFill/>
                    </a:lnB>
                  </a:tcPr>
                </a:tc>
              </a:tr>
              <a:tr h="110150">
                <a:tc>
                  <a:txBody>
                    <a:bodyPr/>
                    <a:lstStyle/>
                    <a:p>
                      <a:pPr algn="l" fontAlgn="b"/>
                      <a:endParaRPr lang="fr-FR" sz="800" b="0" i="0" u="none" strike="noStrike" dirty="0">
                        <a:solidFill>
                          <a:srgbClr val="000000"/>
                        </a:solidFill>
                        <a:latin typeface="Calibri"/>
                      </a:endParaRPr>
                    </a:p>
                  </a:txBody>
                  <a:tcPr marL="0" marR="0" marT="0" marB="0" anchor="b">
                    <a:lnL>
                      <a:noFill/>
                    </a:lnL>
                    <a:lnR>
                      <a:noFill/>
                    </a:lnR>
                    <a:lnT>
                      <a:noFill/>
                    </a:lnT>
                    <a:lnB>
                      <a:noFill/>
                    </a:lnB>
                  </a:tcPr>
                </a:tc>
              </a:tr>
              <a:tr h="110150">
                <a:tc>
                  <a:txBody>
                    <a:bodyPr/>
                    <a:lstStyle/>
                    <a:p>
                      <a:pPr algn="l" fontAlgn="b"/>
                      <a:endParaRPr lang="fr-FR" sz="800" b="0" i="0" u="none" strike="noStrike">
                        <a:solidFill>
                          <a:srgbClr val="000000"/>
                        </a:solidFill>
                        <a:latin typeface="Calibri"/>
                      </a:endParaRPr>
                    </a:p>
                  </a:txBody>
                  <a:tcPr marL="0" marR="0" marT="0" marB="0" anchor="b">
                    <a:lnL>
                      <a:noFill/>
                    </a:lnL>
                    <a:lnR>
                      <a:noFill/>
                    </a:lnR>
                    <a:lnT>
                      <a:noFill/>
                    </a:lnT>
                    <a:lnB>
                      <a:noFill/>
                    </a:lnB>
                  </a:tcPr>
                </a:tc>
              </a:tr>
              <a:tr h="110150">
                <a:tc>
                  <a:txBody>
                    <a:bodyPr/>
                    <a:lstStyle/>
                    <a:p>
                      <a:pPr algn="l" fontAlgn="b"/>
                      <a:endParaRPr lang="fr-FR" sz="800" b="0" i="0" u="none" strike="noStrike">
                        <a:solidFill>
                          <a:srgbClr val="000000"/>
                        </a:solidFill>
                        <a:latin typeface="Calibri"/>
                      </a:endParaRPr>
                    </a:p>
                  </a:txBody>
                  <a:tcPr marL="0" marR="0" marT="0" marB="0" anchor="b">
                    <a:lnL>
                      <a:noFill/>
                    </a:lnL>
                    <a:lnR>
                      <a:noFill/>
                    </a:lnR>
                    <a:lnT>
                      <a:noFill/>
                    </a:lnT>
                    <a:lnB>
                      <a:noFill/>
                    </a:lnB>
                  </a:tcPr>
                </a:tc>
              </a:tr>
              <a:tr h="110150">
                <a:tc>
                  <a:txBody>
                    <a:bodyPr/>
                    <a:lstStyle/>
                    <a:p>
                      <a:pPr algn="l" fontAlgn="b"/>
                      <a:endParaRPr lang="fr-FR" sz="800" b="0" i="0" u="none" strike="noStrike">
                        <a:solidFill>
                          <a:srgbClr val="000000"/>
                        </a:solidFill>
                        <a:latin typeface="Calibri"/>
                      </a:endParaRPr>
                    </a:p>
                  </a:txBody>
                  <a:tcPr marL="0" marR="0" marT="0" marB="0" anchor="b">
                    <a:lnL>
                      <a:noFill/>
                    </a:lnL>
                    <a:lnR>
                      <a:noFill/>
                    </a:lnR>
                    <a:lnT>
                      <a:noFill/>
                    </a:lnT>
                    <a:lnB>
                      <a:noFill/>
                    </a:lnB>
                  </a:tcPr>
                </a:tc>
              </a:tr>
              <a:tr h="110150">
                <a:tc>
                  <a:txBody>
                    <a:bodyPr/>
                    <a:lstStyle/>
                    <a:p>
                      <a:pPr algn="l" fontAlgn="b"/>
                      <a:endParaRPr lang="fr-FR" sz="800" b="0" i="0" u="none" strike="noStrike">
                        <a:solidFill>
                          <a:srgbClr val="000000"/>
                        </a:solidFill>
                        <a:latin typeface="Calibri"/>
                      </a:endParaRPr>
                    </a:p>
                  </a:txBody>
                  <a:tcPr marL="0" marR="0" marT="0" marB="0" anchor="b">
                    <a:lnL>
                      <a:noFill/>
                    </a:lnL>
                    <a:lnR>
                      <a:noFill/>
                    </a:lnR>
                    <a:lnT>
                      <a:noFill/>
                    </a:lnT>
                    <a:lnB>
                      <a:noFill/>
                    </a:lnB>
                  </a:tcPr>
                </a:tc>
              </a:tr>
              <a:tr h="110150">
                <a:tc>
                  <a:txBody>
                    <a:bodyPr/>
                    <a:lstStyle/>
                    <a:p>
                      <a:pPr algn="l" fontAlgn="b"/>
                      <a:endParaRPr lang="fr-FR" sz="800" b="0" i="0" u="none" strike="noStrike">
                        <a:solidFill>
                          <a:srgbClr val="000000"/>
                        </a:solidFill>
                        <a:latin typeface="Calibri"/>
                      </a:endParaRPr>
                    </a:p>
                  </a:txBody>
                  <a:tcPr marL="0" marR="0" marT="0" marB="0" anchor="b">
                    <a:lnL>
                      <a:noFill/>
                    </a:lnL>
                    <a:lnR>
                      <a:noFill/>
                    </a:lnR>
                    <a:lnT>
                      <a:noFill/>
                    </a:lnT>
                    <a:lnB>
                      <a:noFill/>
                    </a:lnB>
                  </a:tcPr>
                </a:tc>
              </a:tr>
              <a:tr h="110150">
                <a:tc>
                  <a:txBody>
                    <a:bodyPr/>
                    <a:lstStyle/>
                    <a:p>
                      <a:pPr algn="l" fontAlgn="b"/>
                      <a:endParaRPr lang="fr-FR" sz="800" b="0" i="0" u="none" strike="noStrike">
                        <a:solidFill>
                          <a:srgbClr val="000000"/>
                        </a:solidFill>
                        <a:latin typeface="Calibri"/>
                      </a:endParaRPr>
                    </a:p>
                  </a:txBody>
                  <a:tcPr marL="0" marR="0" marT="0" marB="0" anchor="b">
                    <a:lnL>
                      <a:noFill/>
                    </a:lnL>
                    <a:lnR>
                      <a:noFill/>
                    </a:lnR>
                    <a:lnT>
                      <a:noFill/>
                    </a:lnT>
                    <a:lnB>
                      <a:noFill/>
                    </a:lnB>
                  </a:tcPr>
                </a:tc>
              </a:tr>
              <a:tr h="110150">
                <a:tc>
                  <a:txBody>
                    <a:bodyPr/>
                    <a:lstStyle/>
                    <a:p>
                      <a:pPr algn="l" fontAlgn="b"/>
                      <a:endParaRPr lang="fr-FR" sz="800" b="0" i="0" u="none" strike="noStrike" dirty="0">
                        <a:solidFill>
                          <a:srgbClr val="000000"/>
                        </a:solidFill>
                        <a:latin typeface="Calibri"/>
                      </a:endParaRPr>
                    </a:p>
                  </a:txBody>
                  <a:tcPr marL="0" marR="0" marT="0" marB="0" anchor="b">
                    <a:lnL>
                      <a:noFill/>
                    </a:lnL>
                    <a:lnR>
                      <a:noFill/>
                    </a:lnR>
                    <a:lnT>
                      <a:noFill/>
                    </a:lnT>
                    <a:lnB>
                      <a:noFill/>
                    </a:lnB>
                  </a:tcPr>
                </a:tc>
              </a:tr>
              <a:tr h="110150">
                <a:tc>
                  <a:txBody>
                    <a:bodyPr/>
                    <a:lstStyle/>
                    <a:p>
                      <a:pPr algn="l" fontAlgn="b"/>
                      <a:endParaRPr lang="fr-FR" sz="800" b="0" i="0" u="none" strike="noStrike">
                        <a:solidFill>
                          <a:srgbClr val="000000"/>
                        </a:solidFill>
                        <a:latin typeface="Calibri"/>
                      </a:endParaRPr>
                    </a:p>
                  </a:txBody>
                  <a:tcPr marL="0" marR="0" marT="0" marB="0" anchor="b">
                    <a:lnL>
                      <a:noFill/>
                    </a:lnL>
                    <a:lnR>
                      <a:noFill/>
                    </a:lnR>
                    <a:lnT>
                      <a:noFill/>
                    </a:lnT>
                    <a:lnB>
                      <a:noFill/>
                    </a:lnB>
                  </a:tcPr>
                </a:tc>
              </a:tr>
              <a:tr h="110150">
                <a:tc>
                  <a:txBody>
                    <a:bodyPr/>
                    <a:lstStyle/>
                    <a:p>
                      <a:pPr algn="l" fontAlgn="b"/>
                      <a:endParaRPr lang="fr-FR" sz="800" b="0" i="0" u="none" strike="noStrike">
                        <a:solidFill>
                          <a:srgbClr val="000000"/>
                        </a:solidFill>
                        <a:latin typeface="Calibri"/>
                      </a:endParaRPr>
                    </a:p>
                  </a:txBody>
                  <a:tcPr marL="0" marR="0" marT="0" marB="0" anchor="b">
                    <a:lnL>
                      <a:noFill/>
                    </a:lnL>
                    <a:lnR>
                      <a:noFill/>
                    </a:lnR>
                    <a:lnT>
                      <a:noFill/>
                    </a:lnT>
                    <a:lnB>
                      <a:noFill/>
                    </a:lnB>
                  </a:tcPr>
                </a:tc>
              </a:tr>
              <a:tr h="110150">
                <a:tc>
                  <a:txBody>
                    <a:bodyPr/>
                    <a:lstStyle/>
                    <a:p>
                      <a:pPr algn="l" fontAlgn="b"/>
                      <a:endParaRPr lang="fr-FR" sz="800" b="0" i="0" u="none" strike="noStrike" dirty="0">
                        <a:solidFill>
                          <a:srgbClr val="000000"/>
                        </a:solidFill>
                        <a:latin typeface="Calibri"/>
                      </a:endParaRPr>
                    </a:p>
                  </a:txBody>
                  <a:tcPr marL="0" marR="0" marT="0" marB="0" anchor="b">
                    <a:lnL>
                      <a:noFill/>
                    </a:lnL>
                    <a:lnR>
                      <a:noFill/>
                    </a:lnR>
                    <a:lnT>
                      <a:noFill/>
                    </a:lnT>
                    <a:lnB>
                      <a:noFill/>
                    </a:lnB>
                  </a:tcPr>
                </a:tc>
              </a:tr>
            </a:tbl>
          </a:graphicData>
        </a:graphic>
      </p:graphicFrame>
      <p:pic>
        <p:nvPicPr>
          <p:cNvPr id="4" name="Picture 2" descr="http://www.mcinet.gov.ma/sites/all/themes/marocma/images-mcinet/chem-fr.png"/>
          <p:cNvPicPr>
            <a:picLocks noChangeAspect="1" noChangeArrowheads="1"/>
          </p:cNvPicPr>
          <p:nvPr/>
        </p:nvPicPr>
        <p:blipFill>
          <a:blip r:embed="rId3" cstate="print"/>
          <a:srcRect/>
          <a:stretch>
            <a:fillRect/>
          </a:stretch>
        </p:blipFill>
        <p:spPr bwMode="auto">
          <a:xfrm>
            <a:off x="1835696" y="3579862"/>
            <a:ext cx="5328592" cy="1224136"/>
          </a:xfrm>
          <a:prstGeom prst="rect">
            <a:avLst/>
          </a:prstGeom>
          <a:noFill/>
        </p:spPr>
      </p:pic>
      <p:sp>
        <p:nvSpPr>
          <p:cNvPr id="5" name="Rectangle 4"/>
          <p:cNvSpPr/>
          <p:nvPr/>
        </p:nvSpPr>
        <p:spPr>
          <a:xfrm>
            <a:off x="3779912" y="555526"/>
            <a:ext cx="4660250" cy="369332"/>
          </a:xfrm>
          <a:prstGeom prst="rect">
            <a:avLst/>
          </a:prstGeom>
        </p:spPr>
        <p:txBody>
          <a:bodyPr wrap="none">
            <a:spAutoFit/>
          </a:bodyPr>
          <a:lstStyle/>
          <a:p>
            <a:r>
              <a:rPr lang="fr-FR" dirty="0" smtClean="0">
                <a:solidFill>
                  <a:srgbClr val="000000"/>
                </a:solidFill>
                <a:latin typeface="Arial"/>
              </a:rPr>
              <a:t>Les industries chimiques et para chimiques </a:t>
            </a:r>
            <a:endParaRPr lang="fr-FR"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11458</TotalTime>
  <Words>5298</Words>
  <Application>Microsoft Office PowerPoint</Application>
  <PresentationFormat>Affichage à l'écran (16:9)</PresentationFormat>
  <Paragraphs>2511</Paragraphs>
  <Slides>50</Slides>
  <Notes>0</Notes>
  <HiddenSlides>0</HiddenSlides>
  <MMClips>0</MMClips>
  <ScaleCrop>false</ScaleCrop>
  <HeadingPairs>
    <vt:vector size="4" baseType="variant">
      <vt:variant>
        <vt:lpstr>Thème</vt:lpstr>
      </vt:variant>
      <vt:variant>
        <vt:i4>1</vt:i4>
      </vt:variant>
      <vt:variant>
        <vt:lpstr>Titres des diapositives</vt:lpstr>
      </vt:variant>
      <vt:variant>
        <vt:i4>50</vt:i4>
      </vt:variant>
    </vt:vector>
  </HeadingPairs>
  <TitlesOfParts>
    <vt:vector size="51" baseType="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Julian</dc:creator>
  <cp:lastModifiedBy>Admin</cp:lastModifiedBy>
  <cp:revision>403</cp:revision>
  <dcterms:created xsi:type="dcterms:W3CDTF">2013-08-21T19:17:07Z</dcterms:created>
  <dcterms:modified xsi:type="dcterms:W3CDTF">2019-11-04T15:02:17Z</dcterms:modified>
</cp:coreProperties>
</file>